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C7641-F52C-4E7D-ACCC-042601D99AB5}" type="datetimeFigureOut">
              <a:rPr lang="es-ES" smtClean="0"/>
              <a:t>15/04/2013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16C5B-AA92-4D32-A69E-C99D4AFDE06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673600" y="142852"/>
            <a:ext cx="4196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800" dirty="0" smtClean="0"/>
              <a:t>POSSESIVE</a:t>
            </a:r>
            <a:r>
              <a:rPr lang="es-ES_tradnl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ADJECTIVES </a:t>
            </a:r>
            <a:endParaRPr lang="es-ES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42" name="Picture 2" descr="http://blufiles.storage.live.com/y1pJz3-5otnR79CTJv8QT2ghWXh3S0D3NqP865wiouCoD47esGc3U5Bh_QQndfpK517tvmHYTOW29V9rbBwnoV0_Q"/>
          <p:cNvPicPr>
            <a:picLocks noChangeAspect="1" noChangeArrowheads="1"/>
          </p:cNvPicPr>
          <p:nvPr/>
        </p:nvPicPr>
        <p:blipFill>
          <a:blip r:embed="rId2"/>
          <a:srcRect r="32812" b="8945"/>
          <a:stretch>
            <a:fillRect/>
          </a:stretch>
        </p:blipFill>
        <p:spPr bwMode="auto">
          <a:xfrm>
            <a:off x="285720" y="785794"/>
            <a:ext cx="3500462" cy="5286412"/>
          </a:xfrm>
          <a:prstGeom prst="rect">
            <a:avLst/>
          </a:prstGeom>
          <a:noFill/>
        </p:spPr>
      </p:pic>
      <p:pic>
        <p:nvPicPr>
          <p:cNvPr id="10244" name="Picture 4" descr="http://tx.english-ch.com/teacher/jocelyn/possessive.jpg"/>
          <p:cNvPicPr>
            <a:picLocks noChangeAspect="1" noChangeArrowheads="1"/>
          </p:cNvPicPr>
          <p:nvPr/>
        </p:nvPicPr>
        <p:blipFill>
          <a:blip r:embed="rId3"/>
          <a:srcRect r="28638"/>
          <a:stretch>
            <a:fillRect/>
          </a:stretch>
        </p:blipFill>
        <p:spPr bwMode="auto">
          <a:xfrm>
            <a:off x="3929058" y="714356"/>
            <a:ext cx="4857784" cy="54292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34925" y="234950"/>
            <a:ext cx="8964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2400">
                <a:solidFill>
                  <a:srgbClr val="0066FF"/>
                </a:solidFill>
              </a:rPr>
              <a:t>POSSESIVE ADJECTIVES</a:t>
            </a:r>
            <a:endParaRPr lang="es-ES" sz="2400">
              <a:solidFill>
                <a:srgbClr val="0066FF"/>
              </a:solidFill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23850" y="620713"/>
            <a:ext cx="6977063" cy="613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/>
              <a:t/>
            </a:r>
            <a:br>
              <a:rPr lang="es-ES"/>
            </a:br>
            <a:r>
              <a:rPr lang="es-ES" b="1"/>
              <a:t>1.The boy</a:t>
            </a:r>
            <a:r>
              <a:rPr lang="es-ES"/>
              <a:t> likes _________school.</a:t>
            </a:r>
          </a:p>
          <a:p>
            <a:endParaRPr lang="es-ES"/>
          </a:p>
          <a:p>
            <a:r>
              <a:rPr lang="es-ES" b="1"/>
              <a:t>2.Mary</a:t>
            </a:r>
            <a:r>
              <a:rPr lang="es-ES"/>
              <a:t> sees_______ mother every day.</a:t>
            </a:r>
          </a:p>
          <a:p>
            <a:endParaRPr lang="es-ES"/>
          </a:p>
          <a:p>
            <a:r>
              <a:rPr lang="es-ES" b="1"/>
              <a:t>3.My friends</a:t>
            </a:r>
            <a:r>
              <a:rPr lang="es-ES"/>
              <a:t> bring ________children to our place on Saturdays.</a:t>
            </a:r>
          </a:p>
          <a:p>
            <a:endParaRPr lang="es-ES"/>
          </a:p>
          <a:p>
            <a:r>
              <a:rPr lang="es-ES" b="1"/>
              <a:t>4.The cat</a:t>
            </a:r>
            <a:r>
              <a:rPr lang="es-ES"/>
              <a:t> eats ________food quickly.</a:t>
            </a:r>
          </a:p>
          <a:p>
            <a:endParaRPr lang="es-ES"/>
          </a:p>
          <a:p>
            <a:r>
              <a:rPr lang="es-ES" b="1"/>
              <a:t>5.I</a:t>
            </a:r>
            <a:r>
              <a:rPr lang="es-ES"/>
              <a:t> often forget ________key.</a:t>
            </a:r>
          </a:p>
          <a:p>
            <a:endParaRPr lang="es-ES"/>
          </a:p>
          <a:p>
            <a:r>
              <a:rPr lang="es-ES" b="1"/>
              <a:t>6.You</a:t>
            </a:r>
            <a:r>
              <a:rPr lang="es-ES"/>
              <a:t> write in ________book in class.</a:t>
            </a:r>
          </a:p>
          <a:p>
            <a:endParaRPr lang="es-ES"/>
          </a:p>
          <a:p>
            <a:r>
              <a:rPr lang="es-ES" b="1"/>
              <a:t>7.We</a:t>
            </a:r>
            <a:r>
              <a:rPr lang="es-ES"/>
              <a:t> bring_______ pencils to class.</a:t>
            </a:r>
          </a:p>
          <a:p>
            <a:endParaRPr lang="es-ES"/>
          </a:p>
          <a:p>
            <a:r>
              <a:rPr lang="es-ES" b="1"/>
              <a:t>8.The men</a:t>
            </a:r>
            <a:r>
              <a:rPr lang="es-ES"/>
              <a:t> always bring_______ wives to the party.</a:t>
            </a:r>
          </a:p>
          <a:p>
            <a:endParaRPr lang="es-ES"/>
          </a:p>
          <a:p>
            <a:r>
              <a:rPr lang="es-ES" b="1"/>
              <a:t>9.Mr Adams</a:t>
            </a:r>
            <a:r>
              <a:rPr lang="es-ES"/>
              <a:t> teaches_________ class in the morning.</a:t>
            </a:r>
          </a:p>
          <a:p>
            <a:endParaRPr lang="es-ES"/>
          </a:p>
          <a:p>
            <a:r>
              <a:rPr lang="es-ES" b="1"/>
              <a:t>10.She</a:t>
            </a:r>
            <a:r>
              <a:rPr lang="es-ES"/>
              <a:t> likes to give presents to________ grandchildren.</a:t>
            </a:r>
            <a:br>
              <a:rPr lang="es-ES"/>
            </a:br>
            <a:endParaRPr lang="es-ES"/>
          </a:p>
          <a:p>
            <a:endParaRPr lang="es-ES"/>
          </a:p>
        </p:txBody>
      </p:sp>
      <p:pic>
        <p:nvPicPr>
          <p:cNvPr id="3074" name="Picture 2" descr="http://c.asstatic.com/images/1100467_634459580443715436-180_135.jpg"/>
          <p:cNvPicPr>
            <a:picLocks noChangeAspect="1" noChangeArrowheads="1"/>
          </p:cNvPicPr>
          <p:nvPr/>
        </p:nvPicPr>
        <p:blipFill>
          <a:blip r:embed="rId2"/>
          <a:srcRect r="29166"/>
          <a:stretch>
            <a:fillRect/>
          </a:stretch>
        </p:blipFill>
        <p:spPr bwMode="auto">
          <a:xfrm>
            <a:off x="5500694" y="2285992"/>
            <a:ext cx="3103604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1788"/>
            <a:ext cx="8229600" cy="576103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" sz="2800" b="1" smtClean="0"/>
              <a:t>1 </a:t>
            </a:r>
            <a:r>
              <a:rPr lang="es-ES" sz="2800" smtClean="0">
                <a:solidFill>
                  <a:srgbClr val="0066FF"/>
                </a:solidFill>
              </a:rPr>
              <a:t>He</a:t>
            </a:r>
            <a:r>
              <a:rPr lang="es-ES" sz="2800" smtClean="0"/>
              <a:t>'s from Spain.______ name's Alberto.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smtClean="0"/>
              <a:t> </a:t>
            </a:r>
          </a:p>
          <a:p>
            <a:pPr>
              <a:lnSpc>
                <a:spcPct val="80000"/>
              </a:lnSpc>
            </a:pPr>
            <a:r>
              <a:rPr lang="es-ES" sz="2800" b="1" smtClean="0"/>
              <a:t>2 </a:t>
            </a:r>
            <a:r>
              <a:rPr lang="es-ES" sz="2800" smtClean="0">
                <a:solidFill>
                  <a:srgbClr val="0066FF"/>
                </a:solidFill>
              </a:rPr>
              <a:t>They</a:t>
            </a:r>
            <a:r>
              <a:rPr lang="es-ES" sz="2800" smtClean="0"/>
              <a:t>'re married. ________children's names are Lauren and Daniel.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smtClean="0"/>
              <a:t> </a:t>
            </a:r>
          </a:p>
          <a:p>
            <a:pPr>
              <a:lnSpc>
                <a:spcPct val="80000"/>
              </a:lnSpc>
            </a:pPr>
            <a:r>
              <a:rPr lang="es-ES" sz="2800" b="1" smtClean="0"/>
              <a:t>3 </a:t>
            </a:r>
            <a:r>
              <a:rPr lang="es-ES" sz="2800" smtClean="0">
                <a:solidFill>
                  <a:srgbClr val="0066FF"/>
                </a:solidFill>
              </a:rPr>
              <a:t>We</a:t>
            </a:r>
            <a:r>
              <a:rPr lang="es-ES" sz="2800" smtClean="0"/>
              <a:t>'re brothers. ________parents are French.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" sz="2800" smtClean="0"/>
              <a:t>  </a:t>
            </a:r>
          </a:p>
          <a:p>
            <a:pPr>
              <a:lnSpc>
                <a:spcPct val="80000"/>
              </a:lnSpc>
            </a:pPr>
            <a:r>
              <a:rPr lang="es-ES" sz="2800" b="1" smtClean="0"/>
              <a:t>4 </a:t>
            </a:r>
            <a:r>
              <a:rPr lang="es-ES" sz="2800" smtClean="0">
                <a:solidFill>
                  <a:srgbClr val="0066FF"/>
                </a:solidFill>
              </a:rPr>
              <a:t>She</a:t>
            </a:r>
            <a:r>
              <a:rPr lang="es-ES" sz="2800" smtClean="0"/>
              <a:t>'s eight._______ brother's nine.  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800" smtClean="0"/>
          </a:p>
          <a:p>
            <a:pPr>
              <a:lnSpc>
                <a:spcPct val="80000"/>
              </a:lnSpc>
            </a:pPr>
            <a:r>
              <a:rPr lang="es-ES" sz="2800" b="1" smtClean="0"/>
              <a:t>5 </a:t>
            </a:r>
            <a:r>
              <a:rPr lang="es-ES" sz="2800" smtClean="0">
                <a:solidFill>
                  <a:srgbClr val="0066FF"/>
                </a:solidFill>
              </a:rPr>
              <a:t>I'</a:t>
            </a:r>
            <a:r>
              <a:rPr lang="es-ES" sz="2800" smtClean="0"/>
              <a:t>m British._______ name's Peter.  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sz="2800" smtClean="0"/>
          </a:p>
          <a:p>
            <a:pPr>
              <a:lnSpc>
                <a:spcPct val="80000"/>
              </a:lnSpc>
            </a:pPr>
            <a:r>
              <a:rPr lang="es-ES" sz="2800" b="1" smtClean="0"/>
              <a:t>6 </a:t>
            </a:r>
            <a:r>
              <a:rPr lang="es-ES" sz="2800" smtClean="0">
                <a:solidFill>
                  <a:srgbClr val="0066FF"/>
                </a:solidFill>
              </a:rPr>
              <a:t>You</a:t>
            </a:r>
            <a:r>
              <a:rPr lang="es-ES" sz="2800" smtClean="0"/>
              <a:t>'re students. _________books are in the classroom.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" sz="2400" smtClean="0"/>
              <a:t>7. </a:t>
            </a:r>
            <a:r>
              <a:rPr lang="es-ES" sz="2400" smtClean="0">
                <a:solidFill>
                  <a:srgbClr val="0066FF"/>
                </a:solidFill>
              </a:rPr>
              <a:t>My friend John</a:t>
            </a:r>
            <a:r>
              <a:rPr lang="es-ES" sz="2400" smtClean="0"/>
              <a:t> has a new dog, _______old dog died last week.  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2400" smtClean="0"/>
          </a:p>
          <a:p>
            <a:pPr>
              <a:lnSpc>
                <a:spcPct val="90000"/>
              </a:lnSpc>
            </a:pPr>
            <a:r>
              <a:rPr lang="es-ES" sz="2400" smtClean="0"/>
              <a:t>8. </a:t>
            </a:r>
            <a:r>
              <a:rPr lang="es-ES" sz="2400" smtClean="0">
                <a:solidFill>
                  <a:srgbClr val="0066FF"/>
                </a:solidFill>
              </a:rPr>
              <a:t>Mary</a:t>
            </a:r>
            <a:r>
              <a:rPr lang="es-ES" sz="2400" smtClean="0"/>
              <a:t> hates when somebody touches_______ car.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s-ES" sz="2400" smtClean="0"/>
              <a:t> </a:t>
            </a:r>
          </a:p>
          <a:p>
            <a:pPr>
              <a:lnSpc>
                <a:spcPct val="90000"/>
              </a:lnSpc>
            </a:pPr>
            <a:r>
              <a:rPr lang="es-ES" sz="2400" smtClean="0"/>
              <a:t>9. </a:t>
            </a:r>
            <a:r>
              <a:rPr lang="es-ES" sz="2400" smtClean="0">
                <a:solidFill>
                  <a:srgbClr val="0066FF"/>
                </a:solidFill>
              </a:rPr>
              <a:t>The students</a:t>
            </a:r>
            <a:r>
              <a:rPr lang="es-ES" sz="2400" smtClean="0"/>
              <a:t> must bring ________certificates tomorrow.  </a:t>
            </a:r>
          </a:p>
          <a:p>
            <a:pPr>
              <a:lnSpc>
                <a:spcPct val="90000"/>
              </a:lnSpc>
            </a:pPr>
            <a:endParaRPr lang="es-ES" sz="2400" smtClean="0"/>
          </a:p>
          <a:p>
            <a:pPr>
              <a:lnSpc>
                <a:spcPct val="90000"/>
              </a:lnSpc>
            </a:pPr>
            <a:r>
              <a:rPr lang="es-ES" sz="2400" smtClean="0"/>
              <a:t>10. </a:t>
            </a:r>
            <a:r>
              <a:rPr lang="es-ES" sz="2400" smtClean="0">
                <a:solidFill>
                  <a:srgbClr val="0066FF"/>
                </a:solidFill>
              </a:rPr>
              <a:t>Harry Potter</a:t>
            </a:r>
            <a:r>
              <a:rPr lang="es-ES" sz="2400" smtClean="0"/>
              <a:t> has learned how to use ______wand.  </a:t>
            </a:r>
          </a:p>
          <a:p>
            <a:pPr>
              <a:lnSpc>
                <a:spcPct val="90000"/>
              </a:lnSpc>
            </a:pPr>
            <a:endParaRPr lang="es-ES" sz="2400" smtClean="0"/>
          </a:p>
          <a:p>
            <a:pPr>
              <a:lnSpc>
                <a:spcPct val="90000"/>
              </a:lnSpc>
            </a:pPr>
            <a:r>
              <a:rPr lang="es-ES" sz="2400" smtClean="0"/>
              <a:t>11. Don't use </a:t>
            </a:r>
            <a:r>
              <a:rPr lang="es-ES" sz="2400" smtClean="0">
                <a:solidFill>
                  <a:srgbClr val="0066FF"/>
                </a:solidFill>
              </a:rPr>
              <a:t>Martin's</a:t>
            </a:r>
            <a:r>
              <a:rPr lang="es-ES" sz="2400" smtClean="0"/>
              <a:t> cup! It's _______!  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2400" smtClean="0"/>
          </a:p>
          <a:p>
            <a:pPr>
              <a:lnSpc>
                <a:spcPct val="90000"/>
              </a:lnSpc>
            </a:pPr>
            <a:r>
              <a:rPr lang="es-ES" sz="2400" smtClean="0"/>
              <a:t>12. </a:t>
            </a:r>
            <a:r>
              <a:rPr lang="es-ES" sz="2400" smtClean="0">
                <a:solidFill>
                  <a:srgbClr val="0066FF"/>
                </a:solidFill>
              </a:rPr>
              <a:t>Susan</a:t>
            </a:r>
            <a:r>
              <a:rPr lang="es-ES" sz="2400" smtClean="0"/>
              <a:t> visits ______friends when she goes to England.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2.bp.blogspot.com/-W2I-FTF3yns/TpqhKeu8j7I/AAAAAAAAHWc/Yp-xPpf0B8A/s1600/POSSESSIVES%2B0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85794"/>
            <a:ext cx="8286808" cy="5857916"/>
          </a:xfrm>
          <a:prstGeom prst="rect">
            <a:avLst/>
          </a:prstGeom>
          <a:noFill/>
        </p:spPr>
      </p:pic>
      <p:sp>
        <p:nvSpPr>
          <p:cNvPr id="5" name="4 CuadroTexto"/>
          <p:cNvSpPr txBox="1"/>
          <p:nvPr/>
        </p:nvSpPr>
        <p:spPr>
          <a:xfrm>
            <a:off x="2857488" y="428604"/>
            <a:ext cx="31377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/>
              <a:t>POSSESIVE </a:t>
            </a:r>
            <a:r>
              <a:rPr lang="es-ES_tradnl" sz="2800" b="1" dirty="0" smtClean="0">
                <a:solidFill>
                  <a:srgbClr val="FF0000"/>
                </a:solidFill>
              </a:rPr>
              <a:t>PRONOUNS</a:t>
            </a:r>
            <a:endParaRPr lang="es-E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71472" y="500042"/>
            <a:ext cx="814393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POSSESIVE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PRONOUNS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000" dirty="0" smtClean="0"/>
              <a:t>Complete the following with </a:t>
            </a:r>
            <a:r>
              <a:rPr lang="en-US" sz="2000" dirty="0" err="1" smtClean="0"/>
              <a:t>possesive</a:t>
            </a:r>
            <a:r>
              <a:rPr lang="en-US" sz="2000" dirty="0" smtClean="0"/>
              <a:t> pronouns</a:t>
            </a:r>
            <a:endParaRPr lang="en-US" sz="1600" dirty="0" smtClean="0"/>
          </a:p>
          <a:p>
            <a:endParaRPr lang="en-US" dirty="0" smtClean="0"/>
          </a:p>
        </p:txBody>
      </p:sp>
      <p:sp>
        <p:nvSpPr>
          <p:cNvPr id="8" name="7 Rectángulo"/>
          <p:cNvSpPr/>
          <p:nvPr/>
        </p:nvSpPr>
        <p:spPr>
          <a:xfrm>
            <a:off x="428596" y="1824889"/>
            <a:ext cx="807249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 </a:t>
            </a:r>
            <a:r>
              <a:rPr lang="en-US" dirty="0"/>
              <a:t>have a bike. </a:t>
            </a:r>
            <a:r>
              <a:rPr lang="en-US" dirty="0" smtClean="0"/>
              <a:t>The bike is ____________.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Mum </a:t>
            </a:r>
            <a:r>
              <a:rPr lang="en-US" dirty="0"/>
              <a:t>and I have a boat. </a:t>
            </a:r>
            <a:r>
              <a:rPr lang="en-US" dirty="0" smtClean="0"/>
              <a:t>The  boat is ________.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horse has an apple. </a:t>
            </a:r>
            <a:r>
              <a:rPr lang="en-US" dirty="0" smtClean="0"/>
              <a:t>The apple is _________.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John </a:t>
            </a:r>
            <a:r>
              <a:rPr lang="en-US" dirty="0"/>
              <a:t>and Max have a skateboard. </a:t>
            </a:r>
            <a:r>
              <a:rPr lang="en-US" dirty="0" smtClean="0"/>
              <a:t>The  skateboard is ______________.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You </a:t>
            </a:r>
            <a:r>
              <a:rPr lang="en-US" dirty="0"/>
              <a:t>have a dog. </a:t>
            </a:r>
            <a:r>
              <a:rPr lang="en-US" dirty="0" smtClean="0"/>
              <a:t>The dog is _______________.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Max </a:t>
            </a:r>
            <a:r>
              <a:rPr lang="en-US" dirty="0"/>
              <a:t>and you have a </a:t>
            </a:r>
            <a:r>
              <a:rPr lang="en-US" dirty="0" smtClean="0"/>
              <a:t>house.  The house is ____________.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Susan  has a very nice car. The car is _____________.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57158" y="889844"/>
            <a:ext cx="814393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Complete the following sentences using </a:t>
            </a:r>
            <a:r>
              <a:rPr lang="en-US" dirty="0" err="1" smtClean="0"/>
              <a:t>possesive</a:t>
            </a:r>
            <a:r>
              <a:rPr lang="en-US" dirty="0" smtClean="0"/>
              <a:t> pronouns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Jane has already eaten her lunch , but I'm saving_______ until later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She has broken__________ leg. 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My mobile needs to be fixed, but(CARLOS’ )_________ is working. 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Ann computer’s is a Mac, but(my) _________is a PC. 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We gave them___________ telephone number, and they gave us . 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My pencil is broken. Can I borrow (your)___________? 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Your car is cheap, but (Susan´s)_________ is expensive . </a:t>
            </a:r>
          </a:p>
          <a:p>
            <a:pPr marL="342900" indent="-342900">
              <a:buFont typeface="+mj-lt"/>
              <a:buAutoNum type="arabicPeriod"/>
            </a:pP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You can't have any chocolate! It's all(my)  __________ ! 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312</Words>
  <Application>Microsoft Office PowerPoint</Application>
  <PresentationFormat>Presentación en pantalla (4:3)</PresentationFormat>
  <Paragraphs>77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COMPUTO</dc:creator>
  <cp:lastModifiedBy>COMPUTO</cp:lastModifiedBy>
  <cp:revision>4</cp:revision>
  <dcterms:created xsi:type="dcterms:W3CDTF">2013-04-15T15:07:34Z</dcterms:created>
  <dcterms:modified xsi:type="dcterms:W3CDTF">2013-04-15T15:39:51Z</dcterms:modified>
</cp:coreProperties>
</file>