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15619" autoAdjust="0"/>
    <p:restoredTop sz="94615" autoAdjust="0"/>
  </p:normalViewPr>
  <p:slideViewPr>
    <p:cSldViewPr>
      <p:cViewPr varScale="1">
        <p:scale>
          <a:sx n="28" d="100"/>
          <a:sy n="28" d="100"/>
        </p:scale>
        <p:origin x="-1358" y="-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8B7738E3-61EE-4784-A004-6BA071F7A2E1}" type="datetimeFigureOut">
              <a:rPr lang="es-ES" smtClean="0"/>
              <a:pPr/>
              <a:t>18/02/2016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75F755B-6A4F-4740-99F2-03CC990F0EE6}"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B7738E3-61EE-4784-A004-6BA071F7A2E1}" type="datetimeFigureOut">
              <a:rPr lang="es-ES" smtClean="0"/>
              <a:pPr/>
              <a:t>18/02/2016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75F755B-6A4F-4740-99F2-03CC990F0EE6}"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B7738E3-61EE-4784-A004-6BA071F7A2E1}" type="datetimeFigureOut">
              <a:rPr lang="es-ES" smtClean="0"/>
              <a:pPr/>
              <a:t>18/02/2016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75F755B-6A4F-4740-99F2-03CC990F0EE6}"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B7738E3-61EE-4784-A004-6BA071F7A2E1}" type="datetimeFigureOut">
              <a:rPr lang="es-ES" smtClean="0"/>
              <a:pPr/>
              <a:t>18/02/2016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75F755B-6A4F-4740-99F2-03CC990F0EE6}"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B7738E3-61EE-4784-A004-6BA071F7A2E1}" type="datetimeFigureOut">
              <a:rPr lang="es-ES" smtClean="0"/>
              <a:pPr/>
              <a:t>18/02/2016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75F755B-6A4F-4740-99F2-03CC990F0EE6}"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8B7738E3-61EE-4784-A004-6BA071F7A2E1}" type="datetimeFigureOut">
              <a:rPr lang="es-ES" smtClean="0"/>
              <a:pPr/>
              <a:t>18/02/2016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75F755B-6A4F-4740-99F2-03CC990F0EE6}"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8B7738E3-61EE-4784-A004-6BA071F7A2E1}" type="datetimeFigureOut">
              <a:rPr lang="es-ES" smtClean="0"/>
              <a:pPr/>
              <a:t>18/02/2016</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F75F755B-6A4F-4740-99F2-03CC990F0EE6}"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8B7738E3-61EE-4784-A004-6BA071F7A2E1}" type="datetimeFigureOut">
              <a:rPr lang="es-ES" smtClean="0"/>
              <a:pPr/>
              <a:t>18/02/2016</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F75F755B-6A4F-4740-99F2-03CC990F0EE6}"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B7738E3-61EE-4784-A004-6BA071F7A2E1}" type="datetimeFigureOut">
              <a:rPr lang="es-ES" smtClean="0"/>
              <a:pPr/>
              <a:t>18/02/2016</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F75F755B-6A4F-4740-99F2-03CC990F0EE6}"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B7738E3-61EE-4784-A004-6BA071F7A2E1}" type="datetimeFigureOut">
              <a:rPr lang="es-ES" smtClean="0"/>
              <a:pPr/>
              <a:t>18/02/2016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75F755B-6A4F-4740-99F2-03CC990F0EE6}"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B7738E3-61EE-4784-A004-6BA071F7A2E1}" type="datetimeFigureOut">
              <a:rPr lang="es-ES" smtClean="0"/>
              <a:pPr/>
              <a:t>18/02/2016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75F755B-6A4F-4740-99F2-03CC990F0EE6}"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7738E3-61EE-4784-A004-6BA071F7A2E1}" type="datetimeFigureOut">
              <a:rPr lang="es-ES" smtClean="0"/>
              <a:pPr/>
              <a:t>18/02/2016</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5F755B-6A4F-4740-99F2-03CC990F0EE6}"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642910" y="428604"/>
            <a:ext cx="8029604" cy="2386028"/>
          </a:xfrm>
        </p:spPr>
        <p:style>
          <a:lnRef idx="0">
            <a:schemeClr val="accent2"/>
          </a:lnRef>
          <a:fillRef idx="3">
            <a:schemeClr val="accent2"/>
          </a:fillRef>
          <a:effectRef idx="3">
            <a:schemeClr val="accent2"/>
          </a:effectRef>
          <a:fontRef idx="minor">
            <a:schemeClr val="lt1"/>
          </a:fontRef>
        </p:style>
        <p:txBody>
          <a:bodyPr>
            <a:normAutofit/>
          </a:bodyPr>
          <a:lstStyle/>
          <a:p>
            <a:r>
              <a:rPr lang="es-ES_tradnl" dirty="0" smtClean="0"/>
              <a:t>UNIDAD1:</a:t>
            </a:r>
            <a:br>
              <a:rPr lang="es-ES_tradnl" dirty="0" smtClean="0"/>
            </a:br>
            <a:r>
              <a:rPr lang="es-ES_tradnl" dirty="0" smtClean="0"/>
              <a:t>Enseñar lengua y literatura para aprender a comunicar (se)</a:t>
            </a:r>
            <a:endParaRPr lang="es-ES" dirty="0"/>
          </a:p>
        </p:txBody>
      </p:sp>
      <p:sp>
        <p:nvSpPr>
          <p:cNvPr id="6" name="5 Subtítulo"/>
          <p:cNvSpPr>
            <a:spLocks noGrp="1"/>
          </p:cNvSpPr>
          <p:nvPr>
            <p:ph type="subTitle" idx="1"/>
          </p:nvPr>
        </p:nvSpPr>
        <p:spPr>
          <a:xfrm>
            <a:off x="285720" y="3071810"/>
            <a:ext cx="8572560" cy="3286148"/>
          </a:xfrm>
        </p:spPr>
        <p:style>
          <a:lnRef idx="0">
            <a:schemeClr val="accent6"/>
          </a:lnRef>
          <a:fillRef idx="3">
            <a:schemeClr val="accent6"/>
          </a:fillRef>
          <a:effectRef idx="3">
            <a:schemeClr val="accent6"/>
          </a:effectRef>
          <a:fontRef idx="minor">
            <a:schemeClr val="lt1"/>
          </a:fontRef>
        </p:style>
        <p:txBody>
          <a:bodyPr>
            <a:normAutofit fontScale="85000" lnSpcReduction="10000"/>
          </a:bodyPr>
          <a:lstStyle/>
          <a:p>
            <a:r>
              <a:rPr lang="es-ES_tradnl" dirty="0" smtClean="0">
                <a:solidFill>
                  <a:schemeClr val="tx1"/>
                </a:solidFill>
              </a:rPr>
              <a:t>1.- ¿Para que enseñar lengua?</a:t>
            </a:r>
          </a:p>
          <a:p>
            <a:r>
              <a:rPr lang="es-ES_tradnl" dirty="0" smtClean="0">
                <a:solidFill>
                  <a:schemeClr val="tx1"/>
                </a:solidFill>
              </a:rPr>
              <a:t>2.- ¿Qué es la competencia comunicativa?</a:t>
            </a:r>
          </a:p>
          <a:p>
            <a:r>
              <a:rPr lang="es-ES_tradnl" dirty="0" smtClean="0">
                <a:solidFill>
                  <a:schemeClr val="tx1"/>
                </a:solidFill>
              </a:rPr>
              <a:t>3.- Competencia lingüística, competencia comunicativa y enseñanza de la lengua.</a:t>
            </a:r>
          </a:p>
          <a:p>
            <a:r>
              <a:rPr lang="es-ES_tradnl" dirty="0" smtClean="0">
                <a:solidFill>
                  <a:schemeClr val="tx1"/>
                </a:solidFill>
              </a:rPr>
              <a:t>4.- ¿Qué es competencia?</a:t>
            </a:r>
          </a:p>
          <a:p>
            <a:r>
              <a:rPr lang="es-ES_tradnl" dirty="0" smtClean="0">
                <a:solidFill>
                  <a:schemeClr val="tx1"/>
                </a:solidFill>
              </a:rPr>
              <a:t>5.- La educación Literaria.</a:t>
            </a:r>
          </a:p>
          <a:p>
            <a:r>
              <a:rPr lang="es-ES_tradnl" dirty="0" smtClean="0">
                <a:solidFill>
                  <a:schemeClr val="tx1"/>
                </a:solidFill>
              </a:rPr>
              <a:t>6.- Orientaciones para la educación literaria en las aulas.</a:t>
            </a:r>
            <a:endParaRPr lang="es-E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714348" y="285728"/>
            <a:ext cx="7772400" cy="1470025"/>
          </a:xfrm>
        </p:spPr>
        <p:txBody>
          <a:bodyPr/>
          <a:lstStyle/>
          <a:p>
            <a:r>
              <a:rPr lang="es-ES_tradnl" dirty="0" smtClean="0"/>
              <a:t>Orientaciones para la educación literaria en las aulas.</a:t>
            </a:r>
            <a:endParaRPr lang="es-ES" dirty="0"/>
          </a:p>
        </p:txBody>
      </p:sp>
      <p:sp>
        <p:nvSpPr>
          <p:cNvPr id="5" name="4 Subtítulo"/>
          <p:cNvSpPr>
            <a:spLocks noGrp="1"/>
          </p:cNvSpPr>
          <p:nvPr>
            <p:ph type="subTitle" idx="1"/>
          </p:nvPr>
        </p:nvSpPr>
        <p:spPr>
          <a:xfrm>
            <a:off x="428596" y="1785926"/>
            <a:ext cx="8286808" cy="4572032"/>
          </a:xfrm>
        </p:spPr>
        <p:style>
          <a:lnRef idx="0">
            <a:schemeClr val="accent5"/>
          </a:lnRef>
          <a:fillRef idx="3">
            <a:schemeClr val="accent5"/>
          </a:fillRef>
          <a:effectRef idx="3">
            <a:schemeClr val="accent5"/>
          </a:effectRef>
          <a:fontRef idx="minor">
            <a:schemeClr val="lt1"/>
          </a:fontRef>
        </p:style>
        <p:txBody>
          <a:bodyPr>
            <a:normAutofit fontScale="92500" lnSpcReduction="10000"/>
          </a:bodyPr>
          <a:lstStyle/>
          <a:p>
            <a:pPr>
              <a:buFont typeface="Arial" pitchFamily="34" charset="0"/>
              <a:buChar char="•"/>
            </a:pPr>
            <a:r>
              <a:rPr lang="es-ES_tradnl" dirty="0" smtClean="0">
                <a:solidFill>
                  <a:schemeClr val="tx1"/>
                </a:solidFill>
              </a:rPr>
              <a:t>Hay que favorecer en las aulas la experiencia de la comunidad literaria ya que los alumnos, avanzaran en su competencia literaria en medida en que entienden que los textos literarios son un modo de expresión entre posibles en la vida cotidiana de las personas.</a:t>
            </a:r>
            <a:endParaRPr lang="es-ES" dirty="0" smtClean="0">
              <a:solidFill>
                <a:schemeClr val="tx1"/>
              </a:solidFill>
            </a:endParaRPr>
          </a:p>
          <a:p>
            <a:pPr>
              <a:buFont typeface="Arial" pitchFamily="34" charset="0"/>
              <a:buChar char="•"/>
            </a:pPr>
            <a:r>
              <a:rPr lang="es-ES_tradnl" dirty="0" smtClean="0">
                <a:solidFill>
                  <a:schemeClr val="tx1"/>
                </a:solidFill>
              </a:rPr>
              <a:t>Ayudar a los alumnos a desarrollar su capacidad para el análisis y la interpretación de textos cada vez más complejos exige planificar con detenimiento un itinerario adecuado de aprendizajes literarios.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428596" y="428604"/>
            <a:ext cx="8358246" cy="5857916"/>
          </a:xfrm>
        </p:spPr>
        <p:style>
          <a:lnRef idx="0">
            <a:schemeClr val="accent5"/>
          </a:lnRef>
          <a:fillRef idx="3">
            <a:schemeClr val="accent5"/>
          </a:fillRef>
          <a:effectRef idx="3">
            <a:schemeClr val="accent5"/>
          </a:effectRef>
          <a:fontRef idx="minor">
            <a:schemeClr val="lt1"/>
          </a:fontRef>
        </p:style>
        <p:txBody>
          <a:bodyPr/>
          <a:lstStyle/>
          <a:p>
            <a:pPr>
              <a:buFont typeface="Arial" pitchFamily="34" charset="0"/>
              <a:buChar char="•"/>
            </a:pPr>
            <a:r>
              <a:rPr lang="es-ES_tradnl" dirty="0" smtClean="0">
                <a:solidFill>
                  <a:schemeClr val="tx1"/>
                </a:solidFill>
              </a:rPr>
              <a:t>Es esencial tener en cuenta en las actividades del aprendizaje literario las operaciones implicadas de la lectura con el fin de contribuir al desarrollo de las capacidades de comprensión de los textos.</a:t>
            </a:r>
          </a:p>
          <a:p>
            <a:pPr>
              <a:buFont typeface="Arial" pitchFamily="34" charset="0"/>
              <a:buChar char="•"/>
            </a:pPr>
            <a:r>
              <a:rPr lang="es-ES_tradnl" dirty="0" smtClean="0">
                <a:solidFill>
                  <a:schemeClr val="tx1"/>
                </a:solidFill>
              </a:rPr>
              <a:t>Debe poner acento en facilitar el acceso de los alumnos a la experiencia literaria.</a:t>
            </a:r>
          </a:p>
          <a:p>
            <a:pPr>
              <a:buFont typeface="Arial" pitchFamily="34" charset="0"/>
              <a:buChar char="•"/>
            </a:pPr>
            <a:r>
              <a:rPr lang="es-ES_tradnl" dirty="0" smtClean="0">
                <a:solidFill>
                  <a:schemeClr val="tx1"/>
                </a:solidFill>
              </a:rPr>
              <a:t>Conjugar las actividades de recepción de los textos literarios (lectura, análisis e interpretación), con las actividades de creación de escritos de intención literaria.</a:t>
            </a:r>
            <a:endParaRPr lang="es-ES"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85720" y="285728"/>
            <a:ext cx="8572560" cy="1500198"/>
          </a:xfrm>
        </p:spPr>
        <p:txBody>
          <a:bodyPr>
            <a:normAutofit fontScale="90000"/>
          </a:bodyPr>
          <a:lstStyle/>
          <a:p>
            <a:r>
              <a:rPr lang="es-ES_tradnl" dirty="0" smtClean="0"/>
              <a:t>3.- Competencia Lingüística, comunicativa, y enseñanza de la lengua.</a:t>
            </a:r>
            <a:br>
              <a:rPr lang="es-ES_tradnl" dirty="0" smtClean="0"/>
            </a:br>
            <a:endParaRPr lang="es-ES" dirty="0"/>
          </a:p>
        </p:txBody>
      </p:sp>
      <p:sp>
        <p:nvSpPr>
          <p:cNvPr id="3" name="2 Subtítulo"/>
          <p:cNvSpPr>
            <a:spLocks noGrp="1"/>
          </p:cNvSpPr>
          <p:nvPr>
            <p:ph type="subTitle" idx="1"/>
          </p:nvPr>
        </p:nvSpPr>
        <p:spPr>
          <a:xfrm>
            <a:off x="285720" y="1428736"/>
            <a:ext cx="8501122" cy="5072098"/>
          </a:xfrm>
        </p:spPr>
        <p:style>
          <a:lnRef idx="0">
            <a:schemeClr val="accent3"/>
          </a:lnRef>
          <a:fillRef idx="3">
            <a:schemeClr val="accent3"/>
          </a:fillRef>
          <a:effectRef idx="3">
            <a:schemeClr val="accent3"/>
          </a:effectRef>
          <a:fontRef idx="minor">
            <a:schemeClr val="lt1"/>
          </a:fontRef>
        </p:style>
        <p:txBody>
          <a:bodyPr>
            <a:normAutofit fontScale="92500" lnSpcReduction="10000"/>
          </a:bodyPr>
          <a:lstStyle/>
          <a:p>
            <a:r>
              <a:rPr lang="es-ES_tradnl" dirty="0" smtClean="0">
                <a:solidFill>
                  <a:schemeClr val="tx1"/>
                </a:solidFill>
              </a:rPr>
              <a:t>Noam Chomsky (1957), la noción de competencia lingüística era para aludir a la capacidad innata de un hablante y oyente ideal para emitir y comprender un numero ilimitado de oraciones en una comunidad de habla homogénea.</a:t>
            </a:r>
          </a:p>
          <a:p>
            <a:r>
              <a:rPr lang="es-ES_tradnl" dirty="0" smtClean="0">
                <a:solidFill>
                  <a:schemeClr val="tx1"/>
                </a:solidFill>
              </a:rPr>
              <a:t>No garantiza una conducta comunicativa adecuada en los diferentes contextos y situaciones de la comunicación.</a:t>
            </a:r>
          </a:p>
          <a:p>
            <a:r>
              <a:rPr lang="es-ES_tradnl" dirty="0" smtClean="0">
                <a:solidFill>
                  <a:schemeClr val="tx1"/>
                </a:solidFill>
              </a:rPr>
              <a:t>Se requiere, junto a esa competencia lingüística inicial, otra serie de habilidades y de conocimientos discursivos sociolingüísticos y estratégicos.</a:t>
            </a:r>
            <a:endParaRPr lang="es-E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214282" y="285728"/>
            <a:ext cx="8643998" cy="6286544"/>
          </a:xfrm>
        </p:spPr>
        <p:style>
          <a:lnRef idx="0">
            <a:schemeClr val="accent3"/>
          </a:lnRef>
          <a:fillRef idx="3">
            <a:schemeClr val="accent3"/>
          </a:fillRef>
          <a:effectRef idx="3">
            <a:schemeClr val="accent3"/>
          </a:effectRef>
          <a:fontRef idx="minor">
            <a:schemeClr val="lt1"/>
          </a:fontRef>
        </p:style>
        <p:txBody>
          <a:bodyPr/>
          <a:lstStyle/>
          <a:p>
            <a:r>
              <a:rPr lang="es-ES_tradnl" dirty="0" smtClean="0">
                <a:solidFill>
                  <a:schemeClr val="tx1"/>
                </a:solidFill>
              </a:rPr>
              <a:t>La competencia comunicativa es un conjunto de conocimientos sociolingüísticos y de habilidades textuales y comunicativas que se van adquiriendo a lo largo del proceso de socialización de las personas; a medida que nos relacionando con otros, en contextos diversos.</a:t>
            </a:r>
          </a:p>
          <a:p>
            <a:r>
              <a:rPr lang="es-ES_tradnl" dirty="0" smtClean="0">
                <a:solidFill>
                  <a:schemeClr val="tx1"/>
                </a:solidFill>
              </a:rPr>
              <a:t>La competencia comunicativa es un conjunto de conocimientos, estrategias, habilidades y actitudes, que hacen un posible uso adecuado, correcto, eficaz y coherente de la lengua en diversas situaciones y contextos del intercambio comunicativo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285720" y="285728"/>
            <a:ext cx="8572560" cy="6286544"/>
          </a:xfrm>
        </p:spPr>
        <p:style>
          <a:lnRef idx="0">
            <a:schemeClr val="accent3"/>
          </a:lnRef>
          <a:fillRef idx="3">
            <a:schemeClr val="accent3"/>
          </a:fillRef>
          <a:effectRef idx="3">
            <a:schemeClr val="accent3"/>
          </a:effectRef>
          <a:fontRef idx="minor">
            <a:schemeClr val="lt1"/>
          </a:fontRef>
        </p:style>
        <p:txBody>
          <a:bodyPr>
            <a:noAutofit/>
          </a:bodyPr>
          <a:lstStyle/>
          <a:p>
            <a:pPr algn="l">
              <a:buFont typeface="Arial" pitchFamily="34" charset="0"/>
              <a:buChar char="•"/>
            </a:pPr>
            <a:r>
              <a:rPr lang="es-ES_tradnl" sz="2300" b="1" dirty="0" smtClean="0">
                <a:solidFill>
                  <a:schemeClr val="tx1"/>
                </a:solidFill>
              </a:rPr>
              <a:t>UNA COMPETENCIA LINGÜÍSTICA O GRAMATICAL</a:t>
            </a:r>
            <a:r>
              <a:rPr lang="es-ES_tradnl" sz="2300" dirty="0" smtClean="0">
                <a:solidFill>
                  <a:schemeClr val="tx1"/>
                </a:solidFill>
              </a:rPr>
              <a:t>: entendida a la vez como la capacidad innata para adquirir y hablar una lengua y como conocimiento de la gramática de esa lengua.</a:t>
            </a:r>
          </a:p>
          <a:p>
            <a:pPr algn="l">
              <a:buFont typeface="Arial" pitchFamily="34" charset="0"/>
              <a:buChar char="•"/>
            </a:pPr>
            <a:r>
              <a:rPr lang="es-ES_tradnl" sz="2300" b="1" dirty="0" smtClean="0">
                <a:solidFill>
                  <a:schemeClr val="tx1"/>
                </a:solidFill>
              </a:rPr>
              <a:t>UNA COMPETENCIA SOCIOLINGUISTICA</a:t>
            </a:r>
            <a:r>
              <a:rPr lang="es-ES_tradnl" sz="2300" dirty="0" smtClean="0">
                <a:solidFill>
                  <a:schemeClr val="tx1"/>
                </a:solidFill>
              </a:rPr>
              <a:t>: referida al conocimiento de normas sociolingüísticos y culturales que regulan un comportamiento comunicativo adecuado en los diferentes ámbitos del uso lingüístico.</a:t>
            </a:r>
          </a:p>
          <a:p>
            <a:pPr algn="l">
              <a:buFont typeface="Arial" pitchFamily="34" charset="0"/>
              <a:buChar char="•"/>
            </a:pPr>
            <a:r>
              <a:rPr lang="es-ES_tradnl" sz="2300" b="1" dirty="0" smtClean="0">
                <a:solidFill>
                  <a:schemeClr val="tx1"/>
                </a:solidFill>
              </a:rPr>
              <a:t>UNA COMPETENCIA DISCURSIVA O TEXTUAL:</a:t>
            </a:r>
            <a:r>
              <a:rPr lang="es-ES_tradnl" sz="2300" dirty="0" smtClean="0">
                <a:solidFill>
                  <a:schemeClr val="tx1"/>
                </a:solidFill>
              </a:rPr>
              <a:t> relativa a los conocimientos y habilidades que se precisan para comprender y producir diferentes tipos de discurso con cohesión y coherencia.</a:t>
            </a:r>
          </a:p>
          <a:p>
            <a:pPr algn="l">
              <a:buFont typeface="Arial" pitchFamily="34" charset="0"/>
              <a:buChar char="•"/>
            </a:pPr>
            <a:r>
              <a:rPr lang="es-ES_tradnl" sz="2300" b="1" dirty="0" smtClean="0">
                <a:solidFill>
                  <a:schemeClr val="tx1"/>
                </a:solidFill>
              </a:rPr>
              <a:t>UNA COMPETENCIA ESTRATEGICA:</a:t>
            </a:r>
            <a:r>
              <a:rPr lang="es-ES_tradnl" sz="2300" dirty="0" smtClean="0">
                <a:solidFill>
                  <a:schemeClr val="tx1"/>
                </a:solidFill>
              </a:rPr>
              <a:t> que se refiere a el dominio de los recursos que podemos utilizar para resolver las dificultades en el intercambio comunicativo asegurando así la eficacia comunicativa de la interacción.</a:t>
            </a:r>
          </a:p>
          <a:p>
            <a:pPr algn="l">
              <a:buFont typeface="Arial" pitchFamily="34" charset="0"/>
              <a:buChar char="•"/>
            </a:pPr>
            <a:r>
              <a:rPr lang="es-ES_tradnl" sz="2300" b="1" dirty="0" smtClean="0">
                <a:solidFill>
                  <a:schemeClr val="tx1"/>
                </a:solidFill>
              </a:rPr>
              <a:t>UNA COMPETENCIA LITERARIA</a:t>
            </a:r>
            <a:r>
              <a:rPr lang="es-ES_tradnl" sz="2300" dirty="0" smtClean="0">
                <a:solidFill>
                  <a:schemeClr val="tx1"/>
                </a:solidFill>
              </a:rPr>
              <a:t>: entendida como la adquisición de los conocimientos, habilidades, y actitudes que hacen posible el uso y disfrute de los textos literarios.</a:t>
            </a:r>
            <a:endParaRPr lang="es-ES" sz="2300"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2071670" y="357166"/>
            <a:ext cx="5243522" cy="1314458"/>
          </a:xfrm>
        </p:spPr>
        <p:txBody>
          <a:bodyPr>
            <a:normAutofit/>
          </a:bodyPr>
          <a:lstStyle/>
          <a:p>
            <a:r>
              <a:rPr lang="es-ES_tradnl" dirty="0" smtClean="0"/>
              <a:t>¿Qué competencias?</a:t>
            </a:r>
            <a:endParaRPr lang="es-ES" dirty="0"/>
          </a:p>
        </p:txBody>
      </p:sp>
      <p:sp>
        <p:nvSpPr>
          <p:cNvPr id="5" name="4 Subtítulo"/>
          <p:cNvSpPr>
            <a:spLocks noGrp="1"/>
          </p:cNvSpPr>
          <p:nvPr>
            <p:ph type="subTitle" idx="1"/>
          </p:nvPr>
        </p:nvSpPr>
        <p:spPr>
          <a:xfrm>
            <a:off x="285720" y="1500174"/>
            <a:ext cx="8572560" cy="4857784"/>
          </a:xfrm>
        </p:spPr>
        <p:style>
          <a:lnRef idx="0">
            <a:schemeClr val="accent1"/>
          </a:lnRef>
          <a:fillRef idx="3">
            <a:schemeClr val="accent1"/>
          </a:fillRef>
          <a:effectRef idx="3">
            <a:schemeClr val="accent1"/>
          </a:effectRef>
          <a:fontRef idx="minor">
            <a:schemeClr val="lt1"/>
          </a:fontRef>
        </p:style>
        <p:txBody>
          <a:bodyPr>
            <a:normAutofit lnSpcReduction="10000"/>
          </a:bodyPr>
          <a:lstStyle/>
          <a:p>
            <a:pPr algn="l">
              <a:buFont typeface="Arial" pitchFamily="34" charset="0"/>
              <a:buChar char="•"/>
            </a:pPr>
            <a:r>
              <a:rPr lang="es-ES_tradnl" dirty="0" smtClean="0">
                <a:solidFill>
                  <a:schemeClr val="tx1"/>
                </a:solidFill>
              </a:rPr>
              <a:t>Conocer el sistema formal de la lengua.</a:t>
            </a:r>
          </a:p>
          <a:p>
            <a:pPr algn="l">
              <a:buFont typeface="Arial" pitchFamily="34" charset="0"/>
              <a:buChar char="•"/>
            </a:pPr>
            <a:r>
              <a:rPr lang="es-ES_tradnl" dirty="0" smtClean="0">
                <a:solidFill>
                  <a:schemeClr val="tx1"/>
                </a:solidFill>
              </a:rPr>
              <a:t>Saber construir un discurso coherente y adecuado.</a:t>
            </a:r>
          </a:p>
          <a:p>
            <a:pPr algn="l">
              <a:buFont typeface="Arial" pitchFamily="34" charset="0"/>
              <a:buChar char="•"/>
            </a:pPr>
            <a:r>
              <a:rPr lang="es-ES_tradnl" dirty="0" smtClean="0">
                <a:solidFill>
                  <a:schemeClr val="tx1"/>
                </a:solidFill>
              </a:rPr>
              <a:t>Saber utilizar diversas estrategias y recursos para comunicar con eficacia.</a:t>
            </a:r>
          </a:p>
          <a:p>
            <a:pPr algn="l">
              <a:buFont typeface="Arial" pitchFamily="34" charset="0"/>
              <a:buChar char="•"/>
            </a:pPr>
            <a:r>
              <a:rPr lang="es-ES_tradnl" dirty="0" smtClean="0">
                <a:solidFill>
                  <a:schemeClr val="tx1"/>
                </a:solidFill>
              </a:rPr>
              <a:t>Conocer las normas que rigen el uso de las lenguas.</a:t>
            </a:r>
          </a:p>
          <a:p>
            <a:pPr algn="l">
              <a:buFont typeface="Arial" pitchFamily="34" charset="0"/>
              <a:buChar char="•"/>
            </a:pPr>
            <a:r>
              <a:rPr lang="es-ES_tradnl" dirty="0" smtClean="0">
                <a:solidFill>
                  <a:schemeClr val="tx1"/>
                </a:solidFill>
              </a:rPr>
              <a:t>Saber comprender y expresar mensajes de forma adecuada, correcta, coherente y eficaz.</a:t>
            </a:r>
            <a:endParaRPr lang="es-ES"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785918" y="357166"/>
            <a:ext cx="5886464" cy="1084261"/>
          </a:xfrm>
        </p:spPr>
        <p:txBody>
          <a:bodyPr>
            <a:normAutofit/>
          </a:bodyPr>
          <a:lstStyle/>
          <a:p>
            <a:r>
              <a:rPr lang="es-ES_tradnl" dirty="0" smtClean="0"/>
              <a:t>La educación literaria.</a:t>
            </a:r>
            <a:endParaRPr lang="es-ES" dirty="0"/>
          </a:p>
        </p:txBody>
      </p:sp>
      <p:sp>
        <p:nvSpPr>
          <p:cNvPr id="5" name="4 Subtítulo"/>
          <p:cNvSpPr>
            <a:spLocks noGrp="1"/>
          </p:cNvSpPr>
          <p:nvPr>
            <p:ph type="subTitle" idx="1"/>
          </p:nvPr>
        </p:nvSpPr>
        <p:spPr>
          <a:xfrm>
            <a:off x="357158" y="1714488"/>
            <a:ext cx="8429684" cy="3357586"/>
          </a:xfrm>
        </p:spPr>
        <p:style>
          <a:lnRef idx="0">
            <a:schemeClr val="accent4"/>
          </a:lnRef>
          <a:fillRef idx="3">
            <a:schemeClr val="accent4"/>
          </a:fillRef>
          <a:effectRef idx="3">
            <a:schemeClr val="accent4"/>
          </a:effectRef>
          <a:fontRef idx="minor">
            <a:schemeClr val="lt1"/>
          </a:fontRef>
        </p:style>
        <p:txBody>
          <a:bodyPr/>
          <a:lstStyle/>
          <a:p>
            <a:r>
              <a:rPr lang="es-ES_tradnl" dirty="0" smtClean="0">
                <a:solidFill>
                  <a:schemeClr val="tx1"/>
                </a:solidFill>
              </a:rPr>
              <a:t>La educación lingüística debe orientarse a favorecer el aprendizaje de las habilidades expresivas y comprensivas que hacen el intercambio comunicativo entre personas.</a:t>
            </a:r>
          </a:p>
          <a:p>
            <a:r>
              <a:rPr lang="es-ES_tradnl" dirty="0" smtClean="0">
                <a:solidFill>
                  <a:schemeClr val="tx1"/>
                </a:solidFill>
              </a:rPr>
              <a:t>La adquisición de hábitos de lectura.</a:t>
            </a:r>
          </a:p>
          <a:p>
            <a:r>
              <a:rPr lang="es-ES_tradnl" dirty="0" smtClean="0">
                <a:solidFill>
                  <a:schemeClr val="tx1"/>
                </a:solidFill>
              </a:rPr>
              <a:t>Capacidades de analisis de los textos.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285720" y="714356"/>
            <a:ext cx="8501122" cy="4572032"/>
          </a:xfrm>
        </p:spPr>
        <p:style>
          <a:lnRef idx="0">
            <a:schemeClr val="accent4"/>
          </a:lnRef>
          <a:fillRef idx="3">
            <a:schemeClr val="accent4"/>
          </a:fillRef>
          <a:effectRef idx="3">
            <a:schemeClr val="accent4"/>
          </a:effectRef>
          <a:fontRef idx="minor">
            <a:schemeClr val="lt1"/>
          </a:fontRef>
        </p:style>
        <p:txBody>
          <a:bodyPr/>
          <a:lstStyle/>
          <a:p>
            <a:r>
              <a:rPr lang="es-ES_tradnl" dirty="0" smtClean="0">
                <a:solidFill>
                  <a:schemeClr val="bg1"/>
                </a:solidFill>
              </a:rPr>
              <a:t>El objetivo esencial de la enseñanza de la literatura en la educación obligatoria:</a:t>
            </a:r>
          </a:p>
          <a:p>
            <a:pPr marL="514350" indent="-514350">
              <a:buAutoNum type="alphaLcParenR"/>
            </a:pPr>
            <a:r>
              <a:rPr lang="es-ES_tradnl" dirty="0" smtClean="0">
                <a:solidFill>
                  <a:schemeClr val="tx1"/>
                </a:solidFill>
              </a:rPr>
              <a:t>Asegurar el conocimiento del patrimonio literario.</a:t>
            </a:r>
          </a:p>
          <a:p>
            <a:pPr marL="514350" indent="-514350">
              <a:buAutoNum type="alphaLcParenR"/>
            </a:pPr>
            <a:r>
              <a:rPr lang="es-ES_tradnl" dirty="0" smtClean="0">
                <a:solidFill>
                  <a:schemeClr val="tx1"/>
                </a:solidFill>
              </a:rPr>
              <a:t>Fomentar hábitos de lectura y actitudes de aprecio de las obras literarias.</a:t>
            </a:r>
          </a:p>
          <a:p>
            <a:pPr marL="514350" indent="-514350">
              <a:buAutoNum type="alphaLcParenR"/>
            </a:pPr>
            <a:r>
              <a:rPr lang="es-ES_tradnl" dirty="0" smtClean="0">
                <a:solidFill>
                  <a:schemeClr val="tx1"/>
                </a:solidFill>
              </a:rPr>
              <a:t>Instruir a los alumnos en el analisis científico de los textos a través del comentario.</a:t>
            </a:r>
            <a:endParaRPr lang="es-ES"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285720" y="285728"/>
            <a:ext cx="8429684" cy="2857520"/>
          </a:xfrm>
        </p:spPr>
        <p:style>
          <a:lnRef idx="0">
            <a:schemeClr val="accent4"/>
          </a:lnRef>
          <a:fillRef idx="3">
            <a:schemeClr val="accent4"/>
          </a:fillRef>
          <a:effectRef idx="3">
            <a:schemeClr val="accent4"/>
          </a:effectRef>
          <a:fontRef idx="minor">
            <a:schemeClr val="lt1"/>
          </a:fontRef>
        </p:style>
        <p:txBody>
          <a:bodyPr/>
          <a:lstStyle/>
          <a:p>
            <a:r>
              <a:rPr lang="es-ES_tradnl" dirty="0" smtClean="0">
                <a:solidFill>
                  <a:schemeClr val="bg1"/>
                </a:solidFill>
              </a:rPr>
              <a:t>La selección de los textos literarios.</a:t>
            </a:r>
          </a:p>
          <a:p>
            <a:r>
              <a:rPr lang="es-ES_tradnl" dirty="0" smtClean="0">
                <a:solidFill>
                  <a:schemeClr val="tx1"/>
                </a:solidFill>
              </a:rPr>
              <a:t>a) Prestigio cultural de los textos</a:t>
            </a:r>
          </a:p>
          <a:p>
            <a:r>
              <a:rPr lang="es-ES_tradnl" dirty="0" smtClean="0">
                <a:solidFill>
                  <a:schemeClr val="tx1"/>
                </a:solidFill>
              </a:rPr>
              <a:t>b) Criterios pedagógicos</a:t>
            </a:r>
            <a:r>
              <a:rPr lang="es-ES" dirty="0" smtClean="0">
                <a:solidFill>
                  <a:schemeClr val="tx1"/>
                </a:solidFill>
              </a:rPr>
              <a:t> (expectativas de los jóvenes)</a:t>
            </a:r>
            <a:endParaRPr lang="es-ES_tradnl" dirty="0" smtClean="0">
              <a:solidFill>
                <a:schemeClr val="tx1"/>
              </a:solidFill>
            </a:endParaRPr>
          </a:p>
          <a:p>
            <a:r>
              <a:rPr lang="es-ES_tradnl" dirty="0" smtClean="0">
                <a:solidFill>
                  <a:schemeClr val="tx1"/>
                </a:solidFill>
              </a:rPr>
              <a:t>c) Deseo de los alumnos.</a:t>
            </a:r>
            <a:endParaRPr lang="es-ES" dirty="0" smtClean="0">
              <a:solidFill>
                <a:schemeClr val="tx1"/>
              </a:solidFill>
            </a:endParaRPr>
          </a:p>
        </p:txBody>
      </p:sp>
      <p:sp>
        <p:nvSpPr>
          <p:cNvPr id="6" name="4 Subtítulo"/>
          <p:cNvSpPr txBox="1">
            <a:spLocks/>
          </p:cNvSpPr>
          <p:nvPr/>
        </p:nvSpPr>
        <p:spPr>
          <a:xfrm>
            <a:off x="285720" y="3500438"/>
            <a:ext cx="8501122" cy="2571768"/>
          </a:xfrm>
          <a:prstGeom prst="rect">
            <a:avLst/>
          </a:prstGeom>
        </p:spPr>
        <p:style>
          <a:lnRef idx="0">
            <a:schemeClr val="accent4"/>
          </a:lnRef>
          <a:fillRef idx="3">
            <a:schemeClr val="accent4"/>
          </a:fillRef>
          <a:effectRef idx="3">
            <a:schemeClr val="accent4"/>
          </a:effectRef>
          <a:fontRef idx="minor">
            <a:schemeClr val="lt1"/>
          </a:fontRef>
        </p:style>
        <p:txBody>
          <a:bodyPr vert="horz" lIns="91440" tIns="45720" rIns="91440" bIns="45720" rtlCol="0">
            <a:normAutofit fontScale="92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s-ES_tradnl" sz="3200" b="0" i="0" u="none" strike="noStrike" kern="1200" cap="none" spc="0" normalizeH="0" baseline="0" noProof="0" dirty="0" smtClean="0">
                <a:ln>
                  <a:noFill/>
                </a:ln>
                <a:solidFill>
                  <a:schemeClr val="bg1"/>
                </a:solidFill>
                <a:effectLst/>
                <a:uLnTx/>
                <a:uFillTx/>
                <a:latin typeface="+mn-lt"/>
                <a:ea typeface="+mn-ea"/>
                <a:cs typeface="+mn-cs"/>
              </a:rPr>
              <a:t>El modo mas adecuado de que los alumnos lean literatura es:</a:t>
            </a:r>
          </a:p>
          <a:p>
            <a:pPr marL="514350" marR="0" lvl="0" indent="-514350" algn="ctr" defTabSz="914400" rtl="0" eaLnBrk="1" fontAlgn="auto" latinLnBrk="0" hangingPunct="1">
              <a:lnSpc>
                <a:spcPct val="100000"/>
              </a:lnSpc>
              <a:spcBef>
                <a:spcPct val="20000"/>
              </a:spcBef>
              <a:spcAft>
                <a:spcPts val="0"/>
              </a:spcAft>
              <a:buClrTx/>
              <a:buSzTx/>
              <a:buFont typeface="+mj-lt"/>
              <a:buAutoNum type="alphaLcParenR"/>
              <a:tabLst/>
              <a:defRPr/>
            </a:pPr>
            <a:r>
              <a:rPr lang="es-ES_tradnl" sz="3200" dirty="0" smtClean="0">
                <a:solidFill>
                  <a:schemeClr val="tx1"/>
                </a:solidFill>
              </a:rPr>
              <a:t>Establecer los libros.</a:t>
            </a:r>
          </a:p>
          <a:p>
            <a:pPr marL="514350" marR="0" lvl="0" indent="-514350" algn="ctr" defTabSz="914400" rtl="0" eaLnBrk="1" fontAlgn="auto" latinLnBrk="0" hangingPunct="1">
              <a:lnSpc>
                <a:spcPct val="100000"/>
              </a:lnSpc>
              <a:spcBef>
                <a:spcPct val="20000"/>
              </a:spcBef>
              <a:spcAft>
                <a:spcPts val="0"/>
              </a:spcAft>
              <a:buClrTx/>
              <a:buSzTx/>
              <a:buFont typeface="+mj-lt"/>
              <a:buAutoNum type="alphaLcParenR"/>
              <a:tabLst/>
              <a:defRPr/>
            </a:pPr>
            <a:r>
              <a:rPr kumimoji="0" lang="es-ES_tradnl" sz="3200" b="0" i="0" u="none" strike="noStrike" kern="1200" cap="none" spc="0" normalizeH="0" baseline="0" noProof="0" dirty="0" smtClean="0">
                <a:ln>
                  <a:noFill/>
                </a:ln>
                <a:solidFill>
                  <a:schemeClr val="tx1"/>
                </a:solidFill>
                <a:effectLst/>
                <a:uLnTx/>
                <a:uFillTx/>
                <a:latin typeface="+mn-lt"/>
                <a:ea typeface="+mn-ea"/>
                <a:cs typeface="+mn-cs"/>
              </a:rPr>
              <a:t>Acercar</a:t>
            </a:r>
            <a:r>
              <a:rPr kumimoji="0" lang="es-ES_tradnl" sz="3200" b="0" i="0" u="none" strike="noStrike" kern="1200" cap="none" spc="0" normalizeH="0" noProof="0" dirty="0" smtClean="0">
                <a:ln>
                  <a:noFill/>
                </a:ln>
                <a:solidFill>
                  <a:schemeClr val="tx1"/>
                </a:solidFill>
                <a:effectLst/>
                <a:uLnTx/>
                <a:uFillTx/>
                <a:latin typeface="+mn-lt"/>
                <a:ea typeface="+mn-ea"/>
                <a:cs typeface="+mn-cs"/>
              </a:rPr>
              <a:t> la literatura a los adolescentes y jóvenes a través de textos adecuados</a:t>
            </a:r>
          </a:p>
          <a:p>
            <a:pPr marL="514350" marR="0" lvl="0" indent="-514350" algn="ctr" defTabSz="914400" rtl="0" eaLnBrk="1" fontAlgn="auto" latinLnBrk="0" hangingPunct="1">
              <a:lnSpc>
                <a:spcPct val="100000"/>
              </a:lnSpc>
              <a:spcBef>
                <a:spcPct val="20000"/>
              </a:spcBef>
              <a:spcAft>
                <a:spcPts val="0"/>
              </a:spcAft>
              <a:buClrTx/>
              <a:buSzTx/>
              <a:buFont typeface="+mj-lt"/>
              <a:buAutoNum type="alphaLcParenR"/>
              <a:tabLst/>
              <a:defRPr/>
            </a:pPr>
            <a:r>
              <a:rPr lang="es-ES_tradnl" sz="3200" baseline="0" dirty="0" smtClean="0">
                <a:solidFill>
                  <a:schemeClr val="tx1"/>
                </a:solidFill>
              </a:rPr>
              <a:t>Comentar los textos.</a:t>
            </a:r>
            <a:endParaRPr kumimoji="0" lang="es-E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642910" y="285728"/>
            <a:ext cx="7858180" cy="2143140"/>
          </a:xfrm>
        </p:spPr>
        <p:style>
          <a:lnRef idx="0">
            <a:schemeClr val="accent4"/>
          </a:lnRef>
          <a:fillRef idx="3">
            <a:schemeClr val="accent4"/>
          </a:fillRef>
          <a:effectRef idx="3">
            <a:schemeClr val="accent4"/>
          </a:effectRef>
          <a:fontRef idx="minor">
            <a:schemeClr val="lt1"/>
          </a:fontRef>
        </p:style>
        <p:txBody>
          <a:bodyPr>
            <a:normAutofit fontScale="92500" lnSpcReduction="10000"/>
          </a:bodyPr>
          <a:lstStyle/>
          <a:p>
            <a:r>
              <a:rPr lang="es-ES_tradnl" sz="2500" dirty="0" smtClean="0">
                <a:solidFill>
                  <a:schemeClr val="bg1"/>
                </a:solidFill>
              </a:rPr>
              <a:t>El modo mas adecuado de contribuir al aprendizaje literario del alumnado es:</a:t>
            </a:r>
          </a:p>
          <a:p>
            <a:pPr marL="514350" indent="-514350">
              <a:buFont typeface="+mj-lt"/>
              <a:buAutoNum type="alphaLcParenR"/>
            </a:pPr>
            <a:r>
              <a:rPr lang="es-ES_tradnl" sz="2500" dirty="0" smtClean="0">
                <a:solidFill>
                  <a:schemeClr val="tx1"/>
                </a:solidFill>
              </a:rPr>
              <a:t>Estudiar obras y autores.</a:t>
            </a:r>
          </a:p>
          <a:p>
            <a:pPr marL="514350" indent="-514350">
              <a:buFont typeface="+mj-lt"/>
              <a:buAutoNum type="alphaLcParenR"/>
            </a:pPr>
            <a:r>
              <a:rPr lang="es-ES_tradnl" sz="2500" dirty="0" smtClean="0">
                <a:solidFill>
                  <a:schemeClr val="tx1"/>
                </a:solidFill>
              </a:rPr>
              <a:t>Conjugar el estudio de algunos autores.</a:t>
            </a:r>
          </a:p>
          <a:p>
            <a:pPr marL="514350" indent="-514350">
              <a:buFont typeface="+mj-lt"/>
              <a:buAutoNum type="alphaLcParenR"/>
            </a:pPr>
            <a:r>
              <a:rPr lang="es-ES_tradnl" sz="2500" dirty="0" smtClean="0">
                <a:solidFill>
                  <a:schemeClr val="tx1"/>
                </a:solidFill>
              </a:rPr>
              <a:t>Evitar organizar la secuencia de contenidos</a:t>
            </a:r>
            <a:r>
              <a:rPr lang="es-ES_tradnl" dirty="0" smtClean="0">
                <a:solidFill>
                  <a:schemeClr val="tx1"/>
                </a:solidFill>
              </a:rPr>
              <a:t>.</a:t>
            </a:r>
          </a:p>
        </p:txBody>
      </p:sp>
      <p:sp>
        <p:nvSpPr>
          <p:cNvPr id="3" name="4 Subtítulo"/>
          <p:cNvSpPr txBox="1">
            <a:spLocks/>
          </p:cNvSpPr>
          <p:nvPr/>
        </p:nvSpPr>
        <p:spPr>
          <a:xfrm>
            <a:off x="285720" y="2643182"/>
            <a:ext cx="8572560" cy="3214710"/>
          </a:xfrm>
          <a:prstGeom prst="rect">
            <a:avLst/>
          </a:prstGeom>
        </p:spPr>
        <p:style>
          <a:lnRef idx="0">
            <a:schemeClr val="accent4"/>
          </a:lnRef>
          <a:fillRef idx="3">
            <a:schemeClr val="accent4"/>
          </a:fillRef>
          <a:effectRef idx="3">
            <a:schemeClr val="accent4"/>
          </a:effectRef>
          <a:fontRef idx="minor">
            <a:schemeClr val="lt1"/>
          </a:fontRef>
        </p:style>
        <p:txBody>
          <a:bodyPr vert="horz" lIns="91440" tIns="45720" rIns="91440" bIns="45720" rtlCol="0">
            <a:normAutofit fontScale="850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s-ES_tradnl" sz="3200" b="0" i="0" u="none" strike="noStrike" kern="1200" cap="none" spc="0" normalizeH="0" baseline="0" noProof="0" dirty="0" smtClean="0">
                <a:ln>
                  <a:noFill/>
                </a:ln>
                <a:solidFill>
                  <a:schemeClr val="tx1"/>
                </a:solidFill>
                <a:effectLst/>
                <a:uLnTx/>
                <a:uFillTx/>
                <a:latin typeface="+mn-lt"/>
                <a:ea typeface="+mn-ea"/>
                <a:cs typeface="+mn-cs"/>
              </a:rPr>
              <a:t>El</a:t>
            </a:r>
            <a:r>
              <a:rPr kumimoji="0" lang="es-ES_tradnl" sz="3200" b="0" i="0" u="none" strike="noStrike" kern="1200" cap="none" spc="0" normalizeH="0" noProof="0" dirty="0" smtClean="0">
                <a:ln>
                  <a:noFill/>
                </a:ln>
                <a:solidFill>
                  <a:schemeClr val="tx1"/>
                </a:solidFill>
                <a:effectLst/>
                <a:uLnTx/>
                <a:uFillTx/>
                <a:latin typeface="+mn-lt"/>
                <a:ea typeface="+mn-ea"/>
                <a:cs typeface="+mn-cs"/>
              </a:rPr>
              <a:t> auge de los </a:t>
            </a:r>
            <a:r>
              <a:rPr kumimoji="0" lang="es-ES_tradnl" sz="3200" b="1" i="0" u="none" strike="noStrike" kern="1200" cap="none" spc="0" normalizeH="0" noProof="0" dirty="0" smtClean="0">
                <a:ln>
                  <a:noFill/>
                </a:ln>
                <a:solidFill>
                  <a:schemeClr val="tx1"/>
                </a:solidFill>
                <a:effectLst/>
                <a:uLnTx/>
                <a:uFillTx/>
                <a:latin typeface="+mn-lt"/>
                <a:ea typeface="+mn-ea"/>
                <a:cs typeface="+mn-cs"/>
              </a:rPr>
              <a:t>enfoques comunicativos </a:t>
            </a:r>
            <a:r>
              <a:rPr kumimoji="0" lang="es-ES_tradnl" sz="3200" b="0" i="0" u="none" strike="noStrike" kern="1200" cap="none" spc="0" normalizeH="0" noProof="0" dirty="0" smtClean="0">
                <a:ln>
                  <a:noFill/>
                </a:ln>
                <a:solidFill>
                  <a:schemeClr val="tx1"/>
                </a:solidFill>
                <a:effectLst/>
                <a:uLnTx/>
                <a:uFillTx/>
                <a:latin typeface="+mn-lt"/>
                <a:ea typeface="+mn-ea"/>
                <a:cs typeface="+mn-cs"/>
              </a:rPr>
              <a:t>de la educación lingüística ha traído consigo en el ámbito de la educación literaria (y especialmente en la enseñanza primaria) un mayor énfasis en el estimulo del placer de la lectura. La atención se traslada al lector escolar y a la reflexión sobre que es lo que debe aprender, sobre como conversa con el texto literario al leer y sobre como se puede contribuir desde la educación a construir su aprendizaje literario incluyendo </a:t>
            </a:r>
            <a:r>
              <a:rPr kumimoji="0" lang="es-ES_tradnl" sz="3200" b="1" i="0" u="none" strike="noStrike" kern="1200" cap="none" spc="0" normalizeH="0" noProof="0" dirty="0" smtClean="0">
                <a:ln>
                  <a:noFill/>
                </a:ln>
                <a:solidFill>
                  <a:schemeClr val="tx1"/>
                </a:solidFill>
                <a:effectLst/>
                <a:uLnTx/>
                <a:uFillTx/>
                <a:latin typeface="+mn-lt"/>
                <a:ea typeface="+mn-ea"/>
                <a:cs typeface="+mn-cs"/>
              </a:rPr>
              <a:t>conocimientos, habilidades y actitudes. </a:t>
            </a:r>
            <a:endParaRPr kumimoji="0" lang="es-ES_tradnl" sz="3200" b="1"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299</TotalTime>
  <Words>865</Words>
  <Application>Microsoft Office PowerPoint</Application>
  <PresentationFormat>Presentación en pantalla (4:3)</PresentationFormat>
  <Paragraphs>51</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UNIDAD1: Enseñar lengua y literatura para aprender a comunicar (se)</vt:lpstr>
      <vt:lpstr>3.- Competencia Lingüística, comunicativa, y enseñanza de la lengua. </vt:lpstr>
      <vt:lpstr>Diapositiva 3</vt:lpstr>
      <vt:lpstr>Diapositiva 4</vt:lpstr>
      <vt:lpstr>¿Qué competencias?</vt:lpstr>
      <vt:lpstr>La educación literaria.</vt:lpstr>
      <vt:lpstr>Diapositiva 7</vt:lpstr>
      <vt:lpstr>Diapositiva 8</vt:lpstr>
      <vt:lpstr>Diapositiva 9</vt:lpstr>
      <vt:lpstr>Orientaciones para la educación literaria en las aulas.</vt:lpstr>
      <vt:lpstr>Diapositiva 11</vt:lpstr>
    </vt:vector>
  </TitlesOfParts>
  <Company>Usuario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UNIDAD1: Enseñar lengua y literatura para aprender a comunicar (se)</dc:title>
  <dc:creator>Katia</dc:creator>
  <cp:lastModifiedBy>Usuario</cp:lastModifiedBy>
  <cp:revision>3</cp:revision>
  <dcterms:created xsi:type="dcterms:W3CDTF">2014-02-28T00:46:59Z</dcterms:created>
  <dcterms:modified xsi:type="dcterms:W3CDTF">2016-02-18T14:12:56Z</dcterms:modified>
</cp:coreProperties>
</file>