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30" d="100"/>
          <a:sy n="30" d="100"/>
        </p:scale>
        <p:origin x="-1982" y="-20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5"/>
            <a:ext cx="1543050" cy="7802033"/>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342900" y="366185"/>
            <a:ext cx="4514850" cy="78020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5BEC8A-E9B4-4F8B-B24E-2989D5CED25B}" type="datetimeFigureOut">
              <a:rPr lang="es-ES" smtClean="0"/>
              <a:t>25/04/2016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69650A-54D6-445D-95DD-955CC431A0D0}"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55BEC8A-E9B4-4F8B-B24E-2989D5CED25B}" type="datetimeFigureOut">
              <a:rPr lang="es-ES" smtClean="0"/>
              <a:t>25/04/2016</a:t>
            </a:fld>
            <a:endParaRPr lang="es-ES"/>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B69650A-54D6-445D-95DD-955CC431A0D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sl-lab.com/dir1/dir1.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www.youtube.com/watch?v=IDEuyJwOiyA&amp;feature=youtu.be"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14290" y="8477277"/>
            <a:ext cx="3794693" cy="369332"/>
          </a:xfrm>
          <a:prstGeom prst="rect">
            <a:avLst/>
          </a:prstGeom>
        </p:spPr>
        <p:txBody>
          <a:bodyPr wrap="none">
            <a:spAutoFit/>
          </a:bodyPr>
          <a:lstStyle/>
          <a:p>
            <a:r>
              <a:rPr lang="es-ES" dirty="0">
                <a:hlinkClick r:id="rId2"/>
              </a:rPr>
              <a:t>http://www.esl-lab.com/dir1/dir1.htm</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8" y="7715272"/>
            <a:ext cx="6357982" cy="1200329"/>
          </a:xfrm>
          <a:prstGeom prst="rect">
            <a:avLst/>
          </a:prstGeom>
        </p:spPr>
        <p:txBody>
          <a:bodyPr wrap="square">
            <a:spAutoFit/>
          </a:bodyPr>
          <a:lstStyle/>
          <a:p>
            <a:r>
              <a:rPr lang="es-ES" sz="2400" dirty="0" smtClean="0">
                <a:hlinkClick r:id="rId2"/>
              </a:rPr>
              <a:t>https://www.youtube.com/watch?v=IDEuyJwOiyA&amp;feature=youtu.be</a:t>
            </a:r>
            <a:endParaRPr lang="es-ES_tradnl" sz="2400" dirty="0" smtClean="0"/>
          </a:p>
          <a:p>
            <a:endParaRPr lang="es-ES" sz="2400" dirty="0" smtClean="0"/>
          </a:p>
        </p:txBody>
      </p:sp>
      <p:sp>
        <p:nvSpPr>
          <p:cNvPr id="3" name="2 CuadroTexto"/>
          <p:cNvSpPr txBox="1"/>
          <p:nvPr/>
        </p:nvSpPr>
        <p:spPr>
          <a:xfrm>
            <a:off x="142876" y="7072330"/>
            <a:ext cx="6143644" cy="400110"/>
          </a:xfrm>
          <a:prstGeom prst="rect">
            <a:avLst/>
          </a:prstGeom>
          <a:noFill/>
        </p:spPr>
        <p:txBody>
          <a:bodyPr wrap="square" rtlCol="0">
            <a:spAutoFit/>
          </a:bodyPr>
          <a:lstStyle/>
          <a:p>
            <a:r>
              <a:rPr lang="es-ES_tradnl" sz="2000" dirty="0" err="1" smtClean="0"/>
              <a:t>Click</a:t>
            </a:r>
            <a:r>
              <a:rPr lang="es-ES_tradnl" sz="2000" dirty="0" smtClean="0"/>
              <a:t> </a:t>
            </a:r>
            <a:r>
              <a:rPr lang="es-ES_tradnl" sz="2000" dirty="0" err="1" smtClean="0"/>
              <a:t>on</a:t>
            </a:r>
            <a:r>
              <a:rPr lang="es-ES_tradnl" sz="2000" dirty="0" smtClean="0"/>
              <a:t> </a:t>
            </a:r>
            <a:r>
              <a:rPr lang="es-ES_tradnl" sz="2000" dirty="0" err="1" smtClean="0"/>
              <a:t>the</a:t>
            </a:r>
            <a:r>
              <a:rPr lang="es-ES_tradnl" sz="2000" dirty="0" smtClean="0"/>
              <a:t> </a:t>
            </a:r>
            <a:r>
              <a:rPr lang="es-ES_tradnl" sz="2000" dirty="0" err="1" smtClean="0"/>
              <a:t>following</a:t>
            </a:r>
            <a:r>
              <a:rPr lang="es-ES_tradnl" sz="2000" dirty="0" smtClean="0"/>
              <a:t> link </a:t>
            </a:r>
            <a:r>
              <a:rPr lang="es-ES_tradnl" sz="2000" dirty="0" err="1" smtClean="0"/>
              <a:t>to</a:t>
            </a:r>
            <a:r>
              <a:rPr lang="es-ES_tradnl" sz="2000" dirty="0" smtClean="0"/>
              <a:t> </a:t>
            </a:r>
            <a:r>
              <a:rPr lang="es-ES_tradnl" sz="2000" dirty="0" err="1" smtClean="0"/>
              <a:t>watch</a:t>
            </a:r>
            <a:r>
              <a:rPr lang="es-ES_tradnl" sz="2000" dirty="0" smtClean="0"/>
              <a:t> </a:t>
            </a:r>
            <a:r>
              <a:rPr lang="es-ES_tradnl" sz="2000" dirty="0" err="1" smtClean="0"/>
              <a:t>for</a:t>
            </a:r>
            <a:r>
              <a:rPr lang="es-ES_tradnl" sz="2000" dirty="0" smtClean="0"/>
              <a:t> </a:t>
            </a:r>
            <a:r>
              <a:rPr lang="es-ES_tradnl" sz="2000" dirty="0" err="1" smtClean="0"/>
              <a:t>better</a:t>
            </a:r>
            <a:r>
              <a:rPr lang="es-ES_tradnl" sz="2000" dirty="0" smtClean="0"/>
              <a:t> </a:t>
            </a:r>
            <a:r>
              <a:rPr lang="es-ES_tradnl" sz="2000" dirty="0" err="1" smtClean="0"/>
              <a:t>explanation</a:t>
            </a:r>
            <a:endParaRPr lang="es-ES" sz="2000" dirty="0"/>
          </a:p>
        </p:txBody>
      </p:sp>
      <p:grpSp>
        <p:nvGrpSpPr>
          <p:cNvPr id="7" name="6 Grupo"/>
          <p:cNvGrpSpPr/>
          <p:nvPr/>
        </p:nvGrpSpPr>
        <p:grpSpPr>
          <a:xfrm>
            <a:off x="285728" y="1500166"/>
            <a:ext cx="6286544" cy="5000660"/>
            <a:chOff x="285728" y="1071538"/>
            <a:chExt cx="6286544" cy="3929090"/>
          </a:xfrm>
        </p:grpSpPr>
        <p:pic>
          <p:nvPicPr>
            <p:cNvPr id="16388" name="Picture 4" descr="http://www.easypacelearning.com/design/images/content/givingdirections.gif"/>
            <p:cNvPicPr>
              <a:picLocks noChangeAspect="1" noChangeArrowheads="1"/>
            </p:cNvPicPr>
            <p:nvPr/>
          </p:nvPicPr>
          <p:blipFill>
            <a:blip r:embed="rId3"/>
            <a:srcRect/>
            <a:stretch>
              <a:fillRect/>
            </a:stretch>
          </p:blipFill>
          <p:spPr bwMode="auto">
            <a:xfrm>
              <a:off x="2357430" y="1071538"/>
              <a:ext cx="4214842" cy="3929090"/>
            </a:xfrm>
            <a:prstGeom prst="rect">
              <a:avLst/>
            </a:prstGeom>
            <a:noFill/>
          </p:spPr>
        </p:pic>
        <p:pic>
          <p:nvPicPr>
            <p:cNvPr id="16390" name="Picture 6" descr="http://www.costaricantimes.com/wp-content/uploads/2013/07/giving-directions-in-costa-rica.jpg"/>
            <p:cNvPicPr>
              <a:picLocks noChangeAspect="1" noChangeArrowheads="1"/>
            </p:cNvPicPr>
            <p:nvPr/>
          </p:nvPicPr>
          <p:blipFill>
            <a:blip r:embed="rId4"/>
            <a:srcRect/>
            <a:stretch>
              <a:fillRect/>
            </a:stretch>
          </p:blipFill>
          <p:spPr bwMode="auto">
            <a:xfrm>
              <a:off x="285728" y="1142976"/>
              <a:ext cx="2093913" cy="3829051"/>
            </a:xfrm>
            <a:prstGeom prst="rect">
              <a:avLst/>
            </a:prstGeom>
            <a:noFill/>
          </p:spPr>
        </p:pic>
      </p:grpSp>
      <p:sp>
        <p:nvSpPr>
          <p:cNvPr id="8" name="7 CuadroTexto"/>
          <p:cNvSpPr txBox="1"/>
          <p:nvPr/>
        </p:nvSpPr>
        <p:spPr>
          <a:xfrm>
            <a:off x="432730" y="214282"/>
            <a:ext cx="5782352" cy="646331"/>
          </a:xfrm>
          <a:prstGeom prst="rect">
            <a:avLst/>
          </a:prstGeom>
          <a:noFill/>
        </p:spPr>
        <p:txBody>
          <a:bodyPr wrap="none" rtlCol="0">
            <a:spAutoFit/>
          </a:bodyPr>
          <a:lstStyle/>
          <a:p>
            <a:r>
              <a:rPr lang="es-ES_tradnl" sz="3600" b="1" dirty="0" err="1" smtClean="0">
                <a:solidFill>
                  <a:srgbClr val="00B050"/>
                </a:solidFill>
                <a:latin typeface="Berlin Sans FB Demi" pitchFamily="34" charset="0"/>
              </a:rPr>
              <a:t>Giving</a:t>
            </a:r>
            <a:r>
              <a:rPr lang="es-ES_tradnl" sz="3600" b="1" dirty="0" smtClean="0">
                <a:solidFill>
                  <a:srgbClr val="00B050"/>
                </a:solidFill>
                <a:latin typeface="Berlin Sans FB Demi" pitchFamily="34" charset="0"/>
              </a:rPr>
              <a:t> </a:t>
            </a:r>
            <a:r>
              <a:rPr lang="es-ES_tradnl" sz="3600" b="1" dirty="0" err="1" smtClean="0">
                <a:solidFill>
                  <a:srgbClr val="00B050"/>
                </a:solidFill>
                <a:latin typeface="Berlin Sans FB Demi" pitchFamily="34" charset="0"/>
              </a:rPr>
              <a:t>directions</a:t>
            </a:r>
            <a:r>
              <a:rPr lang="es-ES_tradnl" sz="3600" b="1" dirty="0" smtClean="0">
                <a:solidFill>
                  <a:srgbClr val="00B050"/>
                </a:solidFill>
                <a:latin typeface="Berlin Sans FB Demi" pitchFamily="34" charset="0"/>
              </a:rPr>
              <a:t>  </a:t>
            </a:r>
            <a:r>
              <a:rPr lang="es-ES_tradnl" sz="3600" b="1" dirty="0" err="1" smtClean="0">
                <a:solidFill>
                  <a:srgbClr val="00B050"/>
                </a:solidFill>
                <a:latin typeface="Berlin Sans FB Demi" pitchFamily="34" charset="0"/>
              </a:rPr>
              <a:t>Lesson</a:t>
            </a:r>
            <a:r>
              <a:rPr lang="es-ES_tradnl" sz="3600" b="1" dirty="0" smtClean="0">
                <a:solidFill>
                  <a:srgbClr val="00B050"/>
                </a:solidFill>
                <a:latin typeface="Berlin Sans FB Demi" pitchFamily="34" charset="0"/>
              </a:rPr>
              <a:t> 7d</a:t>
            </a:r>
            <a:endParaRPr lang="es-ES" sz="3600" b="1" dirty="0">
              <a:solidFill>
                <a:srgbClr val="00B050"/>
              </a:solidFill>
              <a:latin typeface="Berlin Sans FB Dem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8" y="5811292"/>
            <a:ext cx="6429396" cy="3046988"/>
          </a:xfrm>
          <a:prstGeom prst="rect">
            <a:avLst/>
          </a:prstGeom>
        </p:spPr>
        <p:txBody>
          <a:bodyPr wrap="square">
            <a:spAutoFit/>
          </a:bodyPr>
          <a:lstStyle/>
          <a:p>
            <a:pPr marL="342900" indent="-342900">
              <a:buAutoNum type="alphaUcPeriod"/>
            </a:pPr>
            <a:r>
              <a:rPr lang="en-US" sz="1600" dirty="0" smtClean="0"/>
              <a:t>Go </a:t>
            </a:r>
            <a:r>
              <a:rPr lang="en-US" sz="1600" dirty="0"/>
              <a:t>straight on. Then take the first left on to Green Street. Walk past the library and it’s the building next to the library on the left.  </a:t>
            </a:r>
            <a:r>
              <a:rPr lang="en-US" sz="1600" dirty="0" smtClean="0"/>
              <a:t>________________</a:t>
            </a:r>
            <a:r>
              <a:rPr lang="en-US" sz="1600" dirty="0"/>
              <a:t> </a:t>
            </a:r>
            <a:endParaRPr lang="en-US" sz="1600" dirty="0" smtClean="0"/>
          </a:p>
          <a:p>
            <a:pPr marL="342900" indent="-342900"/>
            <a:r>
              <a:rPr lang="en-US" sz="1600" dirty="0" smtClean="0"/>
              <a:t> </a:t>
            </a:r>
            <a:r>
              <a:rPr lang="en-US" sz="1600" dirty="0"/>
              <a:t>B. Go straight on. Go past the traffic lights. You will see a shop on the right. Go past that and it’s on the right next to the shop.  </a:t>
            </a:r>
            <a:r>
              <a:rPr lang="en-US" sz="1600" dirty="0" smtClean="0"/>
              <a:t>_______________</a:t>
            </a:r>
          </a:p>
          <a:p>
            <a:pPr marL="342900" indent="-342900"/>
            <a:r>
              <a:rPr lang="en-US" sz="1600" dirty="0" smtClean="0"/>
              <a:t> </a:t>
            </a:r>
            <a:r>
              <a:rPr lang="en-US" sz="1600" dirty="0"/>
              <a:t>C. Go straight on. Go past the traffic lights and go straight on until you get to the roundabout. At the roundabout turn left. Go past the theatre. It’s the building next to the theatre, opposite the hospital.   </a:t>
            </a:r>
            <a:r>
              <a:rPr lang="en-US" sz="1600" dirty="0" smtClean="0"/>
              <a:t>____________</a:t>
            </a:r>
          </a:p>
          <a:p>
            <a:pPr marL="342900" indent="-342900"/>
            <a:r>
              <a:rPr lang="en-US" sz="1600" dirty="0" smtClean="0"/>
              <a:t> </a:t>
            </a:r>
            <a:r>
              <a:rPr lang="en-US" sz="1600" dirty="0"/>
              <a:t>D. Go straight on. Go past the traffic lights and take the second right on to King’s Road. Go past the bookshop. It’s the building next to the bookshop opposite the café. </a:t>
            </a:r>
            <a:r>
              <a:rPr lang="en-US" sz="1600" dirty="0" smtClean="0"/>
              <a:t>__________________</a:t>
            </a:r>
            <a:endParaRPr lang="es-ES" sz="1600" dirty="0"/>
          </a:p>
        </p:txBody>
      </p:sp>
      <p:pic>
        <p:nvPicPr>
          <p:cNvPr id="15362" name="Picture 2"/>
          <p:cNvPicPr>
            <a:picLocks noChangeAspect="1" noChangeArrowheads="1"/>
          </p:cNvPicPr>
          <p:nvPr/>
        </p:nvPicPr>
        <p:blipFill>
          <a:blip r:embed="rId2"/>
          <a:srcRect l="23883" t="11914" r="24231" b="11914"/>
          <a:stretch>
            <a:fillRect/>
          </a:stretch>
        </p:blipFill>
        <p:spPr bwMode="auto">
          <a:xfrm>
            <a:off x="214290" y="761973"/>
            <a:ext cx="6500834" cy="4953035"/>
          </a:xfrm>
          <a:prstGeom prst="rect">
            <a:avLst/>
          </a:prstGeom>
          <a:noFill/>
          <a:ln w="9525">
            <a:noFill/>
            <a:miter lim="800000"/>
            <a:headEnd/>
            <a:tailEnd/>
          </a:ln>
          <a:effectLst/>
        </p:spPr>
      </p:pic>
      <p:sp>
        <p:nvSpPr>
          <p:cNvPr id="4" name="3 CuadroTexto"/>
          <p:cNvSpPr txBox="1"/>
          <p:nvPr/>
        </p:nvSpPr>
        <p:spPr>
          <a:xfrm>
            <a:off x="71414" y="171362"/>
            <a:ext cx="6751079" cy="461665"/>
          </a:xfrm>
          <a:prstGeom prst="rect">
            <a:avLst/>
          </a:prstGeom>
          <a:noFill/>
        </p:spPr>
        <p:txBody>
          <a:bodyPr wrap="none" rtlCol="0">
            <a:spAutoFit/>
          </a:bodyPr>
          <a:lstStyle/>
          <a:p>
            <a:r>
              <a:rPr lang="es-ES_tradnl" sz="2400" b="1" dirty="0" smtClean="0"/>
              <a:t>Look at </a:t>
            </a:r>
            <a:r>
              <a:rPr lang="es-ES_tradnl" sz="2400" b="1" dirty="0" err="1" smtClean="0"/>
              <a:t>the</a:t>
            </a:r>
            <a:r>
              <a:rPr lang="es-ES_tradnl" sz="2400" b="1" dirty="0" smtClean="0"/>
              <a:t> </a:t>
            </a:r>
            <a:r>
              <a:rPr lang="es-ES_tradnl" sz="2400" b="1" dirty="0" err="1" smtClean="0"/>
              <a:t>map</a:t>
            </a:r>
            <a:r>
              <a:rPr lang="es-ES_tradnl" sz="2400" b="1" dirty="0" smtClean="0"/>
              <a:t>, </a:t>
            </a:r>
            <a:r>
              <a:rPr lang="es-ES_tradnl" sz="2400" b="1" dirty="0" err="1" smtClean="0"/>
              <a:t>then</a:t>
            </a:r>
            <a:r>
              <a:rPr lang="es-ES_tradnl" sz="2400" b="1" dirty="0" smtClean="0"/>
              <a:t> </a:t>
            </a:r>
            <a:r>
              <a:rPr lang="es-ES_tradnl" sz="2400" b="1" dirty="0" err="1" smtClean="0"/>
              <a:t>follow</a:t>
            </a:r>
            <a:r>
              <a:rPr lang="es-ES_tradnl" sz="2400" b="1" dirty="0" smtClean="0"/>
              <a:t> </a:t>
            </a:r>
            <a:r>
              <a:rPr lang="es-ES_tradnl" sz="2400" b="1" dirty="0" err="1" smtClean="0"/>
              <a:t>directions</a:t>
            </a:r>
            <a:r>
              <a:rPr lang="es-ES_tradnl" sz="2400" b="1" dirty="0" smtClean="0"/>
              <a:t> and </a:t>
            </a:r>
            <a:r>
              <a:rPr lang="es-ES_tradnl" sz="2400" b="1" dirty="0" err="1" smtClean="0"/>
              <a:t>answer</a:t>
            </a:r>
            <a:endParaRPr lang="es-ES"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6350" t="16308" r="53294" b="13379"/>
          <a:stretch>
            <a:fillRect/>
          </a:stretch>
        </p:blipFill>
        <p:spPr bwMode="auto">
          <a:xfrm>
            <a:off x="81670" y="785819"/>
            <a:ext cx="6490602" cy="3786181"/>
          </a:xfrm>
          <a:prstGeom prst="rect">
            <a:avLst/>
          </a:prstGeom>
          <a:noFill/>
          <a:ln w="9525">
            <a:noFill/>
            <a:miter lim="800000"/>
            <a:headEnd/>
            <a:tailEnd/>
          </a:ln>
          <a:effectLst/>
        </p:spPr>
      </p:pic>
      <p:sp>
        <p:nvSpPr>
          <p:cNvPr id="2053" name="Rectangle 5"/>
          <p:cNvSpPr>
            <a:spLocks noChangeArrowheads="1"/>
          </p:cNvSpPr>
          <p:nvPr/>
        </p:nvSpPr>
        <p:spPr bwMode="auto">
          <a:xfrm>
            <a:off x="0" y="0"/>
            <a:ext cx="6858000" cy="27699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0" y="4671389"/>
            <a:ext cx="6858000" cy="4401205"/>
          </a:xfrm>
          <a:prstGeom prst="rect">
            <a:avLst/>
          </a:prstGeom>
        </p:spPr>
        <p:txBody>
          <a:bodyPr wrap="square">
            <a:spAutoFit/>
          </a:bodyPr>
          <a:lstStyle/>
          <a:p>
            <a:pPr lvl="0" fontAlgn="base">
              <a:spcBef>
                <a:spcPct val="0"/>
              </a:spcBef>
              <a:spcAft>
                <a:spcPct val="0"/>
              </a:spcAft>
            </a:pPr>
            <a:r>
              <a:rPr kumimoji="0" lang="es-ES" sz="1400" b="0" i="0" u="none" strike="noStrike" cap="none" normalizeH="0" baseline="0" dirty="0" smtClean="0">
                <a:ln>
                  <a:noFill/>
                </a:ln>
                <a:solidFill>
                  <a:srgbClr val="000000"/>
                </a:solidFill>
                <a:effectLst/>
                <a:cs typeface="Arial" pitchFamily="34" charset="0"/>
              </a:rPr>
              <a:t>1.- Excuse me, I am </a:t>
            </a:r>
            <a:r>
              <a:rPr kumimoji="0" lang="es-ES" sz="1400" b="0" i="0" u="none" strike="noStrike" cap="none" normalizeH="0" baseline="0" dirty="0" err="1" smtClean="0">
                <a:ln>
                  <a:noFill/>
                </a:ln>
                <a:solidFill>
                  <a:srgbClr val="000000"/>
                </a:solidFill>
                <a:effectLst/>
                <a:cs typeface="Arial" pitchFamily="34" charset="0"/>
              </a:rPr>
              <a:t>looking</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for</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1" i="0" u="none" strike="noStrike" cap="none" normalizeH="0" baseline="0" dirty="0" smtClean="0">
                <a:ln>
                  <a:noFill/>
                </a:ln>
                <a:solidFill>
                  <a:srgbClr val="000000"/>
                </a:solidFill>
                <a:effectLst/>
                <a:cs typeface="Arial" pitchFamily="34" charset="0"/>
              </a:rPr>
              <a:t>________</a:t>
            </a:r>
            <a:r>
              <a:rPr kumimoji="0" lang="es-ES" sz="1400" b="0" i="0" u="none" strike="noStrike" cap="none" normalizeH="0" baseline="0" dirty="0" smtClean="0">
                <a:ln>
                  <a:noFill/>
                </a:ln>
                <a:solidFill>
                  <a:srgbClr val="000000"/>
                </a:solidFill>
                <a:effectLst/>
                <a:cs typeface="Arial" pitchFamily="34" charset="0"/>
              </a:rPr>
              <a:t>. Do </a:t>
            </a:r>
            <a:r>
              <a:rPr kumimoji="0" lang="es-ES" sz="1400" b="0" i="0" u="none" strike="noStrike" cap="none" normalizeH="0" baseline="0" dirty="0" err="1" smtClean="0">
                <a:ln>
                  <a:noFill/>
                </a:ln>
                <a:solidFill>
                  <a:srgbClr val="000000"/>
                </a:solidFill>
                <a:effectLst/>
                <a:cs typeface="Arial" pitchFamily="34" charset="0"/>
              </a:rPr>
              <a:t>you</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know</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where</a:t>
            </a:r>
            <a:r>
              <a:rPr kumimoji="0" lang="es-ES" sz="1400" b="0" i="0" u="none" strike="noStrike" cap="none" normalizeH="0" baseline="0" dirty="0" smtClean="0">
                <a:ln>
                  <a:noFill/>
                </a:ln>
                <a:solidFill>
                  <a:srgbClr val="000000"/>
                </a:solidFill>
                <a:effectLst/>
                <a:cs typeface="Arial" pitchFamily="34" charset="0"/>
              </a:rPr>
              <a:t> I </a:t>
            </a:r>
            <a:r>
              <a:rPr kumimoji="0" lang="es-ES" sz="1400" b="0" i="0" u="none" strike="noStrike" cap="none" normalizeH="0" baseline="0" dirty="0" err="1" smtClean="0">
                <a:ln>
                  <a:noFill/>
                </a:ln>
                <a:solidFill>
                  <a:srgbClr val="000000"/>
                </a:solidFill>
                <a:effectLst/>
                <a:cs typeface="Arial" pitchFamily="34" charset="0"/>
              </a:rPr>
              <a:t>could</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find</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it</a:t>
            </a:r>
            <a:r>
              <a:rPr kumimoji="0" lang="es-ES" sz="1400" b="0" i="0" u="none" strike="noStrike" cap="none" normalizeH="0" baseline="0" dirty="0" smtClean="0">
                <a:ln>
                  <a:noFill/>
                </a:ln>
                <a:solidFill>
                  <a:srgbClr val="000000"/>
                </a:solidFill>
                <a:effectLst/>
                <a:cs typeface="Arial" pitchFamily="34" charset="0"/>
              </a:rPr>
              <a:t>?</a:t>
            </a:r>
            <a:br>
              <a:rPr kumimoji="0" lang="es-ES" sz="1400" b="0" i="0" u="none" strike="noStrike" cap="none" normalizeH="0" baseline="0" dirty="0" smtClean="0">
                <a:ln>
                  <a:noFill/>
                </a:ln>
                <a:solidFill>
                  <a:srgbClr val="000000"/>
                </a:solidFill>
                <a:effectLst/>
                <a:cs typeface="Arial" pitchFamily="34" charset="0"/>
              </a:rPr>
            </a:br>
            <a:r>
              <a:rPr kumimoji="0" lang="es-ES" sz="1400" b="0" i="0" u="none" strike="noStrike" cap="none" normalizeH="0" baseline="0" dirty="0" smtClean="0">
                <a:ln>
                  <a:noFill/>
                </a:ln>
                <a:solidFill>
                  <a:srgbClr val="000000"/>
                </a:solidFill>
                <a:effectLst/>
                <a:cs typeface="Arial" pitchFamily="34" charset="0"/>
              </a:rPr>
              <a:t>Yes.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______________ </a:t>
            </a:r>
            <a:r>
              <a:rPr kumimoji="0" lang="es-ES" sz="1400" b="0" i="0" u="none" strike="noStrike" cap="none" normalizeH="0" baseline="0" dirty="0" err="1" smtClean="0">
                <a:ln>
                  <a:noFill/>
                </a:ln>
                <a:solidFill>
                  <a:srgbClr val="000000"/>
                </a:solidFill>
                <a:effectLst/>
                <a:cs typeface="Arial" pitchFamily="34" charset="0"/>
              </a:rPr>
              <a:t>is</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on</a:t>
            </a:r>
            <a:r>
              <a:rPr kumimoji="0" lang="es-ES" sz="1400" b="0" i="0" u="none" strike="noStrike" cap="none" normalizeH="0" baseline="0" dirty="0" smtClean="0">
                <a:ln>
                  <a:noFill/>
                </a:ln>
                <a:solidFill>
                  <a:srgbClr val="000000"/>
                </a:solidFill>
                <a:effectLst/>
                <a:cs typeface="Arial" pitchFamily="34" charset="0"/>
              </a:rPr>
              <a:t> Short </a:t>
            </a:r>
            <a:r>
              <a:rPr kumimoji="0" lang="es-ES" sz="1400" b="0" i="0" u="none" strike="noStrike" cap="none" normalizeH="0" baseline="0" dirty="0" err="1" smtClean="0">
                <a:ln>
                  <a:noFill/>
                </a:ln>
                <a:solidFill>
                  <a:srgbClr val="000000"/>
                </a:solidFill>
                <a:effectLst/>
                <a:cs typeface="Arial" pitchFamily="34" charset="0"/>
              </a:rPr>
              <a:t>Avenue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across</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street</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from</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library</a:t>
            </a:r>
            <a:r>
              <a:rPr kumimoji="0" lang="es-ES" sz="1400" b="0" i="0" u="none" strike="noStrike" cap="none" normalizeH="0" baseline="0" dirty="0" smtClean="0">
                <a:ln>
                  <a:noFill/>
                </a:ln>
                <a:solidFill>
                  <a:srgbClr val="000000"/>
                </a:solidFill>
                <a:effectLst/>
                <a:cs typeface="Arial" pitchFamily="34" charset="0"/>
              </a:rPr>
              <a:t>.</a:t>
            </a:r>
            <a:endParaRPr kumimoji="0" lang="es-E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buFontTx/>
              <a:buAutoNum type="arabicPeriod"/>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Grocery</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Store</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2"/>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Fire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Station</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3"/>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Bakery</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4"/>
            </a:pPr>
            <a:r>
              <a:rPr kumimoji="0" lang="es-ES" sz="1400" b="0" i="0" u="none" strike="noStrike" cap="none" normalizeH="0" baseline="0" dirty="0" smtClean="0">
                <a:ln>
                  <a:noFill/>
                </a:ln>
                <a:solidFill>
                  <a:srgbClr val="000000"/>
                </a:solidFill>
                <a:effectLst/>
                <a:cs typeface="Arial" pitchFamily="34" charset="0"/>
              </a:rPr>
              <a:t>  Bank</a:t>
            </a:r>
          </a:p>
          <a:p>
            <a:pPr lvl="0" eaLnBrk="0" fontAlgn="base" hangingPunct="0">
              <a:spcBef>
                <a:spcPct val="0"/>
              </a:spcBef>
              <a:spcAft>
                <a:spcPct val="0"/>
              </a:spcAft>
              <a:buFontTx/>
              <a:buAutoNum type="arabicPeriod" startAt="4"/>
            </a:pPr>
            <a:endParaRPr lang="es-ES_tradnl" sz="1400" dirty="0" smtClean="0">
              <a:solidFill>
                <a:srgbClr val="000000"/>
              </a:solidFill>
              <a:cs typeface="Arial" pitchFamily="34" charset="0"/>
            </a:endParaRPr>
          </a:p>
          <a:p>
            <a:pPr lvl="0" fontAlgn="base">
              <a:spcBef>
                <a:spcPct val="0"/>
              </a:spcBef>
              <a:spcAft>
                <a:spcPct val="0"/>
              </a:spcAft>
            </a:pPr>
            <a:r>
              <a:rPr kumimoji="0" lang="es-ES" sz="1400" b="0" i="0" u="none" strike="noStrike" cap="none" normalizeH="0" baseline="0" dirty="0" smtClean="0">
                <a:ln>
                  <a:noFill/>
                </a:ln>
                <a:solidFill>
                  <a:srgbClr val="000000"/>
                </a:solidFill>
                <a:effectLst/>
                <a:cs typeface="Arial" pitchFamily="34" charset="0"/>
              </a:rPr>
              <a:t>2.- </a:t>
            </a:r>
            <a:r>
              <a:rPr kumimoji="0" lang="es-ES" sz="1400" b="0" i="0" u="none" strike="noStrike" cap="none" normalizeH="0" baseline="0" dirty="0" err="1" smtClean="0">
                <a:ln>
                  <a:noFill/>
                </a:ln>
                <a:solidFill>
                  <a:srgbClr val="000000"/>
                </a:solidFill>
                <a:effectLst/>
                <a:cs typeface="Arial" pitchFamily="34" charset="0"/>
              </a:rPr>
              <a:t>Hello</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Could</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you</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tell</a:t>
            </a:r>
            <a:r>
              <a:rPr kumimoji="0" lang="es-ES" sz="1400" b="0" i="0" u="none" strike="noStrike" cap="none" normalizeH="0" baseline="0" dirty="0" smtClean="0">
                <a:ln>
                  <a:noFill/>
                </a:ln>
                <a:solidFill>
                  <a:srgbClr val="000000"/>
                </a:solidFill>
                <a:effectLst/>
                <a:cs typeface="Arial" pitchFamily="34" charset="0"/>
              </a:rPr>
              <a:t> me </a:t>
            </a:r>
            <a:r>
              <a:rPr kumimoji="0" lang="es-ES" sz="1400" b="0" i="0" u="none" strike="noStrike" cap="none" normalizeH="0" baseline="0" dirty="0" err="1" smtClean="0">
                <a:ln>
                  <a:noFill/>
                </a:ln>
                <a:solidFill>
                  <a:srgbClr val="000000"/>
                </a:solidFill>
                <a:effectLst/>
                <a:cs typeface="Arial" pitchFamily="34" charset="0"/>
              </a:rPr>
              <a:t>where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1" i="0" u="none" strike="noStrike" cap="none" normalizeH="0" baseline="0" dirty="0" smtClean="0">
                <a:ln>
                  <a:noFill/>
                </a:ln>
                <a:solidFill>
                  <a:srgbClr val="000000"/>
                </a:solidFill>
                <a:effectLst/>
                <a:cs typeface="Arial" pitchFamily="34" charset="0"/>
              </a:rPr>
              <a:t>______________</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is</a:t>
            </a:r>
            <a:r>
              <a:rPr kumimoji="0" lang="es-ES" sz="1400" b="0" i="0" u="none" strike="noStrike" cap="none" normalizeH="0" baseline="0" dirty="0" smtClean="0">
                <a:ln>
                  <a:noFill/>
                </a:ln>
                <a:solidFill>
                  <a:srgbClr val="000000"/>
                </a:solidFill>
                <a:effectLst/>
                <a:cs typeface="Arial" pitchFamily="34" charset="0"/>
              </a:rPr>
              <a:t>?</a:t>
            </a:r>
            <a:br>
              <a:rPr kumimoji="0" lang="es-ES" sz="1400" b="0" i="0" u="none" strike="noStrike" cap="none" normalizeH="0" baseline="0" dirty="0" smtClean="0">
                <a:ln>
                  <a:noFill/>
                </a:ln>
                <a:solidFill>
                  <a:srgbClr val="000000"/>
                </a:solidFill>
                <a:effectLst/>
                <a:cs typeface="Arial" pitchFamily="34" charset="0"/>
              </a:rPr>
            </a:br>
            <a:r>
              <a:rPr lang="es-ES" sz="1400" dirty="0">
                <a:solidFill>
                  <a:srgbClr val="000000"/>
                </a:solidFill>
                <a:cs typeface="Arial" pitchFamily="34" charset="0"/>
              </a:rPr>
              <a:t>Y</a:t>
            </a:r>
            <a:r>
              <a:rPr kumimoji="0" lang="es-ES" sz="1400" b="0" i="0" u="none" strike="noStrike" cap="none" normalizeH="0" baseline="0" dirty="0" smtClean="0">
                <a:ln>
                  <a:noFill/>
                </a:ln>
                <a:solidFill>
                  <a:srgbClr val="000000"/>
                </a:solidFill>
                <a:effectLst/>
                <a:cs typeface="Arial" pitchFamily="34" charset="0"/>
              </a:rPr>
              <a:t>es,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1" i="0" u="none" strike="noStrike" cap="none" normalizeH="0" baseline="0" dirty="0" smtClean="0">
                <a:ln>
                  <a:noFill/>
                </a:ln>
                <a:solidFill>
                  <a:srgbClr val="000000"/>
                </a:solidFill>
                <a:effectLst/>
                <a:cs typeface="Arial" pitchFamily="34" charset="0"/>
              </a:rPr>
              <a:t>__________</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is</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across</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street</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from</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City Park and </a:t>
            </a:r>
            <a:r>
              <a:rPr kumimoji="0" lang="es-ES" sz="1400" b="0" i="0" u="none" strike="noStrike" cap="none" normalizeH="0" baseline="0" dirty="0" err="1" smtClean="0">
                <a:ln>
                  <a:noFill/>
                </a:ln>
                <a:solidFill>
                  <a:srgbClr val="000000"/>
                </a:solidFill>
                <a:effectLst/>
                <a:cs typeface="Arial" pitchFamily="34" charset="0"/>
              </a:rPr>
              <a:t>next</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to</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City </a:t>
            </a:r>
            <a:r>
              <a:rPr kumimoji="0" lang="es-ES" sz="1400" b="0" i="0" u="none" strike="noStrike" cap="none" normalizeH="0" baseline="0" dirty="0" err="1" smtClean="0">
                <a:ln>
                  <a:noFill/>
                </a:ln>
                <a:solidFill>
                  <a:srgbClr val="000000"/>
                </a:solidFill>
                <a:effectLst/>
                <a:cs typeface="Arial" pitchFamily="34" charset="0"/>
              </a:rPr>
              <a:t>Clinic</a:t>
            </a:r>
            <a:r>
              <a:rPr kumimoji="0" lang="es-ES" sz="1400" b="0" i="0" u="none" strike="noStrike" cap="none" normalizeH="0" baseline="0" dirty="0" smtClean="0">
                <a:ln>
                  <a:noFill/>
                </a:ln>
                <a:solidFill>
                  <a:srgbClr val="000000"/>
                </a:solidFill>
                <a:effectLst/>
                <a:cs typeface="Arial" pitchFamily="34" charset="0"/>
              </a:rPr>
              <a:t>.</a:t>
            </a:r>
            <a:endParaRPr kumimoji="0" lang="es-ES" sz="9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buFontTx/>
              <a:buAutoNum type="arabicPeriod"/>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Day</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Care</a:t>
            </a:r>
            <a:r>
              <a:rPr kumimoji="0" lang="es-ES" sz="1400" b="0" i="0" u="none" strike="noStrike" cap="none" normalizeH="0" baseline="0" dirty="0" smtClean="0">
                <a:ln>
                  <a:noFill/>
                </a:ln>
                <a:solidFill>
                  <a:srgbClr val="000000"/>
                </a:solidFill>
                <a:effectLst/>
                <a:cs typeface="Arial" pitchFamily="34" charset="0"/>
              </a:rPr>
              <a:t> Center</a:t>
            </a:r>
          </a:p>
          <a:p>
            <a:pPr lvl="0" eaLnBrk="0" fontAlgn="base" hangingPunct="0">
              <a:spcBef>
                <a:spcPct val="0"/>
              </a:spcBef>
              <a:spcAft>
                <a:spcPct val="0"/>
              </a:spcAft>
              <a:buFontTx/>
              <a:buAutoNum type="arabicPeriod" startAt="2"/>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Grocery</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Store</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3"/>
            </a:pPr>
            <a:r>
              <a:rPr kumimoji="0" lang="es-ES" sz="1400" b="0" i="0" u="none" strike="noStrike" cap="none" normalizeH="0" baseline="0" dirty="0" smtClean="0">
                <a:ln>
                  <a:noFill/>
                </a:ln>
                <a:solidFill>
                  <a:srgbClr val="000000"/>
                </a:solidFill>
                <a:effectLst/>
                <a:cs typeface="Arial" pitchFamily="34" charset="0"/>
              </a:rPr>
              <a:t>  City </a:t>
            </a:r>
            <a:r>
              <a:rPr kumimoji="0" lang="es-ES" sz="1400" b="0" i="0" u="none" strike="noStrike" cap="none" normalizeH="0" baseline="0" dirty="0" err="1" smtClean="0">
                <a:ln>
                  <a:noFill/>
                </a:ln>
                <a:solidFill>
                  <a:srgbClr val="000000"/>
                </a:solidFill>
                <a:effectLst/>
                <a:cs typeface="Arial" pitchFamily="34" charset="0"/>
              </a:rPr>
              <a:t>Middle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School</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4"/>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Bakery</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pPr>
            <a:endParaRPr kumimoji="0" lang="es-ES" sz="1400" b="0" i="0" u="none" strike="noStrike" cap="none" normalizeH="0" baseline="0" dirty="0" smtClean="0">
              <a:ln>
                <a:noFill/>
              </a:ln>
              <a:solidFill>
                <a:srgbClr val="000000"/>
              </a:solidFill>
              <a:effectLst/>
              <a:cs typeface="Arial" pitchFamily="34" charset="0"/>
            </a:endParaRPr>
          </a:p>
          <a:p>
            <a:pPr lvl="0" fontAlgn="base">
              <a:spcBef>
                <a:spcPct val="0"/>
              </a:spcBef>
              <a:spcAft>
                <a:spcPct val="0"/>
              </a:spcAft>
            </a:pPr>
            <a:r>
              <a:rPr kumimoji="0" lang="es-ES" sz="1400" b="0" i="0" u="none" strike="noStrike" cap="none" normalizeH="0" baseline="0" dirty="0" smtClean="0">
                <a:ln>
                  <a:noFill/>
                </a:ln>
                <a:solidFill>
                  <a:srgbClr val="000000"/>
                </a:solidFill>
                <a:effectLst/>
                <a:cs typeface="Arial" pitchFamily="34" charset="0"/>
              </a:rPr>
              <a:t>3.- Can </a:t>
            </a:r>
            <a:r>
              <a:rPr kumimoji="0" lang="es-ES" sz="1400" b="0" i="0" u="none" strike="noStrike" cap="none" normalizeH="0" baseline="0" dirty="0" err="1" smtClean="0">
                <a:ln>
                  <a:noFill/>
                </a:ln>
                <a:solidFill>
                  <a:srgbClr val="000000"/>
                </a:solidFill>
                <a:effectLst/>
                <a:cs typeface="Arial" pitchFamily="34" charset="0"/>
              </a:rPr>
              <a:t>you</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help</a:t>
            </a:r>
            <a:r>
              <a:rPr kumimoji="0" lang="es-ES" sz="1400" b="0" i="0" u="none" strike="noStrike" cap="none" normalizeH="0" baseline="0" dirty="0" smtClean="0">
                <a:ln>
                  <a:noFill/>
                </a:ln>
                <a:solidFill>
                  <a:srgbClr val="000000"/>
                </a:solidFill>
                <a:effectLst/>
                <a:cs typeface="Arial" pitchFamily="34" charset="0"/>
              </a:rPr>
              <a:t> me? I am </a:t>
            </a:r>
            <a:r>
              <a:rPr kumimoji="0" lang="es-ES" sz="1400" b="0" i="0" u="none" strike="noStrike" cap="none" normalizeH="0" baseline="0" dirty="0" err="1" smtClean="0">
                <a:ln>
                  <a:noFill/>
                </a:ln>
                <a:solidFill>
                  <a:srgbClr val="000000"/>
                </a:solidFill>
                <a:effectLst/>
                <a:cs typeface="Arial" pitchFamily="34" charset="0"/>
              </a:rPr>
              <a:t>looking</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for</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the_____________Do</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you</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know</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where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it</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is</a:t>
            </a:r>
            <a:r>
              <a:rPr kumimoji="0" lang="es-ES" sz="1400" b="0" i="0" u="none" strike="noStrike" cap="none" normalizeH="0" baseline="0" dirty="0" smtClean="0">
                <a:ln>
                  <a:noFill/>
                </a:ln>
                <a:solidFill>
                  <a:srgbClr val="000000"/>
                </a:solidFill>
                <a:effectLst/>
                <a:cs typeface="Arial" pitchFamily="34" charset="0"/>
              </a:rPr>
              <a:t>?</a:t>
            </a:r>
            <a:br>
              <a:rPr kumimoji="0" lang="es-ES" sz="1400" b="0" i="0" u="none" strike="noStrike" cap="none" normalizeH="0" baseline="0" dirty="0" smtClean="0">
                <a:ln>
                  <a:noFill/>
                </a:ln>
                <a:solidFill>
                  <a:srgbClr val="000000"/>
                </a:solidFill>
                <a:effectLst/>
                <a:cs typeface="Arial" pitchFamily="34" charset="0"/>
              </a:rPr>
            </a:br>
            <a:r>
              <a:rPr kumimoji="0" lang="es-ES" sz="1400" b="0" i="0" u="none" strike="noStrike" cap="none" normalizeH="0" baseline="0" dirty="0" err="1" smtClean="0">
                <a:ln>
                  <a:noFill/>
                </a:ln>
                <a:solidFill>
                  <a:srgbClr val="000000"/>
                </a:solidFill>
                <a:effectLst/>
                <a:cs typeface="Arial" pitchFamily="34" charset="0"/>
              </a:rPr>
              <a:t>Sure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it's</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located</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across</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from</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grocery</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store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next</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to</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the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Elementary</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School</a:t>
            </a:r>
            <a:r>
              <a:rPr kumimoji="0" lang="es-ES" sz="1400" b="0" i="0" u="none" strike="noStrike" cap="none" normalizeH="0" baseline="0" dirty="0" smtClean="0">
                <a:ln>
                  <a:noFill/>
                </a:ln>
                <a:solidFill>
                  <a:srgbClr val="000000"/>
                </a:solidFill>
                <a:effectLst/>
                <a:cs typeface="Arial" pitchFamily="34" charset="0"/>
              </a:rPr>
              <a:t>.</a:t>
            </a:r>
            <a:endParaRPr kumimoji="0" lang="es-ES" sz="9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buFontTx/>
              <a:buAutoNum type="arabicPeriod"/>
            </a:pP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Bakery</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2"/>
            </a:pPr>
            <a:r>
              <a:rPr kumimoji="0" lang="es-ES" sz="1400" b="0" i="0" u="none" strike="noStrike" cap="none" normalizeH="0" baseline="0" dirty="0" smtClean="0">
                <a:ln>
                  <a:noFill/>
                </a:ln>
                <a:solidFill>
                  <a:srgbClr val="000000"/>
                </a:solidFill>
                <a:effectLst/>
                <a:cs typeface="Arial" pitchFamily="34" charset="0"/>
              </a:rPr>
              <a:t>  Video </a:t>
            </a:r>
            <a:r>
              <a:rPr kumimoji="0" lang="es-ES" sz="1400" b="0" i="0" u="none" strike="noStrike" cap="none" normalizeH="0" baseline="0" dirty="0" err="1" smtClean="0">
                <a:ln>
                  <a:noFill/>
                </a:ln>
                <a:solidFill>
                  <a:srgbClr val="000000"/>
                </a:solidFill>
                <a:effectLst/>
                <a:cs typeface="Arial" pitchFamily="34" charset="0"/>
              </a:rPr>
              <a:t>Store</a:t>
            </a:r>
            <a:endParaRPr kumimoji="0" lang="es-ES" sz="1400" b="0" i="0" u="none" strike="noStrike" cap="none" normalizeH="0" baseline="0" dirty="0" smtClean="0">
              <a:ln>
                <a:noFill/>
              </a:ln>
              <a:solidFill>
                <a:srgbClr val="000000"/>
              </a:solidFill>
              <a:effectLst/>
              <a:cs typeface="Arial" pitchFamily="34" charset="0"/>
            </a:endParaRPr>
          </a:p>
          <a:p>
            <a:pPr lvl="0" eaLnBrk="0" fontAlgn="base" hangingPunct="0">
              <a:spcBef>
                <a:spcPct val="0"/>
              </a:spcBef>
              <a:spcAft>
                <a:spcPct val="0"/>
              </a:spcAft>
              <a:buFontTx/>
              <a:buAutoNum type="arabicPeriod" startAt="3"/>
            </a:pPr>
            <a:r>
              <a:rPr kumimoji="0" lang="es-ES" sz="1400" b="0" i="0" u="none" strike="noStrike" cap="none" normalizeH="0" baseline="0" dirty="0" smtClean="0">
                <a:ln>
                  <a:noFill/>
                </a:ln>
                <a:solidFill>
                  <a:srgbClr val="000000"/>
                </a:solidFill>
                <a:effectLst/>
                <a:cs typeface="Arial" pitchFamily="34" charset="0"/>
              </a:rPr>
              <a:t>  City Park</a:t>
            </a:r>
          </a:p>
          <a:p>
            <a:pPr lvl="0" eaLnBrk="0" fontAlgn="base" hangingPunct="0">
              <a:spcBef>
                <a:spcPct val="0"/>
              </a:spcBef>
              <a:spcAft>
                <a:spcPct val="0"/>
              </a:spcAft>
              <a:buFontTx/>
              <a:buAutoNum type="arabicPeriod" startAt="4"/>
            </a:pPr>
            <a:r>
              <a:rPr kumimoji="0" lang="es-ES" sz="1400" b="0" i="0" u="none" strike="noStrike" cap="none" normalizeH="0" baseline="0" dirty="0" smtClean="0">
                <a:ln>
                  <a:noFill/>
                </a:ln>
                <a:solidFill>
                  <a:srgbClr val="000000"/>
                </a:solidFill>
                <a:effectLst/>
                <a:cs typeface="Arial" pitchFamily="34" charset="0"/>
              </a:rPr>
              <a:t>  City </a:t>
            </a:r>
            <a:r>
              <a:rPr kumimoji="0" lang="es-ES" sz="1400" b="0" i="0" u="none" strike="noStrike" cap="none" normalizeH="0" baseline="0" dirty="0" err="1" smtClean="0">
                <a:ln>
                  <a:noFill/>
                </a:ln>
                <a:solidFill>
                  <a:srgbClr val="000000"/>
                </a:solidFill>
                <a:effectLst/>
                <a:cs typeface="Arial" pitchFamily="34" charset="0"/>
              </a:rPr>
              <a:t>Middle</a:t>
            </a:r>
            <a:r>
              <a:rPr kumimoji="0" lang="es-ES" sz="1400" b="0" i="0" u="none" strike="noStrike" cap="none" normalizeH="0" baseline="0" dirty="0" smtClean="0">
                <a:ln>
                  <a:noFill/>
                </a:ln>
                <a:solidFill>
                  <a:srgbClr val="000000"/>
                </a:solidFill>
                <a:effectLst/>
                <a:cs typeface="Arial" pitchFamily="34" charset="0"/>
              </a:rPr>
              <a:t> </a:t>
            </a:r>
            <a:r>
              <a:rPr kumimoji="0" lang="es-ES" sz="1400" b="0" i="0" u="none" strike="noStrike" cap="none" normalizeH="0" baseline="0" dirty="0" err="1" smtClean="0">
                <a:ln>
                  <a:noFill/>
                </a:ln>
                <a:solidFill>
                  <a:srgbClr val="000000"/>
                </a:solidFill>
                <a:effectLst/>
                <a:cs typeface="Arial" pitchFamily="34" charset="0"/>
              </a:rPr>
              <a:t>School</a:t>
            </a:r>
            <a:endParaRPr kumimoji="0" lang="es-ES" sz="1400" b="0" i="0" u="none" strike="noStrike" cap="none" normalizeH="0" baseline="0" dirty="0" smtClean="0">
              <a:ln>
                <a:noFill/>
              </a:ln>
              <a:solidFill>
                <a:srgbClr val="000000"/>
              </a:solidFill>
              <a:effectLst/>
              <a:cs typeface="Arial" pitchFamily="34" charset="0"/>
            </a:endParaRPr>
          </a:p>
        </p:txBody>
      </p:sp>
      <p:sp>
        <p:nvSpPr>
          <p:cNvPr id="7" name="6 CuadroTexto"/>
          <p:cNvSpPr txBox="1"/>
          <p:nvPr/>
        </p:nvSpPr>
        <p:spPr>
          <a:xfrm>
            <a:off x="71414" y="171362"/>
            <a:ext cx="6751079" cy="461665"/>
          </a:xfrm>
          <a:prstGeom prst="rect">
            <a:avLst/>
          </a:prstGeom>
          <a:noFill/>
        </p:spPr>
        <p:txBody>
          <a:bodyPr wrap="none" rtlCol="0">
            <a:spAutoFit/>
          </a:bodyPr>
          <a:lstStyle/>
          <a:p>
            <a:r>
              <a:rPr lang="es-ES_tradnl" sz="2400" b="1" dirty="0" smtClean="0"/>
              <a:t>Look at </a:t>
            </a:r>
            <a:r>
              <a:rPr lang="es-ES_tradnl" sz="2400" b="1" dirty="0" err="1" smtClean="0"/>
              <a:t>the</a:t>
            </a:r>
            <a:r>
              <a:rPr lang="es-ES_tradnl" sz="2400" b="1" dirty="0" smtClean="0"/>
              <a:t> </a:t>
            </a:r>
            <a:r>
              <a:rPr lang="es-ES_tradnl" sz="2400" b="1" dirty="0" err="1" smtClean="0"/>
              <a:t>map</a:t>
            </a:r>
            <a:r>
              <a:rPr lang="es-ES_tradnl" sz="2400" b="1" dirty="0" smtClean="0"/>
              <a:t>, </a:t>
            </a:r>
            <a:r>
              <a:rPr lang="es-ES_tradnl" sz="2400" b="1" dirty="0" err="1" smtClean="0"/>
              <a:t>then</a:t>
            </a:r>
            <a:r>
              <a:rPr lang="es-ES_tradnl" sz="2400" b="1" dirty="0" smtClean="0"/>
              <a:t> </a:t>
            </a:r>
            <a:r>
              <a:rPr lang="es-ES_tradnl" sz="2400" b="1" dirty="0" err="1" smtClean="0"/>
              <a:t>follow</a:t>
            </a:r>
            <a:r>
              <a:rPr lang="es-ES_tradnl" sz="2400" b="1" dirty="0" smtClean="0"/>
              <a:t> </a:t>
            </a:r>
            <a:r>
              <a:rPr lang="es-ES_tradnl" sz="2400" b="1" dirty="0" err="1" smtClean="0"/>
              <a:t>directions</a:t>
            </a:r>
            <a:r>
              <a:rPr lang="es-ES_tradnl" sz="2400" b="1" dirty="0" smtClean="0"/>
              <a:t> and </a:t>
            </a:r>
            <a:r>
              <a:rPr lang="es-ES_tradnl" sz="2400" b="1" dirty="0" err="1" smtClean="0"/>
              <a:t>answer</a:t>
            </a:r>
            <a:endParaRPr lang="es-ES" sz="2400" b="1"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80</Words>
  <Application>Microsoft Office PowerPoint</Application>
  <PresentationFormat>Presentación en pantalla (4:3)</PresentationFormat>
  <Paragraphs>27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Diapositiva 1</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6</cp:revision>
  <dcterms:created xsi:type="dcterms:W3CDTF">2016-04-25T15:01:16Z</dcterms:created>
  <dcterms:modified xsi:type="dcterms:W3CDTF">2016-04-25T15:52:53Z</dcterms:modified>
</cp:coreProperties>
</file>