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0" r:id="rId10"/>
    <p:sldId id="264" r:id="rId11"/>
    <p:sldId id="265" r:id="rId12"/>
    <p:sldId id="266" r:id="rId13"/>
    <p:sldId id="271" r:id="rId14"/>
    <p:sldId id="267" r:id="rId15"/>
    <p:sldId id="268" r:id="rId16"/>
    <p:sldId id="273" r:id="rId17"/>
    <p:sldId id="269" r:id="rId18"/>
    <p:sldId id="272" r:id="rId19"/>
    <p:sldId id="274" r:id="rId20"/>
    <p:sldId id="275" r:id="rId21"/>
    <p:sldId id="276" r:id="rId2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A7301954-B563-4DE3-9573-09E19422770E}" type="datetimeFigureOut">
              <a:rPr lang="es-ES" smtClean="0"/>
              <a:t>13/10/2016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1003192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7301954-B563-4DE3-9573-09E19422770E}" type="datetimeFigureOut">
              <a:rPr lang="es-ES" smtClean="0"/>
              <a:t>13/10/2016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3351182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7301954-B563-4DE3-9573-09E19422770E}" type="datetimeFigureOut">
              <a:rPr lang="es-ES" smtClean="0"/>
              <a:t>13/10/2016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349747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7301954-B563-4DE3-9573-09E19422770E}" type="datetimeFigureOut">
              <a:rPr lang="es-ES" smtClean="0"/>
              <a:t>13/10/2016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144180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7301954-B563-4DE3-9573-09E19422770E}" type="datetimeFigureOut">
              <a:rPr lang="es-ES" smtClean="0"/>
              <a:t>13/10/2016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2793057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A7301954-B563-4DE3-9573-09E19422770E}" type="datetimeFigureOut">
              <a:rPr lang="es-ES" smtClean="0"/>
              <a:t>13/10/2016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4078793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A7301954-B563-4DE3-9573-09E19422770E}" type="datetimeFigureOut">
              <a:rPr lang="es-ES" smtClean="0"/>
              <a:t>13/10/2016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3979783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A7301954-B563-4DE3-9573-09E19422770E}" type="datetimeFigureOut">
              <a:rPr lang="es-ES" smtClean="0"/>
              <a:t>13/10/2016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957389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7301954-B563-4DE3-9573-09E19422770E}" type="datetimeFigureOut">
              <a:rPr lang="es-ES" smtClean="0"/>
              <a:t>13/10/2016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332517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7301954-B563-4DE3-9573-09E19422770E}" type="datetimeFigureOut">
              <a:rPr lang="es-ES" smtClean="0"/>
              <a:t>13/10/2016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3183995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7301954-B563-4DE3-9573-09E19422770E}" type="datetimeFigureOut">
              <a:rPr lang="es-ES" smtClean="0"/>
              <a:t>13/10/2016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0FA6957-2BFB-4B40-8698-CD0E3421EEEC}" type="slidenum">
              <a:rPr lang="es-ES" smtClean="0"/>
              <a:t>‹Nº›</a:t>
            </a:fld>
            <a:endParaRPr lang="es-ES"/>
          </a:p>
        </p:txBody>
      </p:sp>
    </p:spTree>
    <p:extLst>
      <p:ext uri="{BB962C8B-B14F-4D97-AF65-F5344CB8AC3E}">
        <p14:creationId xmlns:p14="http://schemas.microsoft.com/office/powerpoint/2010/main" val="1483039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301954-B563-4DE3-9573-09E19422770E}" type="datetimeFigureOut">
              <a:rPr lang="es-ES" smtClean="0"/>
              <a:t>13/10/2016</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A6957-2BFB-4B40-8698-CD0E3421EEEC}" type="slidenum">
              <a:rPr lang="es-ES" smtClean="0"/>
              <a:t>‹Nº›</a:t>
            </a:fld>
            <a:endParaRPr lang="es-ES"/>
          </a:p>
        </p:txBody>
      </p:sp>
    </p:spTree>
    <p:extLst>
      <p:ext uri="{BB962C8B-B14F-4D97-AF65-F5344CB8AC3E}">
        <p14:creationId xmlns:p14="http://schemas.microsoft.com/office/powerpoint/2010/main" val="3022857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PROTOCOLO DE INVESTIGACIÓN</a:t>
            </a:r>
            <a:endParaRPr lang="es-ES" dirty="0"/>
          </a:p>
        </p:txBody>
      </p:sp>
      <p:sp>
        <p:nvSpPr>
          <p:cNvPr id="3" name="Subtítulo 2"/>
          <p:cNvSpPr>
            <a:spLocks noGrp="1"/>
          </p:cNvSpPr>
          <p:nvPr>
            <p:ph type="subTitle" idx="1"/>
          </p:nvPr>
        </p:nvSpPr>
        <p:spPr/>
        <p:txBody>
          <a:bodyPr/>
          <a:lstStyle/>
          <a:p>
            <a:endParaRPr lang="es-ES"/>
          </a:p>
        </p:txBody>
      </p:sp>
    </p:spTree>
    <p:extLst>
      <p:ext uri="{BB962C8B-B14F-4D97-AF65-F5344CB8AC3E}">
        <p14:creationId xmlns:p14="http://schemas.microsoft.com/office/powerpoint/2010/main" val="3676860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u="sng" dirty="0" smtClean="0"/>
              <a:t>Objetivos</a:t>
            </a:r>
            <a:endParaRPr lang="es-ES" b="1" u="sng" dirty="0"/>
          </a:p>
        </p:txBody>
      </p:sp>
      <p:sp>
        <p:nvSpPr>
          <p:cNvPr id="3" name="Marcador de contenido 2"/>
          <p:cNvSpPr>
            <a:spLocks noGrp="1"/>
          </p:cNvSpPr>
          <p:nvPr>
            <p:ph idx="1"/>
          </p:nvPr>
        </p:nvSpPr>
        <p:spPr/>
        <p:txBody>
          <a:bodyPr>
            <a:normAutofit fontScale="92500" lnSpcReduction="20000"/>
          </a:bodyPr>
          <a:lstStyle/>
          <a:p>
            <a:pPr marL="0" indent="0" algn="just">
              <a:buNone/>
            </a:pPr>
            <a:r>
              <a:rPr lang="es-ES" dirty="0" smtClean="0"/>
              <a:t>¿El para qué?</a:t>
            </a:r>
          </a:p>
          <a:p>
            <a:pPr marL="0" indent="0" algn="just">
              <a:buNone/>
            </a:pPr>
            <a:r>
              <a:rPr lang="es-ES" dirty="0" smtClean="0"/>
              <a:t>Los objetivos de una investigación expresan su dirección, es decir, los fines o los propósitos que se esperan alcanzar con el estudio del problema planteado. </a:t>
            </a:r>
          </a:p>
          <a:p>
            <a:pPr marL="0" indent="0" algn="just">
              <a:buNone/>
            </a:pPr>
            <a:r>
              <a:rPr lang="es-ES" dirty="0" smtClean="0"/>
              <a:t>Por tal razón, se dice que los objetivos constituyen la finalidad de la investigación. Estos deben responder a la pregunta: </a:t>
            </a:r>
            <a:r>
              <a:rPr lang="es-ES" b="1" dirty="0" smtClean="0"/>
              <a:t>¿qué se pretende alcanzar con la investigación?, </a:t>
            </a:r>
            <a:r>
              <a:rPr lang="es-ES" dirty="0" smtClean="0"/>
              <a:t>por ello es habitual que su redacción comience con un verbo en infinitivo que denote la búsqueda de un conocimiento.</a:t>
            </a:r>
          </a:p>
          <a:p>
            <a:pPr marL="0" indent="0" algn="just">
              <a:buNone/>
            </a:pPr>
            <a:r>
              <a:rPr lang="es-ES" dirty="0" smtClean="0"/>
              <a:t>Entre los verbos más empleados están: determinar, identificar, describir, establecer, demostrar, comprobar, valorar, evaluar, verificar. No deben utilizarse: conocer, estudiar, comprender, entre otros, cuya acción está implícita en el mismo acto investigativo.</a:t>
            </a:r>
            <a:endParaRPr lang="es-ES" dirty="0"/>
          </a:p>
        </p:txBody>
      </p:sp>
    </p:spTree>
    <p:extLst>
      <p:ext uri="{BB962C8B-B14F-4D97-AF65-F5344CB8AC3E}">
        <p14:creationId xmlns:p14="http://schemas.microsoft.com/office/powerpoint/2010/main" val="3120024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553792"/>
            <a:ext cx="10515600" cy="5623171"/>
          </a:xfrm>
        </p:spPr>
        <p:txBody>
          <a:bodyPr/>
          <a:lstStyle/>
          <a:p>
            <a:pPr marL="0" indent="0" algn="just">
              <a:buNone/>
            </a:pPr>
            <a:r>
              <a:rPr lang="es-ES" dirty="0" smtClean="0"/>
              <a:t>Por otra parte, estos deben redactarse en la forma más específica posible, evitar unir dos o más objetivos en uno, lo cual no significa que no se pueda plantear un objetivo general, siempre y cuando sean precisados los objetivos específicos a continuación. </a:t>
            </a:r>
          </a:p>
          <a:p>
            <a:pPr marL="0" indent="0" algn="just">
              <a:buNone/>
            </a:pPr>
            <a:r>
              <a:rPr lang="es-ES" dirty="0" smtClean="0"/>
              <a:t>Los objetivos deben ser precisos, concisos, medibles y alcanzables. </a:t>
            </a:r>
          </a:p>
          <a:p>
            <a:pPr marL="0" indent="0" algn="just">
              <a:buNone/>
            </a:pPr>
            <a:r>
              <a:rPr lang="es-ES" dirty="0" smtClean="0"/>
              <a:t>Ser precisos significa que se deben expresar de forma clara, con lenguaje sencillo y sin ambigüedades. </a:t>
            </a:r>
          </a:p>
          <a:p>
            <a:pPr marL="0" indent="0" algn="just">
              <a:buNone/>
            </a:pPr>
            <a:r>
              <a:rPr lang="es-ES" dirty="0" smtClean="0"/>
              <a:t>Ser concisos implica que se deben formular de la manera más resumida posible, sin rodeos y utilizando solo las palabras necesarias y ser medibles conlleva a que deben expresarse de modo tal que permitan medir las cualidades o características del objeto de investigación. </a:t>
            </a:r>
          </a:p>
          <a:p>
            <a:pPr marL="0" indent="0" algn="just">
              <a:buNone/>
            </a:pPr>
            <a:r>
              <a:rPr lang="es-ES" dirty="0" smtClean="0"/>
              <a:t>Finalmente los objetivos deben ser alcanzables, es decir, deben existir posibilidades reales de lograr los objetivos planteados.</a:t>
            </a:r>
            <a:endParaRPr lang="es-ES" dirty="0"/>
          </a:p>
        </p:txBody>
      </p:sp>
    </p:spTree>
    <p:extLst>
      <p:ext uri="{BB962C8B-B14F-4D97-AF65-F5344CB8AC3E}">
        <p14:creationId xmlns:p14="http://schemas.microsoft.com/office/powerpoint/2010/main" val="1232410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31065"/>
            <a:ext cx="10515600" cy="5545898"/>
          </a:xfrm>
        </p:spPr>
        <p:txBody>
          <a:bodyPr>
            <a:normAutofit lnSpcReduction="10000"/>
          </a:bodyPr>
          <a:lstStyle/>
          <a:p>
            <a:pPr marL="0" indent="0" algn="just">
              <a:buNone/>
            </a:pPr>
            <a:r>
              <a:rPr lang="es-ES" dirty="0" smtClean="0"/>
              <a:t>Los objetivos son las guías de estudio durante el proceso de la investigación, son la razón de ser y hacer y deben mostrar una relación clara y consistente con la descripción del problema, y específicamente con las preguntas, hipótesis o ambas cuestiones, que se quieren resolver.</a:t>
            </a:r>
          </a:p>
          <a:p>
            <a:pPr marL="0" indent="0" algn="just">
              <a:buNone/>
            </a:pPr>
            <a:r>
              <a:rPr lang="es-ES" dirty="0" smtClean="0"/>
              <a:t>Se recomienda formular un solo objetivo general global, coherente con el problema planteado, y varios objetivos específicos que conducirán a lograr el objetivo general </a:t>
            </a:r>
            <a:r>
              <a:rPr lang="es-ES" b="1" dirty="0" smtClean="0"/>
              <a:t>El objetivo general o principal </a:t>
            </a:r>
            <a:r>
              <a:rPr lang="es-ES" dirty="0" smtClean="0"/>
              <a:t>constituye el propósito central del proyecto. </a:t>
            </a:r>
          </a:p>
          <a:p>
            <a:pPr marL="0" indent="0" algn="just">
              <a:buNone/>
            </a:pPr>
            <a:r>
              <a:rPr lang="es-ES" dirty="0" smtClean="0"/>
              <a:t>En esencia abarca todo el problema e informa de conjunto para qué se hace la investigación, mientras que los </a:t>
            </a:r>
            <a:r>
              <a:rPr lang="es-ES" b="1" dirty="0" smtClean="0"/>
              <a:t>objetivos específicos </a:t>
            </a:r>
            <a:r>
              <a:rPr lang="es-ES" dirty="0" smtClean="0"/>
              <a:t>son precisiones o pasos ulteriores que hay que dar para alcanzar o consolidar el objetivo general. Poseen un mayor nivel de exactitud y permiten delimitar los métodos que se emplean para conseguirlo.</a:t>
            </a:r>
            <a:endParaRPr lang="es-ES" dirty="0"/>
          </a:p>
        </p:txBody>
      </p:sp>
    </p:spTree>
    <p:extLst>
      <p:ext uri="{BB962C8B-B14F-4D97-AF65-F5344CB8AC3E}">
        <p14:creationId xmlns:p14="http://schemas.microsoft.com/office/powerpoint/2010/main" val="1807499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489397"/>
            <a:ext cx="10515600" cy="5687566"/>
          </a:xfrm>
        </p:spPr>
        <p:txBody>
          <a:bodyPr/>
          <a:lstStyle/>
          <a:p>
            <a:r>
              <a:rPr lang="es-ES" dirty="0"/>
              <a:t>Se sugiere que conteste las siguientes preguntas para poder definir su objetivo general:</a:t>
            </a:r>
          </a:p>
          <a:p>
            <a:r>
              <a:rPr lang="es-ES" dirty="0"/>
              <a:t>¿Qué se va a hacer? Es decir, acción central a realizar.</a:t>
            </a:r>
          </a:p>
          <a:p>
            <a:r>
              <a:rPr lang="es-ES" dirty="0"/>
              <a:t>¿En quién se va a realizar? Es decir, cuál es la unidad de observación.</a:t>
            </a:r>
          </a:p>
          <a:p>
            <a:r>
              <a:rPr lang="es-ES" dirty="0"/>
              <a:t>¿Dónde se va a efectuar? Es decir, el lugar a donde se va llevar a cabo el estudio.</a:t>
            </a:r>
          </a:p>
          <a:p>
            <a:r>
              <a:rPr lang="es-ES" dirty="0"/>
              <a:t>¿Cuándo y cuánto tiempo se va a operar? Es decir, el periodo para el desarrollo </a:t>
            </a:r>
            <a:r>
              <a:rPr lang="es-ES" dirty="0" smtClean="0"/>
              <a:t>del estudio</a:t>
            </a:r>
            <a:r>
              <a:rPr lang="es-ES" dirty="0"/>
              <a:t>.</a:t>
            </a:r>
          </a:p>
          <a:p>
            <a:endParaRPr lang="es-ES" dirty="0"/>
          </a:p>
        </p:txBody>
      </p:sp>
    </p:spTree>
    <p:extLst>
      <p:ext uri="{BB962C8B-B14F-4D97-AF65-F5344CB8AC3E}">
        <p14:creationId xmlns:p14="http://schemas.microsoft.com/office/powerpoint/2010/main" val="3086163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u="sng" dirty="0" smtClean="0"/>
              <a:t>Hipótesis</a:t>
            </a:r>
            <a:endParaRPr lang="es-ES" b="1" u="sng" dirty="0"/>
          </a:p>
        </p:txBody>
      </p:sp>
      <p:sp>
        <p:nvSpPr>
          <p:cNvPr id="3" name="Marcador de contenido 2"/>
          <p:cNvSpPr>
            <a:spLocks noGrp="1"/>
          </p:cNvSpPr>
          <p:nvPr>
            <p:ph idx="1"/>
          </p:nvPr>
        </p:nvSpPr>
        <p:spPr>
          <a:xfrm>
            <a:off x="838200" y="1690688"/>
            <a:ext cx="10515600" cy="4486275"/>
          </a:xfrm>
        </p:spPr>
        <p:txBody>
          <a:bodyPr>
            <a:normAutofit/>
          </a:bodyPr>
          <a:lstStyle/>
          <a:p>
            <a:pPr marL="0" indent="0" algn="just">
              <a:buNone/>
            </a:pPr>
            <a:r>
              <a:rPr lang="es-ES" dirty="0" smtClean="0"/>
              <a:t>Una vez identificado y definido el problema, y sobre la base de su experiencia y sus conocimientos, el investigador elabora una explicación provisional acerca del carácter del problema, una concepción preliminar capaz de abarcar sus diferentes aspectos. </a:t>
            </a:r>
          </a:p>
          <a:p>
            <a:pPr marL="0" indent="0" algn="just">
              <a:buNone/>
            </a:pPr>
            <a:r>
              <a:rPr lang="es-ES" dirty="0" smtClean="0"/>
              <a:t>La hipótesis intenta adelantar una explicación teórica del problema y con ello facilitar su solución práctica. En sentido general, puede considerarse la hipótesis como una suposición científicamente fundamentada acerca de la situación hasta ese momento desconocida, es una especie de sospecha sobre la interrogante principal del problema a estudiar</a:t>
            </a:r>
            <a:endParaRPr lang="es-ES" dirty="0"/>
          </a:p>
        </p:txBody>
      </p:sp>
    </p:spTree>
    <p:extLst>
      <p:ext uri="{BB962C8B-B14F-4D97-AF65-F5344CB8AC3E}">
        <p14:creationId xmlns:p14="http://schemas.microsoft.com/office/powerpoint/2010/main" val="1866327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708338"/>
            <a:ext cx="10515600" cy="5468625"/>
          </a:xfrm>
        </p:spPr>
        <p:txBody>
          <a:bodyPr>
            <a:normAutofit fontScale="92500" lnSpcReduction="20000"/>
          </a:bodyPr>
          <a:lstStyle/>
          <a:p>
            <a:pPr marL="0" indent="0" algn="just">
              <a:buNone/>
            </a:pPr>
            <a:r>
              <a:rPr lang="es-ES" dirty="0" smtClean="0"/>
              <a:t>Es una tentativa de explicación de los hechos, que no necesariamente deberá ser cierta, puede ser abandonada, mantenida o reformulada. </a:t>
            </a:r>
          </a:p>
          <a:p>
            <a:pPr marL="0" indent="0" algn="just">
              <a:buNone/>
            </a:pPr>
            <a:r>
              <a:rPr lang="es-ES" dirty="0" smtClean="0"/>
              <a:t>La hipótesis se debe redactar o enunciar en una frase corta y afirmativa que se demostrará o verificará experimental o clínicamente</a:t>
            </a:r>
          </a:p>
          <a:p>
            <a:pPr marL="0" indent="0" algn="just">
              <a:buNone/>
            </a:pPr>
            <a:r>
              <a:rPr lang="es-ES" dirty="0" smtClean="0"/>
              <a:t>Entre los requisitos a tener en cuenta para la formulación de hipótesis son:</a:t>
            </a:r>
          </a:p>
          <a:p>
            <a:pPr marL="514350" indent="-514350" algn="just">
              <a:buAutoNum type="arabicPeriod"/>
            </a:pPr>
            <a:r>
              <a:rPr lang="es-ES" dirty="0"/>
              <a:t>F</a:t>
            </a:r>
            <a:r>
              <a:rPr lang="es-ES" dirty="0" smtClean="0"/>
              <a:t>ormularla correctamente, lo que significa, que su expresión debe ser clara, precisa y construida sobre la base del potencial conceptual de la ciencia</a:t>
            </a:r>
          </a:p>
          <a:p>
            <a:pPr marL="514350" indent="-514350" algn="just">
              <a:buAutoNum type="arabicPeriod"/>
            </a:pPr>
            <a:r>
              <a:rPr lang="es-ES" dirty="0"/>
              <a:t>D</a:t>
            </a:r>
            <a:r>
              <a:rPr lang="es-ES" dirty="0" smtClean="0"/>
              <a:t>ebe ser compatible con el conocimiento científico precedente, así, debe tener fundamento teórico. Ello explica la necesidad de vincular lo que se pretende hacer con el conjunto de conocimientos ya existente. De ahí la importancia que tiene realizar una profunda revisión bibliográfica. </a:t>
            </a:r>
          </a:p>
          <a:p>
            <a:pPr marL="0" indent="0" algn="just">
              <a:buNone/>
            </a:pPr>
            <a:r>
              <a:rPr lang="es-ES" dirty="0" smtClean="0"/>
              <a:t>La hipótesis debe ser además, contrastable, lo que implica que sea susceptible de ser sometida a la experiencia o verificación empírica. Cuando la hipótesis se somete a contrastación pueden darse dos situaciones: la hipótesis puede ser confirmada con hechos extraídos de la realidad o puede ser refutada.</a:t>
            </a:r>
            <a:endParaRPr lang="es-ES" dirty="0"/>
          </a:p>
        </p:txBody>
      </p:sp>
    </p:spTree>
    <p:extLst>
      <p:ext uri="{BB962C8B-B14F-4D97-AF65-F5344CB8AC3E}">
        <p14:creationId xmlns:p14="http://schemas.microsoft.com/office/powerpoint/2010/main" val="378379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u="sng" dirty="0" smtClean="0"/>
              <a:t>Marco Bibliográfico</a:t>
            </a:r>
            <a:endParaRPr lang="es-ES" b="1" u="sng" dirty="0"/>
          </a:p>
        </p:txBody>
      </p:sp>
      <p:sp>
        <p:nvSpPr>
          <p:cNvPr id="3" name="Marcador de contenido 2"/>
          <p:cNvSpPr>
            <a:spLocks noGrp="1"/>
          </p:cNvSpPr>
          <p:nvPr>
            <p:ph idx="1"/>
          </p:nvPr>
        </p:nvSpPr>
        <p:spPr/>
        <p:txBody>
          <a:bodyPr/>
          <a:lstStyle/>
          <a:p>
            <a:r>
              <a:rPr lang="es-ES" dirty="0" smtClean="0"/>
              <a:t>Las unidades de observación, representadas por todos aquellos elementos sobre los cuales va a recaer la investigación, es decir, personas, grupos, objetos, instituciones y otros. </a:t>
            </a:r>
          </a:p>
          <a:p>
            <a:r>
              <a:rPr lang="es-ES" dirty="0" smtClean="0"/>
              <a:t>Las variables, que son las características o elementos de carácter cualitativo o cuantitativo que serán objeto de investigación con respecto a las unidades de investigación .</a:t>
            </a:r>
          </a:p>
          <a:p>
            <a:r>
              <a:rPr lang="es-ES" dirty="0" smtClean="0"/>
              <a:t>Los términos lógicos o relacionales, que son los que van a sustentar las relaciones entre las unidades de observación y las variables.</a:t>
            </a:r>
            <a:endParaRPr lang="es-ES" dirty="0"/>
          </a:p>
        </p:txBody>
      </p:sp>
    </p:spTree>
    <p:extLst>
      <p:ext uri="{BB962C8B-B14F-4D97-AF65-F5344CB8AC3E}">
        <p14:creationId xmlns:p14="http://schemas.microsoft.com/office/powerpoint/2010/main" val="2303186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u="sng" dirty="0" smtClean="0"/>
              <a:t>Marco Referencial</a:t>
            </a:r>
            <a:endParaRPr lang="es-ES" b="1" u="sng" dirty="0"/>
          </a:p>
        </p:txBody>
      </p:sp>
      <p:sp>
        <p:nvSpPr>
          <p:cNvPr id="3" name="Marcador de contenido 2"/>
          <p:cNvSpPr>
            <a:spLocks noGrp="1"/>
          </p:cNvSpPr>
          <p:nvPr>
            <p:ph idx="1"/>
          </p:nvPr>
        </p:nvSpPr>
        <p:spPr/>
        <p:txBody>
          <a:bodyPr>
            <a:normAutofit/>
          </a:bodyPr>
          <a:lstStyle/>
          <a:p>
            <a:pPr marL="0" indent="0" algn="just">
              <a:buNone/>
            </a:pPr>
            <a:r>
              <a:rPr lang="es-ES" dirty="0"/>
              <a:t>Este aparte del trabajo busca exponer, analizar y sustentar en forma sintética ante </a:t>
            </a:r>
            <a:r>
              <a:rPr lang="es-ES" dirty="0" smtClean="0"/>
              <a:t>el lector </a:t>
            </a:r>
            <a:r>
              <a:rPr lang="es-ES" dirty="0"/>
              <a:t>los antecedentes teóricos o factuales sobre el fenómeno que les </a:t>
            </a:r>
            <a:r>
              <a:rPr lang="es-ES" dirty="0" smtClean="0"/>
              <a:t>ocupa, principalmente </a:t>
            </a:r>
            <a:r>
              <a:rPr lang="es-ES" dirty="0"/>
              <a:t>para dar cuenta de las teorías que explican o interpretan esa </a:t>
            </a:r>
            <a:r>
              <a:rPr lang="es-ES" dirty="0" smtClean="0"/>
              <a:t>realidad, acudiendo </a:t>
            </a:r>
            <a:r>
              <a:rPr lang="es-ES" dirty="0"/>
              <a:t>a textos de reciente publicación y de carácter especializado (no más de </a:t>
            </a:r>
            <a:r>
              <a:rPr lang="es-ES" dirty="0" smtClean="0"/>
              <a:t>diez años</a:t>
            </a:r>
            <a:r>
              <a:rPr lang="es-ES" dirty="0"/>
              <a:t>). </a:t>
            </a:r>
            <a:endParaRPr lang="es-ES" dirty="0" smtClean="0"/>
          </a:p>
          <a:p>
            <a:pPr marL="0" indent="0" algn="just">
              <a:buNone/>
            </a:pPr>
            <a:r>
              <a:rPr lang="es-ES" dirty="0" smtClean="0"/>
              <a:t>Entendiendo </a:t>
            </a:r>
            <a:r>
              <a:rPr lang="es-ES" dirty="0"/>
              <a:t>teoría desde </a:t>
            </a:r>
            <a:r>
              <a:rPr lang="es-ES" dirty="0" err="1"/>
              <a:t>Kerlinger</a:t>
            </a:r>
            <a:r>
              <a:rPr lang="es-ES" dirty="0"/>
              <a:t> (1975, p. 9): “es un conjunto de </a:t>
            </a:r>
            <a:r>
              <a:rPr lang="es-ES" dirty="0" smtClean="0"/>
              <a:t>constructos (conceptos</a:t>
            </a:r>
            <a:r>
              <a:rPr lang="es-ES" dirty="0"/>
              <a:t>), definiciones y proposiciones relacionadas entre sí, que presentan un </a:t>
            </a:r>
            <a:r>
              <a:rPr lang="es-ES" dirty="0" smtClean="0"/>
              <a:t>punto de </a:t>
            </a:r>
            <a:r>
              <a:rPr lang="es-ES" dirty="0"/>
              <a:t>vista sistemático de fenómenos especificando relaciones entre variables, con </a:t>
            </a:r>
            <a:r>
              <a:rPr lang="es-ES" dirty="0" smtClean="0"/>
              <a:t>el objeto </a:t>
            </a:r>
            <a:r>
              <a:rPr lang="es-ES" dirty="0"/>
              <a:t>de explicar y predecir los fenómenos”</a:t>
            </a:r>
          </a:p>
        </p:txBody>
      </p:sp>
    </p:spTree>
    <p:extLst>
      <p:ext uri="{BB962C8B-B14F-4D97-AF65-F5344CB8AC3E}">
        <p14:creationId xmlns:p14="http://schemas.microsoft.com/office/powerpoint/2010/main" val="2511733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u="sng" dirty="0" smtClean="0"/>
              <a:t>Estrategia Metodológica</a:t>
            </a:r>
            <a:endParaRPr lang="es-ES" b="1" u="sng" dirty="0"/>
          </a:p>
        </p:txBody>
      </p:sp>
      <p:sp>
        <p:nvSpPr>
          <p:cNvPr id="3" name="Marcador de contenido 2"/>
          <p:cNvSpPr>
            <a:spLocks noGrp="1"/>
          </p:cNvSpPr>
          <p:nvPr>
            <p:ph idx="1"/>
          </p:nvPr>
        </p:nvSpPr>
        <p:spPr>
          <a:xfrm>
            <a:off x="838200" y="1426380"/>
            <a:ext cx="10515600" cy="4351338"/>
          </a:xfrm>
        </p:spPr>
        <p:txBody>
          <a:bodyPr>
            <a:noAutofit/>
          </a:bodyPr>
          <a:lstStyle/>
          <a:p>
            <a:r>
              <a:rPr lang="es-ES" dirty="0"/>
              <a:t>Este apartado es de gran relevancia en un trabajo porque describe el diseño de </a:t>
            </a:r>
            <a:r>
              <a:rPr lang="es-ES" dirty="0" smtClean="0"/>
              <a:t>la investigación</a:t>
            </a:r>
            <a:r>
              <a:rPr lang="es-ES" dirty="0"/>
              <a:t>, incluyendo premisas y limitaciones. Explica cómo se llevará a la </a:t>
            </a:r>
            <a:r>
              <a:rPr lang="es-ES" dirty="0" smtClean="0"/>
              <a:t>práctica</a:t>
            </a:r>
          </a:p>
          <a:p>
            <a:r>
              <a:rPr lang="es-ES" dirty="0" smtClean="0"/>
              <a:t>Esta sección se considera la más importante al elaborar un proyecto y la pregunta a responder es: </a:t>
            </a:r>
          </a:p>
          <a:p>
            <a:pPr marL="0" indent="0">
              <a:buNone/>
            </a:pPr>
            <a:r>
              <a:rPr lang="es-ES" dirty="0" smtClean="0"/>
              <a:t>¿cómo se procederá para alcanzar los objetivos planteados?</a:t>
            </a:r>
          </a:p>
          <a:p>
            <a:r>
              <a:rPr lang="es-ES" dirty="0" smtClean="0"/>
              <a:t> En ella se debe explicar no solo lo que se va a hacer y cómo, sino que debe convencer de que los métodos y los procedimientos seleccionados son los más adecuados. </a:t>
            </a:r>
          </a:p>
          <a:p>
            <a:r>
              <a:rPr lang="es-ES" dirty="0" smtClean="0"/>
              <a:t>Se debe exponer con todos los detalles cómo se realizará el estudio, pues ello garantiza su reproducción por cualquier interesado.</a:t>
            </a:r>
            <a:endParaRPr lang="es-ES" dirty="0"/>
          </a:p>
        </p:txBody>
      </p:sp>
    </p:spTree>
    <p:extLst>
      <p:ext uri="{BB962C8B-B14F-4D97-AF65-F5344CB8AC3E}">
        <p14:creationId xmlns:p14="http://schemas.microsoft.com/office/powerpoint/2010/main" val="1888729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18186"/>
            <a:ext cx="10515600" cy="5558777"/>
          </a:xfrm>
        </p:spPr>
        <p:txBody>
          <a:bodyPr>
            <a:normAutofit fontScale="92500" lnSpcReduction="10000"/>
          </a:bodyPr>
          <a:lstStyle/>
          <a:p>
            <a:pPr marL="0" indent="0">
              <a:buNone/>
            </a:pPr>
            <a:r>
              <a:rPr lang="es-ES" dirty="0" smtClean="0"/>
              <a:t>Deben detallarse los procedimientos, las técnicas, actividades y demás estrategias metodológicas requeridas para la investigación. Deberá indicarse el proceso a seguir en la recolección de la información, así como en la organización, sistematización y análisis de los datos. </a:t>
            </a:r>
          </a:p>
          <a:p>
            <a:pPr marL="0" indent="0">
              <a:buNone/>
            </a:pPr>
            <a:r>
              <a:rPr lang="es-ES" dirty="0" smtClean="0"/>
              <a:t>El diseño metodológico es la base para planificar todas las actividades que demanda el proyecto y para determinar los recursos humanos y finan </a:t>
            </a:r>
            <a:r>
              <a:rPr lang="es-ES" dirty="0" err="1" smtClean="0"/>
              <a:t>cieros</a:t>
            </a:r>
            <a:r>
              <a:rPr lang="es-ES" dirty="0" smtClean="0"/>
              <a:t> requeridos. </a:t>
            </a:r>
          </a:p>
          <a:p>
            <a:pPr marL="0" indent="0">
              <a:buNone/>
            </a:pPr>
            <a:r>
              <a:rPr lang="es-ES" dirty="0" smtClean="0"/>
              <a:t>Una metodología vaga e imprecisa no brindará elementos para evaluar la necesidad de los recursos solicitados. En los métodos se deben considerar los siguientes aspectos:</a:t>
            </a:r>
          </a:p>
          <a:p>
            <a:pPr>
              <a:buFont typeface="Wingdings" panose="05000000000000000000" pitchFamily="2" charset="2"/>
              <a:buChar char="§"/>
            </a:pPr>
            <a:r>
              <a:rPr lang="es-ES" dirty="0" smtClean="0"/>
              <a:t>Universo y muestra. </a:t>
            </a:r>
          </a:p>
          <a:p>
            <a:pPr>
              <a:buFont typeface="Wingdings" panose="05000000000000000000" pitchFamily="2" charset="2"/>
              <a:buChar char="§"/>
            </a:pPr>
            <a:r>
              <a:rPr lang="es-ES" dirty="0" smtClean="0"/>
              <a:t>Diseño general de la investigación. </a:t>
            </a:r>
          </a:p>
          <a:p>
            <a:pPr>
              <a:buFont typeface="Wingdings" panose="05000000000000000000" pitchFamily="2" charset="2"/>
              <a:buChar char="§"/>
            </a:pPr>
            <a:r>
              <a:rPr lang="es-ES" dirty="0" smtClean="0"/>
              <a:t>Descripción y operacionalizacion de todas las variables. </a:t>
            </a:r>
          </a:p>
          <a:p>
            <a:pPr>
              <a:buFont typeface="Wingdings" panose="05000000000000000000" pitchFamily="2" charset="2"/>
              <a:buChar char="§"/>
            </a:pPr>
            <a:r>
              <a:rPr lang="es-ES" dirty="0" smtClean="0"/>
              <a:t>Descripción de las técnicas y procedimientos más importantes.</a:t>
            </a:r>
            <a:endParaRPr lang="es-ES" dirty="0"/>
          </a:p>
        </p:txBody>
      </p:sp>
    </p:spTree>
    <p:extLst>
      <p:ext uri="{BB962C8B-B14F-4D97-AF65-F5344CB8AC3E}">
        <p14:creationId xmlns:p14="http://schemas.microsoft.com/office/powerpoint/2010/main" val="2677018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u="sng" dirty="0" smtClean="0"/>
              <a:t>Protocolo de Investigación</a:t>
            </a:r>
            <a:endParaRPr lang="es-ES" b="1" u="sng" dirty="0"/>
          </a:p>
        </p:txBody>
      </p:sp>
      <p:sp>
        <p:nvSpPr>
          <p:cNvPr id="3" name="Marcador de contenido 2"/>
          <p:cNvSpPr>
            <a:spLocks noGrp="1"/>
          </p:cNvSpPr>
          <p:nvPr>
            <p:ph idx="1"/>
          </p:nvPr>
        </p:nvSpPr>
        <p:spPr/>
        <p:txBody>
          <a:bodyPr>
            <a:normAutofit/>
          </a:bodyPr>
          <a:lstStyle/>
          <a:p>
            <a:pPr marL="0" indent="0" algn="just">
              <a:buNone/>
            </a:pPr>
            <a:r>
              <a:rPr lang="es-ES" sz="3600" dirty="0" smtClean="0"/>
              <a:t>El Protocolo de investigación o proyecto es el documento mediante el cual, se orienta y dirige la ejecución de la investigación, en él se materializa la etapa del planeamiento de la investigación y servirá de guía en las etapas sucesivas del trabajo, por lo que debe ser lo más claro, concreto y completo posible.</a:t>
            </a:r>
            <a:endParaRPr lang="es-ES" sz="3600" dirty="0"/>
          </a:p>
        </p:txBody>
      </p:sp>
    </p:spTree>
    <p:extLst>
      <p:ext uri="{BB962C8B-B14F-4D97-AF65-F5344CB8AC3E}">
        <p14:creationId xmlns:p14="http://schemas.microsoft.com/office/powerpoint/2010/main" val="1154413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u="sng" dirty="0" smtClean="0"/>
              <a:t>Recursos</a:t>
            </a:r>
            <a:endParaRPr lang="es-ES" b="1" u="sng" dirty="0"/>
          </a:p>
        </p:txBody>
      </p:sp>
      <p:sp>
        <p:nvSpPr>
          <p:cNvPr id="3" name="Marcador de contenido 2"/>
          <p:cNvSpPr>
            <a:spLocks noGrp="1"/>
          </p:cNvSpPr>
          <p:nvPr>
            <p:ph idx="1"/>
          </p:nvPr>
        </p:nvSpPr>
        <p:spPr/>
        <p:txBody>
          <a:bodyPr/>
          <a:lstStyle/>
          <a:p>
            <a:r>
              <a:rPr lang="es-ES" dirty="0" smtClean="0"/>
              <a:t>Se debe realizar una lista de los recursos materiales necesarios para las diferentes etapas del proyecto. Se especificarán los existentes y los que hay que adquirir. En este acápite se agregan los medios básicos e informáticos necesarios.</a:t>
            </a:r>
            <a:endParaRPr lang="es-ES" dirty="0"/>
          </a:p>
        </p:txBody>
      </p:sp>
    </p:spTree>
    <p:extLst>
      <p:ext uri="{BB962C8B-B14F-4D97-AF65-F5344CB8AC3E}">
        <p14:creationId xmlns:p14="http://schemas.microsoft.com/office/powerpoint/2010/main" val="3704477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u="sng" dirty="0" smtClean="0"/>
              <a:t>Cronograma</a:t>
            </a:r>
            <a:endParaRPr lang="es-ES" b="1" u="sng" dirty="0"/>
          </a:p>
        </p:txBody>
      </p:sp>
      <p:sp>
        <p:nvSpPr>
          <p:cNvPr id="3" name="Marcador de contenido 2"/>
          <p:cNvSpPr>
            <a:spLocks noGrp="1"/>
          </p:cNvSpPr>
          <p:nvPr>
            <p:ph idx="1"/>
          </p:nvPr>
        </p:nvSpPr>
        <p:spPr>
          <a:xfrm>
            <a:off x="838200" y="1455313"/>
            <a:ext cx="10515600" cy="4721650"/>
          </a:xfrm>
        </p:spPr>
        <p:txBody>
          <a:bodyPr>
            <a:normAutofit lnSpcReduction="10000"/>
          </a:bodyPr>
          <a:lstStyle/>
          <a:p>
            <a:pPr marL="0" indent="0" algn="just">
              <a:buNone/>
            </a:pPr>
            <a:r>
              <a:rPr lang="es-ES" dirty="0" smtClean="0"/>
              <a:t>Debe reflejar la duración de la investigación, su fecha de inicio y de terminación. Este se dividirá en una serie de etapas que siguen un orden cronológico y para las que también se precisará su fecha de inicio y de terminación. </a:t>
            </a:r>
          </a:p>
          <a:p>
            <a:pPr marL="0" indent="0" algn="just">
              <a:buNone/>
            </a:pPr>
            <a:r>
              <a:rPr lang="es-ES" dirty="0" smtClean="0"/>
              <a:t>Las etapas que comúnmente se establecen son: revisión bibliográfica, planificación del estudio y preparación del proyecto, ejecución, procesamiento y análisis de la información, análisis de los resultados, redacción del informe final, divulgación de los resultados y su introducción.</a:t>
            </a:r>
          </a:p>
          <a:p>
            <a:pPr marL="0" indent="0" algn="just">
              <a:buNone/>
            </a:pPr>
            <a:r>
              <a:rPr lang="es-ES" dirty="0" smtClean="0"/>
              <a:t>En el caso de que por determinadas situaciones no se puedan precisar las fechas exactas de inicio y terminación, debe exponerse el período que tomará cada etapa, por ejemplo: 2 meses, 1 año.</a:t>
            </a:r>
            <a:endParaRPr lang="es-ES" dirty="0"/>
          </a:p>
        </p:txBody>
      </p:sp>
    </p:spTree>
    <p:extLst>
      <p:ext uri="{BB962C8B-B14F-4D97-AF65-F5344CB8AC3E}">
        <p14:creationId xmlns:p14="http://schemas.microsoft.com/office/powerpoint/2010/main" val="442017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u="sng" dirty="0" smtClean="0"/>
              <a:t>Título del Trabajo</a:t>
            </a:r>
            <a:r>
              <a:rPr lang="es-ES" dirty="0" smtClean="0"/>
              <a:t/>
            </a:r>
            <a:br>
              <a:rPr lang="es-ES" dirty="0" smtClean="0"/>
            </a:br>
            <a:endParaRPr lang="es-ES" dirty="0"/>
          </a:p>
        </p:txBody>
      </p:sp>
      <p:sp>
        <p:nvSpPr>
          <p:cNvPr id="3" name="Marcador de contenido 2"/>
          <p:cNvSpPr>
            <a:spLocks noGrp="1"/>
          </p:cNvSpPr>
          <p:nvPr>
            <p:ph idx="1"/>
          </p:nvPr>
        </p:nvSpPr>
        <p:spPr/>
        <p:txBody>
          <a:bodyPr>
            <a:normAutofit/>
          </a:bodyPr>
          <a:lstStyle/>
          <a:p>
            <a:pPr marL="0" indent="0" algn="just">
              <a:buNone/>
            </a:pPr>
            <a:r>
              <a:rPr lang="es-ES" sz="4000" dirty="0" smtClean="0"/>
              <a:t>Debe ser conciso y específico, reflejar el objetivo del trabajo y los aspectos fundamentales en los que el autor hace énfasis y evitar expresiones superfluas o circunstanciales.</a:t>
            </a:r>
            <a:endParaRPr lang="es-ES" sz="4000" dirty="0"/>
          </a:p>
        </p:txBody>
      </p:sp>
    </p:spTree>
    <p:extLst>
      <p:ext uri="{BB962C8B-B14F-4D97-AF65-F5344CB8AC3E}">
        <p14:creationId xmlns:p14="http://schemas.microsoft.com/office/powerpoint/2010/main" val="3216756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u="sng" dirty="0" smtClean="0"/>
              <a:t>Antecedentes del problema</a:t>
            </a:r>
            <a:br>
              <a:rPr lang="es-ES" b="1" u="sng" dirty="0" smtClean="0"/>
            </a:br>
            <a:endParaRPr lang="es-ES" b="1" u="sng" dirty="0"/>
          </a:p>
        </p:txBody>
      </p:sp>
      <p:sp>
        <p:nvSpPr>
          <p:cNvPr id="3" name="Marcador de contenido 2"/>
          <p:cNvSpPr>
            <a:spLocks noGrp="1"/>
          </p:cNvSpPr>
          <p:nvPr>
            <p:ph idx="1"/>
          </p:nvPr>
        </p:nvSpPr>
        <p:spPr>
          <a:xfrm>
            <a:off x="838200" y="1690688"/>
            <a:ext cx="10515600" cy="4486275"/>
          </a:xfrm>
        </p:spPr>
        <p:txBody>
          <a:bodyPr>
            <a:normAutofit/>
          </a:bodyPr>
          <a:lstStyle/>
          <a:p>
            <a:r>
              <a:rPr lang="es-ES" dirty="0" smtClean="0"/>
              <a:t>Presenta los aspectos empíricos o teóricos que llevan a evidenciar el problema que se propone investigar, delimita los vacíos de conocimiento o las respuestas parciales o insuficientes al mismo. </a:t>
            </a:r>
          </a:p>
          <a:p>
            <a:r>
              <a:rPr lang="es-ES" dirty="0" smtClean="0"/>
              <a:t>Se relacionan los trabajos previos sobre el tema, en determinado período de tiempo.</a:t>
            </a:r>
          </a:p>
          <a:p>
            <a:r>
              <a:rPr lang="es-ES" dirty="0" smtClean="0"/>
              <a:t>El interés que suscita un tema de investigación puede originarse en aspectos intelectuales, profesionales y/o académicos. </a:t>
            </a:r>
          </a:p>
          <a:p>
            <a:endParaRPr lang="es-ES" dirty="0"/>
          </a:p>
        </p:txBody>
      </p:sp>
    </p:spTree>
    <p:extLst>
      <p:ext uri="{BB962C8B-B14F-4D97-AF65-F5344CB8AC3E}">
        <p14:creationId xmlns:p14="http://schemas.microsoft.com/office/powerpoint/2010/main" val="116603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u="sng" dirty="0" smtClean="0"/>
              <a:t>Planteamiento del Problema</a:t>
            </a:r>
            <a:endParaRPr lang="es-ES" b="1" u="sng" dirty="0"/>
          </a:p>
        </p:txBody>
      </p:sp>
      <p:sp>
        <p:nvSpPr>
          <p:cNvPr id="3" name="Marcador de contenido 2"/>
          <p:cNvSpPr>
            <a:spLocks noGrp="1"/>
          </p:cNvSpPr>
          <p:nvPr>
            <p:ph idx="1"/>
          </p:nvPr>
        </p:nvSpPr>
        <p:spPr/>
        <p:txBody>
          <a:bodyPr>
            <a:normAutofit/>
          </a:bodyPr>
          <a:lstStyle/>
          <a:p>
            <a:pPr marL="0" indent="0" algn="just">
              <a:buNone/>
            </a:pPr>
            <a:r>
              <a:rPr lang="es-ES" sz="3600" dirty="0" smtClean="0"/>
              <a:t>En el problema general del estudio, se explica su importancia teórica, práctica o social, se determinan las aplicaciones, el alcance y los aportes de la investigación, se reflejan los antecedentes históricos del problema y su situación actual, se formula el problema de investigación y se determina su factibilidad, utilidad y conveniencia.</a:t>
            </a:r>
            <a:endParaRPr lang="es-ES" sz="3600" dirty="0"/>
          </a:p>
        </p:txBody>
      </p:sp>
    </p:spTree>
    <p:extLst>
      <p:ext uri="{BB962C8B-B14F-4D97-AF65-F5344CB8AC3E}">
        <p14:creationId xmlns:p14="http://schemas.microsoft.com/office/powerpoint/2010/main" val="391864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25321" y="643944"/>
            <a:ext cx="10515600" cy="5525036"/>
          </a:xfrm>
        </p:spPr>
        <p:txBody>
          <a:bodyPr>
            <a:normAutofit/>
          </a:bodyPr>
          <a:lstStyle/>
          <a:p>
            <a:pPr marL="0" indent="0">
              <a:buNone/>
            </a:pPr>
            <a:r>
              <a:rPr lang="es-ES" b="1" u="sng" dirty="0" smtClean="0"/>
              <a:t>¿Qué es un problema de investigación? </a:t>
            </a:r>
          </a:p>
          <a:p>
            <a:pPr marL="0" indent="0" algn="just">
              <a:buNone/>
            </a:pPr>
            <a:r>
              <a:rPr lang="es-ES" dirty="0" smtClean="0"/>
              <a:t>El término problema designa una dificultad que no puede resolverse automáticamente, sino que requiere de una investigación conceptual o empírica.</a:t>
            </a:r>
          </a:p>
          <a:p>
            <a:pPr marL="0" indent="0" algn="just">
              <a:buNone/>
            </a:pPr>
            <a:r>
              <a:rPr lang="es-ES" dirty="0" smtClean="0"/>
              <a:t>El problema a investigar es la incertidumbre que el investigador desea resolver sobre algún hecho o fenómeno, por lo que realiza mediciones en los sujetos de estudio, pero también se puede definir como una interrogante que pretende obtener nueva información sobre un tema objeto de estudio.</a:t>
            </a:r>
          </a:p>
          <a:p>
            <a:pPr marL="0" indent="0" algn="just">
              <a:buNone/>
            </a:pPr>
            <a:r>
              <a:rPr lang="es-ES" dirty="0" smtClean="0"/>
              <a:t>El problema científico forma parte de la relación problema-investigación-solución, lo cual significa que el problema se concibe porque hay seguridad de que mediante una investigación se puede llegar a su solución o que a estas llegarán otros autores.</a:t>
            </a:r>
            <a:endParaRPr lang="es-ES" dirty="0"/>
          </a:p>
        </p:txBody>
      </p:sp>
    </p:spTree>
    <p:extLst>
      <p:ext uri="{BB962C8B-B14F-4D97-AF65-F5344CB8AC3E}">
        <p14:creationId xmlns:p14="http://schemas.microsoft.com/office/powerpoint/2010/main" val="3209469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u="sng" dirty="0" smtClean="0"/>
              <a:t>La justificación </a:t>
            </a:r>
            <a:endParaRPr lang="es-ES" b="1" u="sng" dirty="0"/>
          </a:p>
        </p:txBody>
      </p:sp>
      <p:sp>
        <p:nvSpPr>
          <p:cNvPr id="3" name="Marcador de contenido 2"/>
          <p:cNvSpPr>
            <a:spLocks noGrp="1"/>
          </p:cNvSpPr>
          <p:nvPr>
            <p:ph idx="1"/>
          </p:nvPr>
        </p:nvSpPr>
        <p:spPr>
          <a:xfrm>
            <a:off x="838200" y="1545465"/>
            <a:ext cx="10515600" cy="4631498"/>
          </a:xfrm>
        </p:spPr>
        <p:txBody>
          <a:bodyPr>
            <a:normAutofit lnSpcReduction="10000"/>
          </a:bodyPr>
          <a:lstStyle/>
          <a:p>
            <a:r>
              <a:rPr lang="es-ES" dirty="0" smtClean="0"/>
              <a:t>Es la necesidad de investigar un determinado Problema científico (el por qué), es la situación propia de un Objeto, que provoca que un sujeto (investigador) desarrolle una actividad para transformar la realidad y resolver el problema.</a:t>
            </a:r>
          </a:p>
          <a:p>
            <a:r>
              <a:rPr lang="es-ES" dirty="0" smtClean="0"/>
              <a:t> El Objeto (¿el Qué?) es parte del Problema científico sobre el cual el investigador va a actuar para solucionar el problema.</a:t>
            </a:r>
          </a:p>
          <a:p>
            <a:r>
              <a:rPr lang="es-ES" dirty="0" smtClean="0"/>
              <a:t>Parte de la realidad que se observa como consecuencia de procesos, hechos y que parten del Problema científico. </a:t>
            </a:r>
          </a:p>
          <a:p>
            <a:r>
              <a:rPr lang="es-ES" dirty="0" smtClean="0"/>
              <a:t>Se ha dicho que el Problema se manifiesta externamente en el Objeto de estudio y es además, un aspecto de la realidad al que no se le puede dar una respuesta inmediata a partir del sistema conceptual disponible. </a:t>
            </a:r>
            <a:endParaRPr lang="es-ES" dirty="0"/>
          </a:p>
        </p:txBody>
      </p:sp>
    </p:spTree>
    <p:extLst>
      <p:ext uri="{BB962C8B-B14F-4D97-AF65-F5344CB8AC3E}">
        <p14:creationId xmlns:p14="http://schemas.microsoft.com/office/powerpoint/2010/main" val="212110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51079" y="463639"/>
            <a:ext cx="10515600" cy="5533019"/>
          </a:xfrm>
        </p:spPr>
        <p:txBody>
          <a:bodyPr>
            <a:noAutofit/>
          </a:bodyPr>
          <a:lstStyle/>
          <a:p>
            <a:pPr algn="just"/>
            <a:r>
              <a:rPr lang="es-ES" sz="3200" dirty="0" smtClean="0"/>
              <a:t>Campo de Acción. Concepto más estrecho que el Objeto de estudio, es una parte del mismo. Es aquella parte del Objeto de estudio conformada por aspectos, propiedades del Objeto, en la actividad práctica del investigador a partir de ciertas condiciones y situaciones.</a:t>
            </a:r>
          </a:p>
          <a:p>
            <a:pPr algn="just"/>
            <a:r>
              <a:rPr lang="es-ES" sz="3200" dirty="0" smtClean="0"/>
              <a:t>También se define como la parte del Objeto de estudio a investigar o trabajar con el fin de alcanzar los objetivos, es referente a aquellos aspectos del objeto de estudio sobre los que hay que actuar para alcanzar la finalidad de la investigación. </a:t>
            </a:r>
          </a:p>
          <a:p>
            <a:pPr algn="just"/>
            <a:r>
              <a:rPr lang="es-ES" sz="3200" dirty="0" smtClean="0"/>
              <a:t>Más concretamente, componen el Campo de Acción los aspectos específicos del Objeto que son estudiados para alcanzar los objetivos.</a:t>
            </a:r>
            <a:endParaRPr lang="es-ES" sz="3200" dirty="0"/>
          </a:p>
        </p:txBody>
      </p:sp>
    </p:spTree>
    <p:extLst>
      <p:ext uri="{BB962C8B-B14F-4D97-AF65-F5344CB8AC3E}">
        <p14:creationId xmlns:p14="http://schemas.microsoft.com/office/powerpoint/2010/main" val="1666543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82580"/>
            <a:ext cx="10515600" cy="5494383"/>
          </a:xfrm>
        </p:spPr>
        <p:txBody>
          <a:bodyPr/>
          <a:lstStyle/>
          <a:p>
            <a:pPr marL="0" indent="0">
              <a:buNone/>
            </a:pPr>
            <a:r>
              <a:rPr lang="es-ES" dirty="0"/>
              <a:t>En la justificación se sugiere que se de respuesta a las siguientes preguntas:</a:t>
            </a:r>
          </a:p>
          <a:p>
            <a:r>
              <a:rPr lang="es-ES" dirty="0"/>
              <a:t>Trascendencia - ¿A quién afecta? ¿Qué tan importante es el problema?</a:t>
            </a:r>
          </a:p>
          <a:p>
            <a:r>
              <a:rPr lang="es-ES" dirty="0"/>
              <a:t>Magnitud - ¿Qué tan grande es?</a:t>
            </a:r>
          </a:p>
          <a:p>
            <a:r>
              <a:rPr lang="es-ES" dirty="0"/>
              <a:t>Vulnerabilidad - ¿Qué tan posible es resolverlo?</a:t>
            </a:r>
          </a:p>
          <a:p>
            <a:r>
              <a:rPr lang="es-ES" dirty="0"/>
              <a:t>Factibilidad – Desde su ámbito de competencia ¿Qué tanto se puede modificar?</a:t>
            </a:r>
          </a:p>
        </p:txBody>
      </p:sp>
    </p:spTree>
    <p:extLst>
      <p:ext uri="{BB962C8B-B14F-4D97-AF65-F5344CB8AC3E}">
        <p14:creationId xmlns:p14="http://schemas.microsoft.com/office/powerpoint/2010/main" val="2719680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TotalTime>
  <Words>2044</Words>
  <Application>Microsoft Office PowerPoint</Application>
  <PresentationFormat>Panorámica</PresentationFormat>
  <Paragraphs>81</Paragraphs>
  <Slides>21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21</vt:i4>
      </vt:variant>
    </vt:vector>
  </HeadingPairs>
  <TitlesOfParts>
    <vt:vector size="26" baseType="lpstr">
      <vt:lpstr>Arial</vt:lpstr>
      <vt:lpstr>Calibri</vt:lpstr>
      <vt:lpstr>Calibri Light</vt:lpstr>
      <vt:lpstr>Wingdings</vt:lpstr>
      <vt:lpstr>Tema de Office</vt:lpstr>
      <vt:lpstr>PROTOCOLO DE INVESTIGACIÓN</vt:lpstr>
      <vt:lpstr>Protocolo de Investigación</vt:lpstr>
      <vt:lpstr>Título del Trabajo </vt:lpstr>
      <vt:lpstr>Antecedentes del problema </vt:lpstr>
      <vt:lpstr>Planteamiento del Problema</vt:lpstr>
      <vt:lpstr>Presentación de PowerPoint</vt:lpstr>
      <vt:lpstr>La justificación </vt:lpstr>
      <vt:lpstr>Presentación de PowerPoint</vt:lpstr>
      <vt:lpstr>Presentación de PowerPoint</vt:lpstr>
      <vt:lpstr>Objetivos</vt:lpstr>
      <vt:lpstr>Presentación de PowerPoint</vt:lpstr>
      <vt:lpstr>Presentación de PowerPoint</vt:lpstr>
      <vt:lpstr>Presentación de PowerPoint</vt:lpstr>
      <vt:lpstr>Hipótesis</vt:lpstr>
      <vt:lpstr>Presentación de PowerPoint</vt:lpstr>
      <vt:lpstr>Marco Bibliográfico</vt:lpstr>
      <vt:lpstr>Marco Referencial</vt:lpstr>
      <vt:lpstr>Estrategia Metodológica</vt:lpstr>
      <vt:lpstr>Presentación de PowerPoint</vt:lpstr>
      <vt:lpstr>Recursos</vt:lpstr>
      <vt:lpstr>Cronograma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Secretaria</dc:creator>
  <cp:lastModifiedBy>Secretaria</cp:lastModifiedBy>
  <cp:revision>8</cp:revision>
  <dcterms:created xsi:type="dcterms:W3CDTF">2016-10-12T14:12:01Z</dcterms:created>
  <dcterms:modified xsi:type="dcterms:W3CDTF">2016-10-13T15:05:26Z</dcterms:modified>
</cp:coreProperties>
</file>