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332356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186951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113584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265548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70709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326894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264575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96962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83939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229158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AC5C50-2433-4B83-A239-EECC05BD88DC}" type="datetimeFigureOut">
              <a:rPr lang="es-MX" smtClean="0"/>
              <a:t>21/03/2017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9008904-FE83-43EB-B8A4-4462F55EB536}" type="slidenum">
              <a:rPr lang="es-MX" smtClean="0"/>
              <a:t>‹Nº›</a:t>
            </a:fld>
            <a:endParaRPr lang="es-MX"/>
          </a:p>
        </p:txBody>
      </p:sp>
    </p:spTree>
    <p:extLst>
      <p:ext uri="{BB962C8B-B14F-4D97-AF65-F5344CB8AC3E}">
        <p14:creationId xmlns:p14="http://schemas.microsoft.com/office/powerpoint/2010/main" val="198290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C5C50-2433-4B83-A239-EECC05BD88DC}" type="datetimeFigureOut">
              <a:rPr lang="es-MX" smtClean="0"/>
              <a:t>21/03/2017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08904-FE83-43EB-B8A4-4462F55EB536}" type="slidenum">
              <a:rPr lang="es-MX" smtClean="0"/>
              <a:t>‹Nº›</a:t>
            </a:fld>
            <a:endParaRPr lang="es-MX"/>
          </a:p>
        </p:txBody>
      </p:sp>
    </p:spTree>
    <p:extLst>
      <p:ext uri="{BB962C8B-B14F-4D97-AF65-F5344CB8AC3E}">
        <p14:creationId xmlns:p14="http://schemas.microsoft.com/office/powerpoint/2010/main" val="4044187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60648"/>
            <a:ext cx="1820308" cy="192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55567">
            <a:off x="7226350" y="3009600"/>
            <a:ext cx="1524378" cy="174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p:txBody>
          <a:bodyPr/>
          <a:lstStyle/>
          <a:p>
            <a:r>
              <a:rPr lang="es-MX" dirty="0" smtClean="0"/>
              <a:t>Evaluación para el logro de aprendizajes </a:t>
            </a:r>
            <a:endParaRPr lang="es-MX" dirty="0"/>
          </a:p>
        </p:txBody>
      </p:sp>
      <p:sp>
        <p:nvSpPr>
          <p:cNvPr id="3" name="2 Subtítulo"/>
          <p:cNvSpPr>
            <a:spLocks noGrp="1"/>
          </p:cNvSpPr>
          <p:nvPr>
            <p:ph type="subTitle" idx="1"/>
          </p:nvPr>
        </p:nvSpPr>
        <p:spPr>
          <a:xfrm>
            <a:off x="5868144" y="4869160"/>
            <a:ext cx="2304256" cy="1368152"/>
          </a:xfrm>
        </p:spPr>
        <p:txBody>
          <a:bodyPr>
            <a:normAutofit fontScale="55000" lnSpcReduction="20000"/>
          </a:bodyPr>
          <a:lstStyle/>
          <a:p>
            <a:r>
              <a:rPr lang="es-MX" dirty="0" smtClean="0"/>
              <a:t>Programa de estudio 2011/ Guía para la educadora</a:t>
            </a:r>
          </a:p>
          <a:p>
            <a:r>
              <a:rPr lang="es-MX" dirty="0" smtClean="0"/>
              <a:t>Educación básica preescolar   p.181</a:t>
            </a:r>
            <a:endParaRPr lang="es-MX"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780928"/>
            <a:ext cx="1788573" cy="331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42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116632"/>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242888" y="1061864"/>
            <a:ext cx="8229600" cy="1143000"/>
          </a:xfrm>
        </p:spPr>
        <p:txBody>
          <a:bodyPr>
            <a:normAutofit fontScale="90000"/>
          </a:bodyPr>
          <a:lstStyle/>
          <a:p>
            <a:r>
              <a:rPr lang="es-MX" dirty="0" smtClean="0"/>
              <a:t>Expediente personal de los alumnos </a:t>
            </a:r>
            <a:endParaRPr lang="es-MX" dirty="0"/>
          </a:p>
        </p:txBody>
      </p:sp>
      <p:sp>
        <p:nvSpPr>
          <p:cNvPr id="3" name="2 Marcador de contenido"/>
          <p:cNvSpPr>
            <a:spLocks noGrp="1"/>
          </p:cNvSpPr>
          <p:nvPr>
            <p:ph idx="1"/>
          </p:nvPr>
        </p:nvSpPr>
        <p:spPr>
          <a:xfrm>
            <a:off x="323528" y="2097832"/>
            <a:ext cx="8229600" cy="4525963"/>
          </a:xfrm>
        </p:spPr>
        <p:txBody>
          <a:bodyPr>
            <a:normAutofit fontScale="47500" lnSpcReduction="20000"/>
          </a:bodyPr>
          <a:lstStyle/>
          <a:p>
            <a:pPr marL="0" indent="0">
              <a:buNone/>
            </a:pPr>
            <a:r>
              <a:rPr lang="es-MX" dirty="0"/>
              <a:t>El expediente considera los siguientes documentos: </a:t>
            </a:r>
            <a:endParaRPr lang="es-MX" dirty="0" smtClean="0"/>
          </a:p>
          <a:p>
            <a:pPr marL="0" indent="0">
              <a:buNone/>
            </a:pPr>
            <a:r>
              <a:rPr lang="es-MX" dirty="0" smtClean="0"/>
              <a:t>• </a:t>
            </a:r>
            <a:r>
              <a:rPr lang="es-MX" dirty="0"/>
              <a:t>Ficha de inscripción y acta de nacimiento del alumno, para contar con datos personales precisos del alumno y su familia, como domicilio, teléfono y personas a recurrir en caso de emergencia. </a:t>
            </a:r>
            <a:endParaRPr lang="es-MX" dirty="0" smtClean="0"/>
          </a:p>
          <a:p>
            <a:pPr marL="0" indent="0">
              <a:buNone/>
            </a:pPr>
            <a:r>
              <a:rPr lang="es-MX" dirty="0" smtClean="0"/>
              <a:t>• </a:t>
            </a:r>
            <a:r>
              <a:rPr lang="es-MX" dirty="0"/>
              <a:t>Entrevista del docente con las familias, para ello diseña un instrumento sencillo que permita obtener información del niño respecto a: sus comportamientos frecuentes, gustos, intereses, dificultades en alguna área de su desarrollo, formas de relación con otros niños y con adultos, en caso de padecer alguna dificultad de aprendizaje o alguna enfermedad que obstaculice su aprendizaje, si habla alguna lengua distinta al español, y alguna otra información relevante. </a:t>
            </a:r>
            <a:endParaRPr lang="es-MX" dirty="0" smtClean="0"/>
          </a:p>
          <a:p>
            <a:pPr marL="0" indent="0">
              <a:buNone/>
            </a:pPr>
            <a:r>
              <a:rPr lang="es-MX" dirty="0" smtClean="0"/>
              <a:t>• </a:t>
            </a:r>
            <a:r>
              <a:rPr lang="es-MX" dirty="0"/>
              <a:t>Registro de observaciones del alumno, se puede integrar información como la siguiente</a:t>
            </a:r>
            <a:r>
              <a:rPr lang="es-MX" dirty="0" smtClean="0"/>
              <a:t>:</a:t>
            </a:r>
          </a:p>
          <a:p>
            <a:pPr marL="0" indent="0">
              <a:buNone/>
            </a:pPr>
            <a:r>
              <a:rPr lang="es-MX" dirty="0" smtClean="0"/>
              <a:t> </a:t>
            </a:r>
            <a:r>
              <a:rPr lang="es-MX" dirty="0"/>
              <a:t>- Manifestaciones de los niños durante la evaluación inicial que den cuenta de sus saberes, valores, actitudes, habilidades, destrezas, en relación con los seis campos formativos</a:t>
            </a:r>
            <a:r>
              <a:rPr lang="es-MX" dirty="0" smtClean="0"/>
              <a:t>.</a:t>
            </a:r>
          </a:p>
          <a:p>
            <a:pPr marL="0" indent="0">
              <a:buNone/>
            </a:pPr>
            <a:r>
              <a:rPr lang="es-MX" dirty="0" smtClean="0"/>
              <a:t> </a:t>
            </a:r>
            <a:r>
              <a:rPr lang="es-MX" dirty="0"/>
              <a:t>- Situaciones relevantes durante el ciclo escolar, referidas a comportamientos atípicos reiterados que alteren el ambiente de aprendizaje del niño y/o de los compañeros de grupo</a:t>
            </a:r>
            <a:r>
              <a:rPr lang="es-MX" dirty="0" smtClean="0"/>
              <a:t>.</a:t>
            </a:r>
          </a:p>
          <a:p>
            <a:pPr marL="0" indent="0">
              <a:buNone/>
            </a:pPr>
            <a:r>
              <a:rPr lang="es-MX" dirty="0" smtClean="0"/>
              <a:t> </a:t>
            </a:r>
            <a:r>
              <a:rPr lang="es-MX" dirty="0"/>
              <a:t>- Accidentes sucedidos al niño en el aula o en la escuela, y/o enfermedades frecuentes. </a:t>
            </a:r>
            <a:endParaRPr lang="es-MX" dirty="0" smtClean="0"/>
          </a:p>
          <a:p>
            <a:pPr>
              <a:buFontTx/>
              <a:buChar char="-"/>
            </a:pPr>
            <a:r>
              <a:rPr lang="es-MX" dirty="0" smtClean="0"/>
              <a:t>Evidencias </a:t>
            </a:r>
            <a:r>
              <a:rPr lang="es-MX" dirty="0"/>
              <a:t>relevantes de trabajos del alumno que den cuenta del avance en el desarrollo de sus capacidades, registrando fecha de realización y un comentario breve que explique su relevancia</a:t>
            </a:r>
            <a:r>
              <a:rPr lang="es-MX" dirty="0" smtClean="0"/>
              <a:t>.</a:t>
            </a:r>
          </a:p>
          <a:p>
            <a:pPr marL="0" indent="0">
              <a:buNone/>
            </a:pPr>
            <a:r>
              <a:rPr lang="es-MX" dirty="0" smtClean="0"/>
              <a:t> </a:t>
            </a:r>
            <a:r>
              <a:rPr lang="es-MX" dirty="0"/>
              <a:t>- Evaluación psicopedagógica, en caso de ser necesaria, cuando el alumno presenta alguna necesidad educativa especial, con o sin discapacidad. Se realiza con la colaboración del docente, personal de educación especial y su familia o la persona responsable de su atención. </a:t>
            </a:r>
          </a:p>
        </p:txBody>
      </p:sp>
    </p:spTree>
    <p:extLst>
      <p:ext uri="{BB962C8B-B14F-4D97-AF65-F5344CB8AC3E}">
        <p14:creationId xmlns:p14="http://schemas.microsoft.com/office/powerpoint/2010/main" val="394461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17811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914400" y="1114276"/>
            <a:ext cx="8229600" cy="1143000"/>
          </a:xfrm>
        </p:spPr>
        <p:txBody>
          <a:bodyPr/>
          <a:lstStyle/>
          <a:p>
            <a:r>
              <a:rPr lang="es-MX" dirty="0" smtClean="0"/>
              <a:t>Diario de trabajo</a:t>
            </a:r>
            <a:endParaRPr lang="es-MX" dirty="0"/>
          </a:p>
        </p:txBody>
      </p:sp>
      <p:sp>
        <p:nvSpPr>
          <p:cNvPr id="3" name="2 Marcador de contenido"/>
          <p:cNvSpPr>
            <a:spLocks noGrp="1"/>
          </p:cNvSpPr>
          <p:nvPr>
            <p:ph idx="1"/>
          </p:nvPr>
        </p:nvSpPr>
        <p:spPr>
          <a:xfrm>
            <a:off x="467544" y="2893695"/>
            <a:ext cx="8229600" cy="4525963"/>
          </a:xfrm>
        </p:spPr>
        <p:txBody>
          <a:bodyPr>
            <a:normAutofit fontScale="70000" lnSpcReduction="20000"/>
          </a:bodyPr>
          <a:lstStyle/>
          <a:p>
            <a:r>
              <a:rPr lang="es-MX" dirty="0"/>
              <a:t>Se sugiere que se registren notas breves sobre incidentes o aspectos relevantes en función de lo que se buscaba promover durante la jornada de trabajo, se deben incluir las manifestaciones de los niños durante el desarrollo de las actividades, así como aspectos relevantes de su intervención docente. Se sugieren algunos cuestionamientos que guíen el registro: </a:t>
            </a:r>
            <a:endParaRPr lang="es-MX" dirty="0" smtClean="0"/>
          </a:p>
          <a:p>
            <a:r>
              <a:rPr lang="es-MX" dirty="0"/>
              <a:t>Manifestaciones de los niños ante el desarrollo de las actividades: </a:t>
            </a:r>
            <a:endParaRPr lang="es-MX" dirty="0" smtClean="0"/>
          </a:p>
          <a:p>
            <a:r>
              <a:rPr lang="es-MX" dirty="0" smtClean="0"/>
              <a:t>¿</a:t>
            </a:r>
            <a:r>
              <a:rPr lang="es-MX" dirty="0"/>
              <a:t>se interesaron? ¿Todos se involucraron? ¿Qué les gustó o no? ¿Qué </a:t>
            </a:r>
            <a:r>
              <a:rPr lang="es-MX" dirty="0" smtClean="0"/>
              <a:t>desafíos </a:t>
            </a:r>
            <a:r>
              <a:rPr lang="es-MX" dirty="0"/>
              <a:t>les implicaron? ¿Resultó útil como se organizó al grupo? • Autoevaluación reflexiva de su intervención: ¿cómo lo hice? ¿Cómo es mi interacción y diálogo con los niños? ¿Qué necesito modificar en mi práctica?</a:t>
            </a:r>
          </a:p>
        </p:txBody>
      </p:sp>
    </p:spTree>
    <p:extLst>
      <p:ext uri="{BB962C8B-B14F-4D97-AF65-F5344CB8AC3E}">
        <p14:creationId xmlns:p14="http://schemas.microsoft.com/office/powerpoint/2010/main" val="361037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Portafolios </a:t>
            </a:r>
            <a:endParaRPr lang="es-MX" dirty="0"/>
          </a:p>
        </p:txBody>
      </p:sp>
      <p:sp>
        <p:nvSpPr>
          <p:cNvPr id="3" name="2 Marcador de contenido"/>
          <p:cNvSpPr>
            <a:spLocks noGrp="1"/>
          </p:cNvSpPr>
          <p:nvPr>
            <p:ph idx="1"/>
          </p:nvPr>
        </p:nvSpPr>
        <p:spPr/>
        <p:txBody>
          <a:bodyPr>
            <a:normAutofit fontScale="85000" lnSpcReduction="10000"/>
          </a:bodyPr>
          <a:lstStyle/>
          <a:p>
            <a:r>
              <a:rPr lang="es-MX" dirty="0"/>
              <a:t>Una opción más para el ordenamiento de evidencias que den cuenta del aprendizaje de los alumnos es una opción para integrar una colección de sus trabajos o producciones que ilustran sus esfuerzos, progresos y logros</a:t>
            </a:r>
            <a:r>
              <a:rPr lang="es-MX" dirty="0" smtClean="0"/>
              <a:t>.</a:t>
            </a:r>
          </a:p>
          <a:p>
            <a:r>
              <a:rPr lang="es-MX" dirty="0"/>
              <a:t>Dibujos, pinturas u otras obras de arte de los niños. </a:t>
            </a:r>
            <a:endParaRPr lang="es-MX" dirty="0" smtClean="0"/>
          </a:p>
          <a:p>
            <a:pPr marL="0" indent="0">
              <a:buNone/>
            </a:pPr>
            <a:r>
              <a:rPr lang="es-MX" dirty="0" smtClean="0"/>
              <a:t>• </a:t>
            </a:r>
            <a:r>
              <a:rPr lang="es-MX" dirty="0"/>
              <a:t>Fotografías o videos de los niños que den cuenta de desempeño en el desarrollo de situaciones de aprendizaje. </a:t>
            </a:r>
            <a:endParaRPr lang="es-MX" dirty="0" smtClean="0"/>
          </a:p>
          <a:p>
            <a:pPr marL="0" indent="0">
              <a:buNone/>
            </a:pPr>
            <a:r>
              <a:rPr lang="es-MX" dirty="0" smtClean="0"/>
              <a:t>• </a:t>
            </a:r>
            <a:r>
              <a:rPr lang="es-MX" dirty="0"/>
              <a:t>Reportes, notas o comentarios de tareas de investigación o trabajos </a:t>
            </a:r>
            <a:r>
              <a:rPr lang="es-MX" dirty="0" err="1"/>
              <a:t>extraclase</a:t>
            </a:r>
            <a:r>
              <a:rPr lang="es-MX"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34971">
            <a:off x="6774541" y="4811124"/>
            <a:ext cx="1140520" cy="179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21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Listas de cotejo</a:t>
            </a:r>
            <a:endParaRPr lang="es-MX" dirty="0"/>
          </a:p>
        </p:txBody>
      </p:sp>
      <p:sp>
        <p:nvSpPr>
          <p:cNvPr id="3" name="2 Marcador de contenido"/>
          <p:cNvSpPr>
            <a:spLocks noGrp="1"/>
          </p:cNvSpPr>
          <p:nvPr>
            <p:ph idx="1"/>
          </p:nvPr>
        </p:nvSpPr>
        <p:spPr/>
        <p:txBody>
          <a:bodyPr>
            <a:normAutofit fontScale="85000" lnSpcReduction="10000"/>
          </a:bodyPr>
          <a:lstStyle/>
          <a:p>
            <a:r>
              <a:rPr lang="es-MX" dirty="0"/>
              <a:t>Son una opción para registrar de una forma sencilla y clara el seguimiento en el avance progresivo de los aprendizajes; es un recurso útil para el registro en la evaluación continua y/o al final de un periodo establecido, como puede ser la evaluación intermedia y final de los aprendizajes esperados. Este tipo de registro es de utilidad para la elaboración de informes de los alumnos, por ser de aplicación clara y sencilla, y con información concreta, ya que con un número o una palabra explica lo que ha aprendido o dejado de aprender un alumno en relación con los aprendizajes</a:t>
            </a:r>
            <a:r>
              <a:rPr lang="es-MX" dirty="0" smtClean="0"/>
              <a:t>.</a:t>
            </a:r>
          </a:p>
          <a:p>
            <a:endParaRPr lang="es-MX" dirty="0"/>
          </a:p>
        </p:txBody>
      </p:sp>
    </p:spTree>
    <p:extLst>
      <p:ext uri="{BB962C8B-B14F-4D97-AF65-F5344CB8AC3E}">
        <p14:creationId xmlns:p14="http://schemas.microsoft.com/office/powerpoint/2010/main" val="383910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56" y="99888"/>
            <a:ext cx="876453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27584" y="2066072"/>
            <a:ext cx="7704856" cy="193899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12000" b="1" cap="none" spc="150" dirty="0" smtClean="0">
                <a:ln w="11430"/>
                <a:solidFill>
                  <a:srgbClr val="FFFF00"/>
                </a:solidFill>
                <a:effectLst>
                  <a:outerShdw blurRad="25400" algn="tl" rotWithShape="0">
                    <a:srgbClr val="000000">
                      <a:alpha val="43000"/>
                    </a:srgbClr>
                  </a:outerShdw>
                </a:effectLst>
              </a:rPr>
              <a:t>GRACIAS</a:t>
            </a:r>
            <a:r>
              <a:rPr lang="es-ES" sz="5400" b="1" cap="none" spc="150" dirty="0" smtClean="0">
                <a:ln w="11430"/>
                <a:solidFill>
                  <a:srgbClr val="FFFF00"/>
                </a:solidFill>
                <a:effectLst>
                  <a:outerShdw blurRad="25400" algn="tl" rotWithShape="0">
                    <a:srgbClr val="000000">
                      <a:alpha val="43000"/>
                    </a:srgbClr>
                  </a:outerShdw>
                </a:effectLst>
              </a:rPr>
              <a:t> </a:t>
            </a:r>
            <a:endParaRPr lang="es-ES" sz="5400" b="1" cap="none" spc="150" dirty="0">
              <a:ln w="11430"/>
              <a:solidFill>
                <a:srgbClr val="FFFF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50650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548680"/>
            <a:ext cx="8003232" cy="5577483"/>
          </a:xfrm>
        </p:spPr>
        <p:txBody>
          <a:bodyPr>
            <a:normAutofit fontScale="92500" lnSpcReduction="10000"/>
          </a:bodyPr>
          <a:lstStyle/>
          <a:p>
            <a:pPr algn="just"/>
            <a:r>
              <a:rPr lang="es-MX" dirty="0" smtClean="0"/>
              <a:t>En el caso de la educación preescolar, la evaluación es fundamentalmente de carácter cualitativo, esta centrada en identificar los avances y dificultades que tienen los niños  en sus procesos de aprendizaje. Con el fin de contribuir de manera consistente en los aprendizajes de los alumnos, es necesario que el docente </a:t>
            </a:r>
            <a:r>
              <a:rPr lang="es-MX" b="1" i="1" dirty="0" smtClean="0">
                <a:effectLst>
                  <a:outerShdw blurRad="38100" dist="38100" dir="2700000" algn="tl">
                    <a:srgbClr val="000000">
                      <a:alpha val="43137"/>
                    </a:srgbClr>
                  </a:outerShdw>
                </a:effectLst>
              </a:rPr>
              <a:t>observe </a:t>
            </a:r>
            <a:r>
              <a:rPr lang="es-MX" i="1" dirty="0" smtClean="0"/>
              <a:t>, </a:t>
            </a:r>
            <a:r>
              <a:rPr lang="es-MX" b="1" i="1" dirty="0" smtClean="0">
                <a:effectLst>
                  <a:outerShdw blurRad="38100" dist="38100" dir="2700000" algn="tl">
                    <a:srgbClr val="000000">
                      <a:alpha val="43137"/>
                    </a:srgbClr>
                  </a:outerShdw>
                </a:effectLst>
              </a:rPr>
              <a:t>reflexione, identifique y sistematice</a:t>
            </a:r>
            <a:r>
              <a:rPr lang="es-MX" i="1" dirty="0" smtClean="0"/>
              <a:t> </a:t>
            </a:r>
            <a:r>
              <a:rPr lang="es-MX" dirty="0" smtClean="0"/>
              <a:t>la información acerca de sus formas de intervención, de la manera en que establece relaciones con el directivo, sus compañeros docentes, y con las familias .</a:t>
            </a:r>
            <a:endParaRPr lang="es-MX"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2874" y="5165694"/>
            <a:ext cx="976816" cy="166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47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¿Qué se evalúa?</a:t>
            </a:r>
            <a:endParaRPr lang="es-MX" dirty="0"/>
          </a:p>
        </p:txBody>
      </p:sp>
      <p:sp>
        <p:nvSpPr>
          <p:cNvPr id="3" name="2 Marcador de contenido"/>
          <p:cNvSpPr>
            <a:spLocks noGrp="1"/>
          </p:cNvSpPr>
          <p:nvPr>
            <p:ph idx="1"/>
          </p:nvPr>
        </p:nvSpPr>
        <p:spPr>
          <a:xfrm>
            <a:off x="457200" y="2071389"/>
            <a:ext cx="8229600" cy="4525963"/>
          </a:xfrm>
        </p:spPr>
        <p:txBody>
          <a:bodyPr>
            <a:normAutofit fontScale="70000" lnSpcReduction="20000"/>
          </a:bodyPr>
          <a:lstStyle/>
          <a:p>
            <a:r>
              <a:rPr lang="es-MX" dirty="0" smtClean="0"/>
              <a:t>Los aprendizajes que adquirieron progresivamente los alumnos, tomando como parámetro los aprendizajes esperados.</a:t>
            </a:r>
          </a:p>
          <a:p>
            <a:r>
              <a:rPr lang="es-MX" dirty="0" smtClean="0"/>
              <a:t>Los estándares curriculares y las competencias que van logrando los niños.</a:t>
            </a:r>
          </a:p>
          <a:p>
            <a:r>
              <a:rPr lang="es-MX" dirty="0" smtClean="0"/>
              <a:t>La intervención docente: la identificación de rasgos( la planificación, las formas de relación de los niños, el trabajo colaborativo entre docentes, entre otras) que la caracteriza por ser o no facilitadora de ambientes de aprendizaje.</a:t>
            </a:r>
          </a:p>
          <a:p>
            <a:r>
              <a:rPr lang="es-MX" dirty="0" smtClean="0"/>
              <a:t>Las formas de organización del grupo en relación con los tipos de actividades.</a:t>
            </a:r>
          </a:p>
          <a:p>
            <a:r>
              <a:rPr lang="es-MX" dirty="0" smtClean="0"/>
              <a:t>La organización y fundamento de la escuela, el aprovechamiento del tiempo para privilegiar  las actividades para el aprendizaje.</a:t>
            </a:r>
          </a:p>
          <a:p>
            <a:r>
              <a:rPr lang="es-MX" dirty="0" smtClean="0"/>
              <a:t>La participación de las familias, en actividades educativas para apoyar a sus hijos  (lectura en casa, reforzar practicas de lenguaje , entre otras.     </a:t>
            </a:r>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809" y="208556"/>
            <a:ext cx="84772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32656"/>
            <a:ext cx="1612081" cy="169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70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3248" y="4771106"/>
            <a:ext cx="819232" cy="204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MX" dirty="0" smtClean="0"/>
              <a:t>¿Para que se evalúa?</a:t>
            </a:r>
            <a:endParaRPr lang="es-MX" dirty="0"/>
          </a:p>
        </p:txBody>
      </p:sp>
      <p:sp>
        <p:nvSpPr>
          <p:cNvPr id="3" name="2 Marcador de contenido"/>
          <p:cNvSpPr>
            <a:spLocks noGrp="1"/>
          </p:cNvSpPr>
          <p:nvPr>
            <p:ph idx="1"/>
          </p:nvPr>
        </p:nvSpPr>
        <p:spPr/>
        <p:txBody>
          <a:bodyPr>
            <a:normAutofit fontScale="55000" lnSpcReduction="20000"/>
          </a:bodyPr>
          <a:lstStyle/>
          <a:p>
            <a:r>
              <a:rPr lang="es-MX" dirty="0"/>
              <a:t>Estimar y valorar logros y dificultades de aprendizaje de los alumnos</a:t>
            </a:r>
            <a:r>
              <a:rPr lang="es-MX" dirty="0" smtClean="0"/>
              <a:t>.</a:t>
            </a:r>
          </a:p>
          <a:p>
            <a:pPr marL="0" indent="0">
              <a:buNone/>
            </a:pPr>
            <a:endParaRPr lang="es-MX" dirty="0"/>
          </a:p>
          <a:p>
            <a:pPr marL="0" indent="0">
              <a:buNone/>
            </a:pPr>
            <a:r>
              <a:rPr lang="es-MX" dirty="0" smtClean="0"/>
              <a:t>• </a:t>
            </a:r>
            <a:r>
              <a:rPr lang="es-MX" dirty="0"/>
              <a:t>Valorar los aciertos en la intervención educativa y la necesidad de transformación de </a:t>
            </a:r>
            <a:r>
              <a:rPr lang="es-MX" dirty="0" smtClean="0"/>
              <a:t>las prácticas </a:t>
            </a:r>
            <a:r>
              <a:rPr lang="es-MX" dirty="0"/>
              <a:t>docentes</a:t>
            </a:r>
            <a:r>
              <a:rPr lang="es-MX" dirty="0" smtClean="0"/>
              <a:t>.</a:t>
            </a:r>
          </a:p>
          <a:p>
            <a:pPr marL="0" indent="0">
              <a:buNone/>
            </a:pPr>
            <a:endParaRPr lang="es-MX" dirty="0"/>
          </a:p>
          <a:p>
            <a:pPr marL="0" indent="0">
              <a:buNone/>
            </a:pPr>
            <a:r>
              <a:rPr lang="es-MX" dirty="0" smtClean="0"/>
              <a:t>• </a:t>
            </a:r>
            <a:r>
              <a:rPr lang="es-MX" dirty="0"/>
              <a:t>Identificar la pertinencia de la planificación, el diseño de estrategias </a:t>
            </a:r>
            <a:r>
              <a:rPr lang="es-MX" dirty="0" smtClean="0"/>
              <a:t>y situaciones</a:t>
            </a:r>
            <a:endParaRPr lang="es-MX" dirty="0"/>
          </a:p>
          <a:p>
            <a:pPr marL="0" indent="0">
              <a:buNone/>
            </a:pPr>
            <a:r>
              <a:rPr lang="es-MX" dirty="0"/>
              <a:t>de aprendizaje desplegadas, para adecuarlas a las necesidades de aprendizaje de</a:t>
            </a:r>
          </a:p>
          <a:p>
            <a:pPr marL="0" indent="0">
              <a:buNone/>
            </a:pPr>
            <a:r>
              <a:rPr lang="es-MX" dirty="0"/>
              <a:t>los alumnos</a:t>
            </a:r>
            <a:r>
              <a:rPr lang="es-MX" dirty="0" smtClean="0"/>
              <a:t>.</a:t>
            </a:r>
          </a:p>
          <a:p>
            <a:pPr marL="0" indent="0">
              <a:buNone/>
            </a:pPr>
            <a:endParaRPr lang="es-MX" dirty="0"/>
          </a:p>
          <a:p>
            <a:pPr marL="0" indent="0">
              <a:buNone/>
            </a:pPr>
            <a:r>
              <a:rPr lang="es-MX" dirty="0" smtClean="0"/>
              <a:t>• </a:t>
            </a:r>
            <a:r>
              <a:rPr lang="es-MX" dirty="0"/>
              <a:t>Mejorar los ambientes de aprendizaje en el aula, formas de organización </a:t>
            </a:r>
            <a:r>
              <a:rPr lang="es-MX" dirty="0" smtClean="0"/>
              <a:t>de las</a:t>
            </a:r>
            <a:endParaRPr lang="es-MX" dirty="0"/>
          </a:p>
          <a:p>
            <a:pPr marL="0" indent="0">
              <a:buNone/>
            </a:pPr>
            <a:r>
              <a:rPr lang="es-MX" dirty="0"/>
              <a:t>actividades, relaciones que se establecen en el grupo, la organización de </a:t>
            </a:r>
            <a:r>
              <a:rPr lang="es-MX" dirty="0" smtClean="0"/>
              <a:t>los espacios</a:t>
            </a:r>
            <a:r>
              <a:rPr lang="es-MX" dirty="0"/>
              <a:t>,</a:t>
            </a:r>
          </a:p>
          <a:p>
            <a:pPr marL="0" indent="0">
              <a:buNone/>
            </a:pPr>
            <a:r>
              <a:rPr lang="es-MX" dirty="0"/>
              <a:t>aprovechamiento de los materiales didácticos, aprovechamiento de la jornada diaria,</a:t>
            </a:r>
          </a:p>
          <a:p>
            <a:pPr marL="0" indent="0">
              <a:buNone/>
            </a:pPr>
            <a:r>
              <a:rPr lang="es-MX" dirty="0"/>
              <a:t>entre otros</a:t>
            </a:r>
            <a:r>
              <a:rPr lang="es-MX" dirty="0" smtClean="0"/>
              <a:t>.</a:t>
            </a:r>
          </a:p>
          <a:p>
            <a:pPr marL="0" indent="0">
              <a:buNone/>
            </a:pPr>
            <a:endParaRPr lang="es-MX" dirty="0"/>
          </a:p>
          <a:p>
            <a:pPr marL="0" indent="0">
              <a:buNone/>
            </a:pPr>
            <a:r>
              <a:rPr lang="es-MX" dirty="0" smtClean="0"/>
              <a:t>• </a:t>
            </a:r>
            <a:r>
              <a:rPr lang="es-MX" dirty="0"/>
              <a:t>Conocer si la selección y orden de contenidos de aprendizaje fueron los </a:t>
            </a:r>
            <a:endParaRPr lang="es-MX" dirty="0" smtClean="0"/>
          </a:p>
          <a:p>
            <a:pPr marL="0" indent="0">
              <a:buNone/>
            </a:pPr>
            <a:r>
              <a:rPr lang="es-MX" dirty="0" smtClean="0"/>
              <a:t>adecuados y pertinentes</a:t>
            </a:r>
            <a:r>
              <a:rPr lang="es-MX" dirty="0"/>
              <a:t>.</a:t>
            </a:r>
          </a:p>
        </p:txBody>
      </p:sp>
    </p:spTree>
    <p:extLst>
      <p:ext uri="{BB962C8B-B14F-4D97-AF65-F5344CB8AC3E}">
        <p14:creationId xmlns:p14="http://schemas.microsoft.com/office/powerpoint/2010/main" val="155406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693330"/>
            <a:ext cx="781050" cy="202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MX" dirty="0" smtClean="0"/>
              <a:t>¿Quiénes participan en la evaluación? </a:t>
            </a:r>
            <a:endParaRPr lang="es-MX" dirty="0"/>
          </a:p>
        </p:txBody>
      </p:sp>
      <p:sp>
        <p:nvSpPr>
          <p:cNvPr id="3" name="2 Marcador de contenido"/>
          <p:cNvSpPr>
            <a:spLocks noGrp="1"/>
          </p:cNvSpPr>
          <p:nvPr>
            <p:ph idx="1"/>
          </p:nvPr>
        </p:nvSpPr>
        <p:spPr/>
        <p:txBody>
          <a:bodyPr/>
          <a:lstStyle/>
          <a:p>
            <a:r>
              <a:rPr lang="es-MX" dirty="0"/>
              <a:t>Para evaluar el aprendizaje de los alumnos es importante considerar las opiniones y </a:t>
            </a:r>
            <a:r>
              <a:rPr lang="es-MX" dirty="0" smtClean="0"/>
              <a:t>aportaciones de </a:t>
            </a:r>
            <a:r>
              <a:rPr lang="es-MX" dirty="0"/>
              <a:t>los actores involucrados en el proceso: los niños, el docente, el colegiado de </a:t>
            </a:r>
            <a:r>
              <a:rPr lang="es-MX" dirty="0" smtClean="0"/>
              <a:t>docentes (incluidos </a:t>
            </a:r>
            <a:r>
              <a:rPr lang="es-MX" dirty="0"/>
              <a:t>educación física, música, inglés, educación especial, entre otros) y las familias.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725144"/>
            <a:ext cx="8858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725144"/>
            <a:ext cx="1041931"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154" y="4751568"/>
            <a:ext cx="1086619" cy="195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4789259"/>
            <a:ext cx="963979" cy="195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509120"/>
            <a:ext cx="1327757" cy="220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66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¿En que momentos evaluar los aprendizajes?</a:t>
            </a:r>
            <a:endParaRPr lang="es-MX" dirty="0"/>
          </a:p>
        </p:txBody>
      </p:sp>
      <p:sp>
        <p:nvSpPr>
          <p:cNvPr id="3" name="2 Marcador de contenido"/>
          <p:cNvSpPr>
            <a:spLocks noGrp="1"/>
          </p:cNvSpPr>
          <p:nvPr>
            <p:ph idx="1"/>
          </p:nvPr>
        </p:nvSpPr>
        <p:spPr/>
        <p:txBody>
          <a:bodyPr>
            <a:normAutofit fontScale="85000" lnSpcReduction="10000"/>
          </a:bodyPr>
          <a:lstStyle/>
          <a:p>
            <a:r>
              <a:rPr lang="es-MX" dirty="0"/>
              <a:t>En el transcurso del ciclo escolar, el docente deberá implementar periodos </a:t>
            </a:r>
            <a:r>
              <a:rPr lang="es-MX" dirty="0" smtClean="0"/>
              <a:t>específicos de </a:t>
            </a:r>
            <a:r>
              <a:rPr lang="es-MX" dirty="0"/>
              <a:t>evaluación</a:t>
            </a:r>
            <a:r>
              <a:rPr lang="es-MX" dirty="0" smtClean="0"/>
              <a:t>.</a:t>
            </a:r>
          </a:p>
          <a:p>
            <a:pPr marL="0" indent="0">
              <a:buNone/>
            </a:pPr>
            <a:r>
              <a:rPr lang="es-MX" dirty="0" smtClean="0"/>
              <a:t> </a:t>
            </a:r>
            <a:r>
              <a:rPr lang="es-MX" dirty="0"/>
              <a:t>Esto no excluye la necesidad </a:t>
            </a:r>
            <a:r>
              <a:rPr lang="es-MX" dirty="0" smtClean="0"/>
              <a:t>de realizar </a:t>
            </a:r>
            <a:r>
              <a:rPr lang="es-MX" dirty="0"/>
              <a:t>valoraciones específicas en </a:t>
            </a:r>
            <a:r>
              <a:rPr lang="es-MX" dirty="0" smtClean="0"/>
              <a:t>algunos momentos </a:t>
            </a:r>
            <a:r>
              <a:rPr lang="es-MX" dirty="0"/>
              <a:t>del ciclo escolar que arrojen datos estandarizados acerca de logros y dificultades </a:t>
            </a:r>
            <a:r>
              <a:rPr lang="es-MX" dirty="0" smtClean="0"/>
              <a:t>delos </a:t>
            </a:r>
            <a:r>
              <a:rPr lang="es-MX" dirty="0"/>
              <a:t>alumnos.</a:t>
            </a:r>
          </a:p>
          <a:p>
            <a:pPr marL="0" indent="0">
              <a:buNone/>
            </a:pPr>
            <a:r>
              <a:rPr lang="es-MX" dirty="0"/>
              <a:t>Momentos de evaluación: </a:t>
            </a:r>
            <a:endParaRPr lang="es-MX" dirty="0" smtClean="0"/>
          </a:p>
          <a:p>
            <a:pPr algn="ctr"/>
            <a:r>
              <a:rPr lang="es-MX" dirty="0"/>
              <a:t>Inicial o diagnóstica</a:t>
            </a:r>
            <a:r>
              <a:rPr lang="es-MX" dirty="0" smtClean="0"/>
              <a:t>.</a:t>
            </a:r>
          </a:p>
          <a:p>
            <a:pPr marL="0" indent="0" algn="ctr">
              <a:buNone/>
            </a:pPr>
            <a:r>
              <a:rPr lang="es-MX" dirty="0" smtClean="0"/>
              <a:t> </a:t>
            </a:r>
            <a:r>
              <a:rPr lang="es-MX" dirty="0"/>
              <a:t>• Intermedia y final</a:t>
            </a:r>
            <a:r>
              <a:rPr lang="es-MX" dirty="0" smtClean="0"/>
              <a:t>.</a:t>
            </a:r>
          </a:p>
          <a:p>
            <a:pPr marL="0" indent="0" algn="ctr">
              <a:buNone/>
            </a:pPr>
            <a:r>
              <a:rPr lang="es-MX" dirty="0" smtClean="0"/>
              <a:t> </a:t>
            </a:r>
            <a:r>
              <a:rPr lang="es-MX" dirty="0"/>
              <a:t>• Permanente. </a:t>
            </a:r>
            <a:endParaRPr lang="es-MX" dirty="0" smtClean="0"/>
          </a:p>
          <a:p>
            <a:pPr algn="ctr"/>
            <a:endParaRPr lang="es-MX" dirty="0" smtClean="0"/>
          </a:p>
          <a:p>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48" y="4509120"/>
            <a:ext cx="1267161" cy="210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717032"/>
            <a:ext cx="18383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3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Inicial o diagnostica</a:t>
            </a:r>
            <a:endParaRPr lang="es-MX" dirty="0"/>
          </a:p>
        </p:txBody>
      </p:sp>
      <p:sp>
        <p:nvSpPr>
          <p:cNvPr id="3" name="2 Marcador de contenido"/>
          <p:cNvSpPr>
            <a:spLocks noGrp="1"/>
          </p:cNvSpPr>
          <p:nvPr>
            <p:ph idx="1"/>
          </p:nvPr>
        </p:nvSpPr>
        <p:spPr>
          <a:xfrm>
            <a:off x="395536" y="2144702"/>
            <a:ext cx="8229600" cy="4525963"/>
          </a:xfrm>
        </p:spPr>
        <p:txBody>
          <a:bodyPr>
            <a:normAutofit fontScale="70000" lnSpcReduction="20000"/>
          </a:bodyPr>
          <a:lstStyle/>
          <a:p>
            <a:r>
              <a:rPr lang="es-MX" dirty="0"/>
              <a:t>El docente debe partir de una observación atenta de sus alumnos para conocer sus características, necesidades y capacidades, además de interesarse por lo que saben y conocen. Esta evaluación deberá realizarse durante las primeras dos o tres semanas del ciclo escolar. </a:t>
            </a:r>
            <a:endParaRPr lang="es-MX" dirty="0" smtClean="0"/>
          </a:p>
          <a:p>
            <a:r>
              <a:rPr lang="es-MX" dirty="0"/>
              <a:t>Una vez que se organizó y sistematizó el registro de sus observaciones y se enriqueció con la información obtenida de las familias, el docente define cómo y en qué orden de prioridades se considerarán los aprendizajes esperados y los campos formativos, con el fin de mantener un equilibrio al trabajar con éstos. </a:t>
            </a:r>
            <a:endParaRPr lang="es-MX" dirty="0" smtClean="0"/>
          </a:p>
          <a:p>
            <a:r>
              <a:rPr lang="es-MX" dirty="0" smtClean="0"/>
              <a:t>Este </a:t>
            </a:r>
            <a:r>
              <a:rPr lang="es-MX" dirty="0"/>
              <a:t>será el criterio inicial para su planificación a lo largo del ciclo escolar, lo que no limita la posibilidad de reajustar el orden de prioridades a partir de la adquisición de aprendizajes de los alumnos y del impacto de la intervención docente.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9144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027" y="352822"/>
            <a:ext cx="917312" cy="185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10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062" y="22133"/>
            <a:ext cx="1184124" cy="211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MX" dirty="0" smtClean="0"/>
              <a:t>Evaluación intermedia y </a:t>
            </a:r>
            <a:br>
              <a:rPr lang="es-MX" dirty="0" smtClean="0"/>
            </a:br>
            <a:r>
              <a:rPr lang="es-MX" dirty="0" smtClean="0"/>
              <a:t>Evaluación final </a:t>
            </a:r>
            <a:endParaRPr lang="es-MX" dirty="0"/>
          </a:p>
        </p:txBody>
      </p:sp>
      <p:sp>
        <p:nvSpPr>
          <p:cNvPr id="3" name="2 Marcador de contenido"/>
          <p:cNvSpPr>
            <a:spLocks noGrp="1"/>
          </p:cNvSpPr>
          <p:nvPr>
            <p:ph idx="1"/>
          </p:nvPr>
        </p:nvSpPr>
        <p:spPr>
          <a:xfrm>
            <a:off x="371721" y="1988840"/>
            <a:ext cx="8229600" cy="4525963"/>
          </a:xfrm>
        </p:spPr>
        <p:txBody>
          <a:bodyPr>
            <a:normAutofit fontScale="70000" lnSpcReduction="20000"/>
          </a:bodyPr>
          <a:lstStyle/>
          <a:p>
            <a:r>
              <a:rPr lang="es-MX" dirty="0"/>
              <a:t>A mediados del ciclo escolar se debe hacer un alto en el camino, con la finalidad de sistematizar la información que se ha obtenido de los resultados de aprendizajes hasta ese momento, y confrontarlos con la evaluación inicial, para tomar decisiones que lleven a reorientar o atender aquellos factores (intervención docente, relación con padres, etc.) que están obstaculizando el avance deseado en los aprendizajes esperados</a:t>
            </a:r>
            <a:r>
              <a:rPr lang="es-MX" dirty="0" smtClean="0"/>
              <a:t>.</a:t>
            </a:r>
          </a:p>
          <a:p>
            <a:r>
              <a:rPr lang="es-MX" dirty="0"/>
              <a:t>La evaluación final se realizará cerca del final del ciclo escolar, y consistirá en contrastar los resultados obtenidos hasta ese momento, con los aprendizajes esperados y los estándares curriculares contemplados para este primer nivel de educación básica. </a:t>
            </a:r>
            <a:endParaRPr lang="es-MX" dirty="0" smtClean="0"/>
          </a:p>
          <a:p>
            <a:r>
              <a:rPr lang="es-MX" dirty="0"/>
              <a:t>Para el caso de un primero o segundo grado, esta evaluación final será el referente del grado de avance de los aprendizajes de los alumnos, y será el punto de partida para la planificación del siguiente ciclo escolar. </a:t>
            </a:r>
          </a:p>
        </p:txBody>
      </p:sp>
    </p:spTree>
    <p:extLst>
      <p:ext uri="{BB962C8B-B14F-4D97-AF65-F5344CB8AC3E}">
        <p14:creationId xmlns:p14="http://schemas.microsoft.com/office/powerpoint/2010/main" val="325448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Evaluación permanente </a:t>
            </a:r>
            <a:endParaRPr lang="es-MX" dirty="0"/>
          </a:p>
        </p:txBody>
      </p:sp>
      <p:sp>
        <p:nvSpPr>
          <p:cNvPr id="3" name="2 Marcador de contenido"/>
          <p:cNvSpPr>
            <a:spLocks noGrp="1"/>
          </p:cNvSpPr>
          <p:nvPr>
            <p:ph idx="1"/>
          </p:nvPr>
        </p:nvSpPr>
        <p:spPr>
          <a:xfrm>
            <a:off x="467544" y="1268760"/>
            <a:ext cx="8229600" cy="4525963"/>
          </a:xfrm>
        </p:spPr>
        <p:txBody>
          <a:bodyPr>
            <a:normAutofit fontScale="55000" lnSpcReduction="20000"/>
          </a:bodyPr>
          <a:lstStyle/>
          <a:p>
            <a:r>
              <a:rPr lang="es-MX" dirty="0"/>
              <a:t>El docente deberá estar atento al proceso que desarrollan los niños; qué es lo que van aprendiendo y cómo lo hacen, con el fin de registrar información relevante para identificar aciertos, problemas o aspectos que se deban mejorar, que le lleven a incidir de forma inmediata en la reorientación del trabajo diario, y hacer las modificaciones necesarias en el plan de trabajo. Para el registro de esta información, se recomienda que el docente se apoye de instrumentos, como un diario de trabajo, una lista de cotejo, el plan de trabajo, o los expedientes personales de los alumnos. Es necesario que al concluir el desarrollo de cada periodo planificado, se reflexione en torno a la aproximación de los alumnos a los aprendizajes esperados, a partir de las manifestaciones que observó en ellos. Esta evaluación permitirá al docente tomar las decisiones pertinentes para orientar la planificación. Se recomienda al docente auxiliarse de distintos instrumentos de registro de la información, como algunos de los </a:t>
            </a:r>
            <a:r>
              <a:rPr lang="es-MX" dirty="0" smtClean="0"/>
              <a:t>siguiente:</a:t>
            </a:r>
          </a:p>
          <a:p>
            <a:r>
              <a:rPr lang="es-MX" dirty="0"/>
              <a:t>Expediente personal de los </a:t>
            </a:r>
            <a:r>
              <a:rPr lang="es-MX" dirty="0" smtClean="0"/>
              <a:t>alumnos</a:t>
            </a:r>
          </a:p>
          <a:p>
            <a:r>
              <a:rPr lang="es-MX" dirty="0"/>
              <a:t>Diario de </a:t>
            </a:r>
            <a:r>
              <a:rPr lang="es-MX" dirty="0" smtClean="0"/>
              <a:t>trabajo</a:t>
            </a:r>
          </a:p>
          <a:p>
            <a:r>
              <a:rPr lang="es-MX" dirty="0" smtClean="0"/>
              <a:t>Portafolios</a:t>
            </a:r>
          </a:p>
          <a:p>
            <a:r>
              <a:rPr lang="es-MX" dirty="0"/>
              <a:t>Listas de </a:t>
            </a:r>
            <a:r>
              <a:rPr lang="es-MX" dirty="0" smtClean="0"/>
              <a:t>cotejo</a:t>
            </a:r>
          </a:p>
          <a:p>
            <a:r>
              <a:rPr lang="es-MX" dirty="0" smtClean="0"/>
              <a:t> </a:t>
            </a:r>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4149080"/>
            <a:ext cx="8096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307728"/>
            <a:ext cx="9048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293096"/>
            <a:ext cx="868429" cy="197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189660"/>
            <a:ext cx="1045270" cy="209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1577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1631</Words>
  <Application>Microsoft Office PowerPoint</Application>
  <PresentationFormat>Presentación en pantalla (4:3)</PresentationFormat>
  <Paragraphs>73</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Evaluación para el logro de aprendizajes </vt:lpstr>
      <vt:lpstr>Presentación de PowerPoint</vt:lpstr>
      <vt:lpstr>¿Qué se evalúa?</vt:lpstr>
      <vt:lpstr>¿Para que se evalúa?</vt:lpstr>
      <vt:lpstr>¿Quiénes participan en la evaluación? </vt:lpstr>
      <vt:lpstr>¿En que momentos evaluar los aprendizajes?</vt:lpstr>
      <vt:lpstr>Inicial o diagnostica</vt:lpstr>
      <vt:lpstr>Evaluación intermedia y  Evaluación final </vt:lpstr>
      <vt:lpstr>Evaluación permanente </vt:lpstr>
      <vt:lpstr>Expediente personal de los alumnos </vt:lpstr>
      <vt:lpstr>Diario de trabajo</vt:lpstr>
      <vt:lpstr>Portafolios </vt:lpstr>
      <vt:lpstr>Listas de cotejo</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para el logro de aprendizajes</dc:title>
  <dc:creator>User</dc:creator>
  <cp:lastModifiedBy>Usuario</cp:lastModifiedBy>
  <cp:revision>15</cp:revision>
  <dcterms:created xsi:type="dcterms:W3CDTF">2017-03-21T03:31:49Z</dcterms:created>
  <dcterms:modified xsi:type="dcterms:W3CDTF">2017-03-21T18:59:40Z</dcterms:modified>
</cp:coreProperties>
</file>