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9" r:id="rId10"/>
    <p:sldId id="270" r:id="rId11"/>
    <p:sldId id="273" r:id="rId12"/>
    <p:sldId id="274"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2" d="100"/>
          <a:sy n="72"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2C300-E46E-4DA5-90EB-AE1FDA9E0FD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8883E1E-5E95-4A41-BFD0-4A675D5A5D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B6278C3-2779-43EB-AF84-A7160DE9D6C7}"/>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52B8D14E-533C-4792-9607-16B01AAB11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41E4033-12A5-4FBE-ACBC-50B76D82074D}"/>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141611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2CA9A9-0497-4AAC-8C39-AF86B563564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66151AC-72A7-4964-B960-8817591A6ED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9645BD-2CD3-4DF4-9EE6-517FFB75FB72}"/>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4B9A96BD-8192-4354-963B-C82387912F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B6EB734-4CAB-4EAA-AFE6-D7A5C135EFBF}"/>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360938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5137FC3-E961-4F4D-B007-5D96AE1F754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B94A312-C526-4DCB-A3D4-6E0B8467184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953D6B-47C9-49EF-9C6D-AF8030B1E74C}"/>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2367ADF7-CD9F-4D9C-997B-2B393771298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A0F0FE-EF69-479B-83B8-D0753B0DC739}"/>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148089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0DE09E-6BEE-4039-A547-F712B1EDF8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845635D-F470-4DAD-9046-9B7BD141FAA2}"/>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2A15530-69F0-44B5-BB0E-FDF507A11AF0}"/>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20E3FBCD-D350-4809-BC2B-58C434C8936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C902362-9CEA-410F-8916-5A9636BB43D7}"/>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340437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1B315-D708-4F03-9F81-0BB0B7B1FDA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2367C9-179B-4679-82ED-390463AA8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0AE4B09-2C14-48F8-9A3D-B163F1E215C1}"/>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B252014E-28DB-4173-8533-44525B82ACA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F666EE-F21B-4EA9-8577-CF330463A539}"/>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330240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087D8-DC7C-4AED-8F82-C7E86641160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0AD5475-330E-4079-A798-255EF2E434BE}"/>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38F27CC-E6B9-4EEF-BBE3-4FE867B16BE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6A3F1CF-BAB7-47F9-8378-415D82FF7B0E}"/>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6" name="Marcador de pie de página 5">
            <a:extLst>
              <a:ext uri="{FF2B5EF4-FFF2-40B4-BE49-F238E27FC236}">
                <a16:creationId xmlns:a16="http://schemas.microsoft.com/office/drawing/2014/main" id="{926B1F91-C31D-40A3-A9A0-8CDEED5654E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2725168-8C09-4D50-A643-9C759A8FDE7F}"/>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83868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DA220-9BCA-4C1B-8145-B404C51673E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287ACE7-99D8-4990-BB35-C3A1A0A488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E8A6ED3-362E-4D12-BC4A-DD43B9303D21}"/>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C36B3AB-006D-4D1C-882B-32D61CA48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87EA5991-5C60-47D7-B55E-4D1FD3D48733}"/>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3D11A9F-D712-4DFA-8DF9-02377C207E20}"/>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8" name="Marcador de pie de página 7">
            <a:extLst>
              <a:ext uri="{FF2B5EF4-FFF2-40B4-BE49-F238E27FC236}">
                <a16:creationId xmlns:a16="http://schemas.microsoft.com/office/drawing/2014/main" id="{CC60679D-2E4A-42A3-B38B-73C76278AA4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BA8DBB3-85B2-41F7-9588-C8B4490E1DD5}"/>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352329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F0D331-5274-4D9B-947B-D7C4E749360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0074175-36A8-427C-83F7-F445AE1EA8E8}"/>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4" name="Marcador de pie de página 3">
            <a:extLst>
              <a:ext uri="{FF2B5EF4-FFF2-40B4-BE49-F238E27FC236}">
                <a16:creationId xmlns:a16="http://schemas.microsoft.com/office/drawing/2014/main" id="{53A25C4C-8F63-4079-A3F1-077F7F01EBC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96587DE-F85E-4E5A-BFE5-0E2E147848BC}"/>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406987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B32E7EA-3B65-4002-B17F-6654D64E12C5}"/>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3" name="Marcador de pie de página 2">
            <a:extLst>
              <a:ext uri="{FF2B5EF4-FFF2-40B4-BE49-F238E27FC236}">
                <a16:creationId xmlns:a16="http://schemas.microsoft.com/office/drawing/2014/main" id="{FBFDE08C-11BB-4B28-B753-32D93F5DE9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0FBA0F2-EBDA-478F-B945-BD22C8965928}"/>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228268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19024-7971-40D9-B1C2-7A11B89877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B305633-0ABB-4C86-A9C9-B6254D0E0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A77E333-7F8A-45C8-B7C6-169034BC9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06BB49F-D711-449B-AE6A-D11F6F29D9FD}"/>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6" name="Marcador de pie de página 5">
            <a:extLst>
              <a:ext uri="{FF2B5EF4-FFF2-40B4-BE49-F238E27FC236}">
                <a16:creationId xmlns:a16="http://schemas.microsoft.com/office/drawing/2014/main" id="{144A8512-2584-4A43-B4D9-66E8DFC030E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9525992-509B-4068-98DF-1A666B0C9C02}"/>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18909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DB484D-09EE-49CC-BD69-1E0D9DBE13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1D1FE03-8E5B-4150-931A-6530B8DDEF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48819B1-8521-45EB-B444-1559A1105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80BAE45-A886-4841-95AE-8D39D4C552AA}"/>
              </a:ext>
            </a:extLst>
          </p:cNvPr>
          <p:cNvSpPr>
            <a:spLocks noGrp="1"/>
          </p:cNvSpPr>
          <p:nvPr>
            <p:ph type="dt" sz="half" idx="10"/>
          </p:nvPr>
        </p:nvSpPr>
        <p:spPr/>
        <p:txBody>
          <a:bodyPr/>
          <a:lstStyle/>
          <a:p>
            <a:fld id="{C62AD809-27C6-4D81-868F-7D6146BC1E5E}" type="datetimeFigureOut">
              <a:rPr lang="es-MX" smtClean="0"/>
              <a:t>23/02/2019</a:t>
            </a:fld>
            <a:endParaRPr lang="es-MX"/>
          </a:p>
        </p:txBody>
      </p:sp>
      <p:sp>
        <p:nvSpPr>
          <p:cNvPr id="6" name="Marcador de pie de página 5">
            <a:extLst>
              <a:ext uri="{FF2B5EF4-FFF2-40B4-BE49-F238E27FC236}">
                <a16:creationId xmlns:a16="http://schemas.microsoft.com/office/drawing/2014/main" id="{CBC289F0-FA1F-4CBE-8866-1624C271463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26AFE0-396F-4520-B457-C2C3DABA0C4E}"/>
              </a:ext>
            </a:extLst>
          </p:cNvPr>
          <p:cNvSpPr>
            <a:spLocks noGrp="1"/>
          </p:cNvSpPr>
          <p:nvPr>
            <p:ph type="sldNum" sz="quarter" idx="12"/>
          </p:nvPr>
        </p:nvSpPr>
        <p:spPr/>
        <p:txBody>
          <a:bodyPr/>
          <a:lstStyle/>
          <a:p>
            <a:fld id="{6871F1BA-3D2C-4740-84EF-7138C1C477BB}" type="slidenum">
              <a:rPr lang="es-MX" smtClean="0"/>
              <a:t>‹Nº›</a:t>
            </a:fld>
            <a:endParaRPr lang="es-MX"/>
          </a:p>
        </p:txBody>
      </p:sp>
    </p:spTree>
    <p:extLst>
      <p:ext uri="{BB962C8B-B14F-4D97-AF65-F5344CB8AC3E}">
        <p14:creationId xmlns:p14="http://schemas.microsoft.com/office/powerpoint/2010/main" val="14727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CDE709C-55B0-4897-A233-A23ABC2EC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267DFB-3C9C-4C91-BA8B-304925EB8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9B9502A-4305-4293-AD41-F2BC41F7B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AD809-27C6-4D81-868F-7D6146BC1E5E}" type="datetimeFigureOut">
              <a:rPr lang="es-MX" smtClean="0"/>
              <a:t>23/02/2019</a:t>
            </a:fld>
            <a:endParaRPr lang="es-MX"/>
          </a:p>
        </p:txBody>
      </p:sp>
      <p:sp>
        <p:nvSpPr>
          <p:cNvPr id="5" name="Marcador de pie de página 4">
            <a:extLst>
              <a:ext uri="{FF2B5EF4-FFF2-40B4-BE49-F238E27FC236}">
                <a16:creationId xmlns:a16="http://schemas.microsoft.com/office/drawing/2014/main" id="{63D6F231-4C58-4978-86DC-F082CC7C9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96759B8-96E2-4BCE-8AA3-D6CC1FC1F4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1F1BA-3D2C-4740-84EF-7138C1C477BB}" type="slidenum">
              <a:rPr lang="es-MX" smtClean="0"/>
              <a:t>‹Nº›</a:t>
            </a:fld>
            <a:endParaRPr lang="es-MX"/>
          </a:p>
        </p:txBody>
      </p:sp>
    </p:spTree>
    <p:extLst>
      <p:ext uri="{BB962C8B-B14F-4D97-AF65-F5344CB8AC3E}">
        <p14:creationId xmlns:p14="http://schemas.microsoft.com/office/powerpoint/2010/main" val="31626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B3D2014-F033-459F-8613-6DB88AC90040}"/>
              </a:ext>
            </a:extLst>
          </p:cNvPr>
          <p:cNvSpPr/>
          <p:nvPr/>
        </p:nvSpPr>
        <p:spPr>
          <a:xfrm>
            <a:off x="728870" y="1142415"/>
            <a:ext cx="11171582" cy="5204310"/>
          </a:xfrm>
          <a:prstGeom prst="rect">
            <a:avLst/>
          </a:prstGeom>
        </p:spPr>
        <p:txBody>
          <a:bodyPr wrap="square">
            <a:spAutoFit/>
          </a:bodyPr>
          <a:lstStyle/>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Forma que se utilizará para hacer referencias a las citas textuales, paráfrasis y referencias bibliográficas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MX" sz="2000" b="1" dirty="0">
                <a:effectLst/>
                <a:latin typeface="Times New Roman" panose="02020603050405020304" pitchFamily="18" charset="0"/>
                <a:ea typeface="Calibri" panose="020F0502020204030204" pitchFamily="34" charset="0"/>
                <a:cs typeface="Times New Roman" panose="02020603050405020304" pitchFamily="18" charset="0"/>
              </a:rPr>
              <a:t>CITA TEXTUAL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Las citas textuales se escriben entre paréntesis (Apellido del autor, año, página)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Referencias al final del párrafo con un solo autor, aparecerá el (apellido del autor, año, página)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“No obstante que las raíces filosóficas de las pedagogías centradas en el sujeto que aprende pueden rastrearse en el pensamiento europeo ya desde el siglo XVII, la idea de que el currículo y la enseñanza”. (Neve, 2003, p.25)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Si el autor aparece dentro de la redacción solo se pone al final o enseguida del apellido del autor el (año, página)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Neve menciona “no obstante que las raíces filosóficas de las pedagogías centradas en el sujeto que aprende pueden rastrearse en el pensamiento europeo ya desde el siglo XVII, la idea de que el currículo y la enseñanza”. (2003, p.25) </a:t>
            </a:r>
            <a:r>
              <a:rPr lang="es-MX" dirty="0" err="1">
                <a:latin typeface="Times New Roman" panose="02020603050405020304" pitchFamily="18" charset="0"/>
                <a:ea typeface="Calibri" panose="020F0502020204030204" pitchFamily="34" charset="0"/>
                <a:cs typeface="Times New Roman" panose="02020603050405020304" pitchFamily="18" charset="0"/>
              </a:rPr>
              <a:t>ó</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Neve (2003, p.25) menciona “no obstante que las raíces filosóficas de las pedagogías centradas en el sujeto que aprende pueden rastrearse en el pensamiento europeo ya desde el siglo XVII, la idea de que el currículo y la enseñanza”.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31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1CDAA6C-CE30-41E3-B7BE-CB476B8CF82A}"/>
              </a:ext>
            </a:extLst>
          </p:cNvPr>
          <p:cNvPicPr>
            <a:picLocks noChangeAspect="1"/>
          </p:cNvPicPr>
          <p:nvPr/>
        </p:nvPicPr>
        <p:blipFill rotWithShape="1">
          <a:blip r:embed="rId2"/>
          <a:srcRect l="18152" t="22788" r="17827" b="7225"/>
          <a:stretch/>
        </p:blipFill>
        <p:spPr>
          <a:xfrm>
            <a:off x="3014868" y="397566"/>
            <a:ext cx="8614117" cy="5824330"/>
          </a:xfrm>
          <a:prstGeom prst="rect">
            <a:avLst/>
          </a:prstGeom>
        </p:spPr>
      </p:pic>
      <p:sp>
        <p:nvSpPr>
          <p:cNvPr id="5" name="CuadroTexto 4">
            <a:extLst>
              <a:ext uri="{FF2B5EF4-FFF2-40B4-BE49-F238E27FC236}">
                <a16:creationId xmlns:a16="http://schemas.microsoft.com/office/drawing/2014/main" id="{4A880F4A-0391-4A5F-9C01-49E14431BD14}"/>
              </a:ext>
            </a:extLst>
          </p:cNvPr>
          <p:cNvSpPr txBox="1"/>
          <p:nvPr/>
        </p:nvSpPr>
        <p:spPr>
          <a:xfrm>
            <a:off x="225288" y="1616765"/>
            <a:ext cx="2564294" cy="646331"/>
          </a:xfrm>
          <a:prstGeom prst="rect">
            <a:avLst/>
          </a:prstGeom>
          <a:noFill/>
        </p:spPr>
        <p:txBody>
          <a:bodyPr wrap="square" rtlCol="0">
            <a:spAutoFit/>
          </a:bodyPr>
          <a:lstStyle/>
          <a:p>
            <a:r>
              <a:rPr lang="es-MX" dirty="0"/>
              <a:t>OBSERVACIÓN Y EVALUACIÓN </a:t>
            </a:r>
          </a:p>
        </p:txBody>
      </p:sp>
    </p:spTree>
    <p:extLst>
      <p:ext uri="{BB962C8B-B14F-4D97-AF65-F5344CB8AC3E}">
        <p14:creationId xmlns:p14="http://schemas.microsoft.com/office/powerpoint/2010/main" val="291511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C4499E4-8104-4EB3-81EA-23F22C4CE4A4}"/>
              </a:ext>
            </a:extLst>
          </p:cNvPr>
          <p:cNvPicPr>
            <a:picLocks noChangeAspect="1"/>
          </p:cNvPicPr>
          <p:nvPr/>
        </p:nvPicPr>
        <p:blipFill rotWithShape="1">
          <a:blip r:embed="rId2"/>
          <a:srcRect l="34239" t="22981" r="34022" b="7806"/>
          <a:stretch/>
        </p:blipFill>
        <p:spPr>
          <a:xfrm>
            <a:off x="360400" y="159027"/>
            <a:ext cx="5735600" cy="6440556"/>
          </a:xfrm>
          <a:prstGeom prst="rect">
            <a:avLst/>
          </a:prstGeom>
        </p:spPr>
      </p:pic>
      <p:sp>
        <p:nvSpPr>
          <p:cNvPr id="4" name="CuadroTexto 3">
            <a:extLst>
              <a:ext uri="{FF2B5EF4-FFF2-40B4-BE49-F238E27FC236}">
                <a16:creationId xmlns:a16="http://schemas.microsoft.com/office/drawing/2014/main" id="{C6A4FD68-D043-4A31-A6A4-BC96BFD2492F}"/>
              </a:ext>
            </a:extLst>
          </p:cNvPr>
          <p:cNvSpPr txBox="1"/>
          <p:nvPr/>
        </p:nvSpPr>
        <p:spPr>
          <a:xfrm>
            <a:off x="8017565" y="3429000"/>
            <a:ext cx="2584174" cy="923330"/>
          </a:xfrm>
          <a:prstGeom prst="rect">
            <a:avLst/>
          </a:prstGeom>
          <a:noFill/>
        </p:spPr>
        <p:txBody>
          <a:bodyPr wrap="square" rtlCol="0">
            <a:spAutoFit/>
          </a:bodyPr>
          <a:lstStyle/>
          <a:p>
            <a:r>
              <a:rPr lang="es-MX" dirty="0"/>
              <a:t>DESARROLLO, REFLEXIÓN Y EVALUACIÓN DE LA PROPUESTA</a:t>
            </a:r>
          </a:p>
        </p:txBody>
      </p:sp>
    </p:spTree>
    <p:extLst>
      <p:ext uri="{BB962C8B-B14F-4D97-AF65-F5344CB8AC3E}">
        <p14:creationId xmlns:p14="http://schemas.microsoft.com/office/powerpoint/2010/main" val="361048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3F04B9B-72B0-484A-9D05-FEBF5F6E7ABF}"/>
              </a:ext>
            </a:extLst>
          </p:cNvPr>
          <p:cNvPicPr>
            <a:picLocks noChangeAspect="1"/>
          </p:cNvPicPr>
          <p:nvPr/>
        </p:nvPicPr>
        <p:blipFill rotWithShape="1">
          <a:blip r:embed="rId2"/>
          <a:srcRect l="34130" t="22789" r="33607" b="6838"/>
          <a:stretch/>
        </p:blipFill>
        <p:spPr>
          <a:xfrm>
            <a:off x="6533322" y="331305"/>
            <a:ext cx="5539407" cy="6347792"/>
          </a:xfrm>
          <a:prstGeom prst="rect">
            <a:avLst/>
          </a:prstGeom>
        </p:spPr>
      </p:pic>
      <p:sp>
        <p:nvSpPr>
          <p:cNvPr id="3" name="CuadroTexto 2">
            <a:extLst>
              <a:ext uri="{FF2B5EF4-FFF2-40B4-BE49-F238E27FC236}">
                <a16:creationId xmlns:a16="http://schemas.microsoft.com/office/drawing/2014/main" id="{5DB39BEE-BC2E-48BB-BFE4-5EB228363B83}"/>
              </a:ext>
            </a:extLst>
          </p:cNvPr>
          <p:cNvSpPr txBox="1"/>
          <p:nvPr/>
        </p:nvSpPr>
        <p:spPr>
          <a:xfrm>
            <a:off x="2531165" y="2928730"/>
            <a:ext cx="2602860" cy="646331"/>
          </a:xfrm>
          <a:prstGeom prst="rect">
            <a:avLst/>
          </a:prstGeom>
          <a:noFill/>
        </p:spPr>
        <p:txBody>
          <a:bodyPr wrap="square" rtlCol="0">
            <a:spAutoFit/>
          </a:bodyPr>
          <a:lstStyle/>
          <a:p>
            <a:r>
              <a:rPr lang="es-MX" dirty="0"/>
              <a:t>CONCLUSIONES Y RECOMENDACIONES</a:t>
            </a:r>
          </a:p>
        </p:txBody>
      </p:sp>
    </p:spTree>
    <p:extLst>
      <p:ext uri="{BB962C8B-B14F-4D97-AF65-F5344CB8AC3E}">
        <p14:creationId xmlns:p14="http://schemas.microsoft.com/office/powerpoint/2010/main" val="196625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EDA4DCD-5AF8-4BF7-9930-1DF3833176E1}"/>
              </a:ext>
            </a:extLst>
          </p:cNvPr>
          <p:cNvSpPr/>
          <p:nvPr/>
        </p:nvSpPr>
        <p:spPr>
          <a:xfrm>
            <a:off x="352425" y="0"/>
            <a:ext cx="11487150" cy="6761659"/>
          </a:xfrm>
          <a:prstGeom prst="rect">
            <a:avLst/>
          </a:prstGeom>
        </p:spPr>
        <p:txBody>
          <a:bodyPr wrap="square">
            <a:spAutoFit/>
          </a:bodyPr>
          <a:lstStyle/>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Al mencionar por primera vez algún libro de la Secretaría de Educación Pública como el de Aprendizajes Clave para la Educación Integral, se cita de la siguiente manera: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3572510" algn="l"/>
              </a:tabLst>
            </a:pPr>
            <a:r>
              <a:rPr lang="es-MX" dirty="0">
                <a:latin typeface="Times New Roman" panose="02020603050405020304" pitchFamily="18" charset="0"/>
                <a:ea typeface="Calibri" panose="020F0502020204030204" pitchFamily="34" charset="0"/>
                <a:cs typeface="Times New Roman" panose="02020603050405020304" pitchFamily="18" charset="0"/>
              </a:rPr>
              <a:t>[Secretaría de Educación Pública (SEP, 2018, p. 20)]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3572510" algn="l"/>
              </a:tabLs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A partir de la segunda vez que se cite se escribe únicamente:</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(SEP, 2011, p. 28)</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u="sng" dirty="0">
                <a:latin typeface="Times New Roman" panose="02020603050405020304" pitchFamily="18" charset="0"/>
                <a:ea typeface="Calibri" panose="020F0502020204030204" pitchFamily="34" charset="0"/>
                <a:cs typeface="Times New Roman" panose="02020603050405020304" pitchFamily="18" charset="0"/>
              </a:rPr>
              <a:t>Cuando la cita tiene 2 o más autores, la primera vez se citan el apellido de cada uno de ellos y se escribe </a:t>
            </a:r>
            <a:r>
              <a:rPr lang="es-ES_tradnl" u="sng" dirty="0" err="1">
                <a:latin typeface="Times New Roman" panose="02020603050405020304" pitchFamily="18" charset="0"/>
                <a:ea typeface="Calibri" panose="020F0502020204030204" pitchFamily="34" charset="0"/>
                <a:cs typeface="Times New Roman" panose="02020603050405020304" pitchFamily="18" charset="0"/>
              </a:rPr>
              <a:t>amperstand</a:t>
            </a:r>
            <a:r>
              <a:rPr lang="es-ES_tradnl" u="sng" dirty="0">
                <a:latin typeface="Times New Roman" panose="02020603050405020304" pitchFamily="18" charset="0"/>
                <a:ea typeface="Calibri" panose="020F0502020204030204" pitchFamily="34" charset="0"/>
                <a:cs typeface="Times New Roman" panose="02020603050405020304" pitchFamily="18" charset="0"/>
              </a:rPr>
              <a:t> (&amp;) en lugar de “y”, año y página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“La perspectiva experiencial se basa en el supuesto de que todo lo que les pasa a los estudiantes influye en sus vidas, y, por consiguiente, el currículo debería plantearse en términos amplios” (Posner, Neve &amp; Dewey, 2004, p. 67)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En las menciones subsiguientes solo se escribe el apellido del primer autor seguido de la frase </a:t>
            </a:r>
            <a:r>
              <a:rPr lang="es-MX" i="1" dirty="0" err="1">
                <a:latin typeface="Times New Roman" panose="02020603050405020304" pitchFamily="18" charset="0"/>
                <a:ea typeface="Calibri" panose="020F0502020204030204" pitchFamily="34" charset="0"/>
                <a:cs typeface="Times New Roman" panose="02020603050405020304" pitchFamily="18" charset="0"/>
              </a:rPr>
              <a:t>et.al</a:t>
            </a:r>
            <a:r>
              <a:rPr lang="es-MX" i="1" dirty="0">
                <a:latin typeface="Times New Roman" panose="02020603050405020304" pitchFamily="18" charset="0"/>
                <a:ea typeface="Calibri" panose="020F0502020204030204" pitchFamily="34" charset="0"/>
                <a:cs typeface="Times New Roman" panose="02020603050405020304" pitchFamily="18" charset="0"/>
              </a:rPr>
              <a:t>, </a:t>
            </a:r>
            <a:r>
              <a:rPr lang="es-MX" dirty="0">
                <a:latin typeface="Times New Roman" panose="02020603050405020304" pitchFamily="18" charset="0"/>
                <a:ea typeface="Calibri" panose="020F0502020204030204" pitchFamily="34" charset="0"/>
                <a:cs typeface="Times New Roman" panose="02020603050405020304" pitchFamily="18" charset="0"/>
              </a:rPr>
              <a:t>en seguida el año, y la página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“La perspectiva experiencial se basa en el supuesto de que todo lo que les pasa a los estudiantes influye en sus vidas, y, por consiguiente, el currículo debería plantearse en términos amplios” (Posner</a:t>
            </a:r>
            <a:r>
              <a:rPr lang="es-MX" i="1" dirty="0">
                <a:latin typeface="Times New Roman" panose="02020603050405020304" pitchFamily="18" charset="0"/>
                <a:ea typeface="Calibri" panose="020F0502020204030204" pitchFamily="34" charset="0"/>
                <a:cs typeface="Times New Roman" panose="02020603050405020304" pitchFamily="18" charset="0"/>
              </a:rPr>
              <a:t> </a:t>
            </a:r>
            <a:r>
              <a:rPr lang="es-MX" i="1" dirty="0" err="1">
                <a:latin typeface="Times New Roman" panose="02020603050405020304" pitchFamily="18" charset="0"/>
                <a:ea typeface="Calibri" panose="020F0502020204030204" pitchFamily="34" charset="0"/>
                <a:cs typeface="Times New Roman" panose="02020603050405020304" pitchFamily="18" charset="0"/>
              </a:rPr>
              <a:t>et.al</a:t>
            </a:r>
            <a:r>
              <a:rPr lang="es-MX" dirty="0">
                <a:latin typeface="Times New Roman" panose="02020603050405020304" pitchFamily="18" charset="0"/>
                <a:ea typeface="Calibri" panose="020F0502020204030204" pitchFamily="34" charset="0"/>
                <a:cs typeface="Times New Roman" panose="02020603050405020304" pitchFamily="18" charset="0"/>
              </a:rPr>
              <a:t>, 2004, p.67)</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En caso de que no tenga fecha se menciona el apellido del autor, s/f, número de página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(Díaz, s/f, p.5)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18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9B8143B-35ED-4CBD-B99E-A0301F4BC77B}"/>
              </a:ext>
            </a:extLst>
          </p:cNvPr>
          <p:cNvSpPr/>
          <p:nvPr/>
        </p:nvSpPr>
        <p:spPr>
          <a:xfrm>
            <a:off x="309563" y="1583764"/>
            <a:ext cx="11572874" cy="4326249"/>
          </a:xfrm>
          <a:prstGeom prst="rect">
            <a:avLst/>
          </a:prstGeom>
        </p:spPr>
        <p:txBody>
          <a:bodyPr wrap="square">
            <a:spAutoFit/>
          </a:bodyPr>
          <a:lstStyle/>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Si es una investigación o documento de alguna fuente electrónica se citará, autor, año, página: (Gámez, 2018, p.5) de no existir número de página se citará el número de párrafo (Martínez, 2018, 3)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u="sng" dirty="0">
                <a:effectLst/>
                <a:latin typeface="Times New Roman" panose="02020603050405020304" pitchFamily="18" charset="0"/>
                <a:ea typeface="Calibri" panose="020F0502020204030204" pitchFamily="34" charset="0"/>
                <a:cs typeface="Times New Roman" panose="02020603050405020304" pitchFamily="18" charset="0"/>
              </a:rPr>
              <a:t>Si se retoma algún texto del Diario Oficial éste se mencionará dentro de la redacción y al final se hará la referencia del año y número de párrafo….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Diario Oficial de la Federación hace referencia a la reforma del Artículo 3ro. en el cual se menciona que el </a:t>
            </a:r>
            <a:r>
              <a:rPr lang="es-MX"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“Estado garantizará la calidad en la educación obligatoria de manera que los materiales y métodos educativos, la organización escolar, la infraestructura educativa,   la idoneidad de los docentes y los directivos garanticen el máximo logro de aprendizaje de los educandos” (2013, 4)</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única cita textual mayor de 40 palabras que aparecerá en el documento será en la que se menciona la competencia seleccionada y las unidades que la componen, la cual se redactará….</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competencia seleccionada que se menciona en el Plan de Estudios 2012 de la Licenciatura en Educación Preescolar es: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SzPts val="1000"/>
              <a:buFont typeface="Symbol" panose="05050102010706020507" pitchFamily="18" charset="2"/>
              <a:buChar char=""/>
              <a:tabLst>
                <a:tab pos="4572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Diseña planeaciones didácticas, aplicando sus conocimientos pedagógicos y disciplinares para responder a las necesidades del contexto en el marco del  plan y programas de educación básica.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SzPts val="1000"/>
              <a:buFont typeface="Courier New" panose="02070309020205020404" pitchFamily="49" charset="0"/>
              <a:buChar char="o"/>
              <a:tabLst>
                <a:tab pos="9144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 diagnósticos de los intereses, motivaciones y necesidades formativas de los alumnos para organizar las actividades de aprendizaje.</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SzPts val="1000"/>
              <a:buFont typeface="Courier New" panose="02070309020205020404" pitchFamily="49" charset="0"/>
              <a:buChar char="o"/>
              <a:tabLst>
                <a:tab pos="9144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Diseña situaciones didácticas significativas de acuerdo a la organización curricular y los enfoques pedagógicos del plan y los programas educativos vigentes.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SzPts val="1000"/>
              <a:buFont typeface="Courier New" panose="02070309020205020404" pitchFamily="49" charset="0"/>
              <a:buChar char="o"/>
              <a:tabLst>
                <a:tab pos="9144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Elabora proyectos que articulan diversos campos disciplinares para desarrollar un conocimiento integrado en los alumnos.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SzPts val="1000"/>
              <a:buFont typeface="Courier New" panose="02070309020205020404" pitchFamily="49" charset="0"/>
              <a:buChar char="o"/>
              <a:tabLst>
                <a:tab pos="9144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Realiza adecuaciones curriculares pertinentes en su planeación a partir de los resultados de la evaluación.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SzPts val="1000"/>
              <a:buFont typeface="Courier New" panose="02070309020205020404" pitchFamily="49" charset="0"/>
              <a:buChar char="o"/>
              <a:tabLst>
                <a:tab pos="914400" algn="l"/>
              </a:tabLs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Diseña estrategias de aprendizaje basadas en las tecnologías de la información y la comunicación de acuerdo con el nivel escolar de los alumnos. (SEP, 2012)</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22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AB139D6-DAD1-4DD1-975E-E58CD19C2C27}"/>
              </a:ext>
            </a:extLst>
          </p:cNvPr>
          <p:cNvSpPr/>
          <p:nvPr/>
        </p:nvSpPr>
        <p:spPr>
          <a:xfrm>
            <a:off x="466725" y="986119"/>
            <a:ext cx="11258549" cy="4885761"/>
          </a:xfrm>
          <a:prstGeom prst="rect">
            <a:avLst/>
          </a:prstGeom>
        </p:spPr>
        <p:txBody>
          <a:bodyPr wrap="square">
            <a:spAutoFit/>
          </a:bodyPr>
          <a:lstStyle/>
          <a:p>
            <a:pPr algn="ctr">
              <a:lnSpc>
                <a:spcPct val="115000"/>
              </a:lnSpc>
              <a:spcAft>
                <a:spcPts val="0"/>
              </a:spcAft>
            </a:pPr>
            <a:r>
              <a:rPr lang="es-MX" sz="2000" b="1" dirty="0">
                <a:effectLst/>
                <a:latin typeface="Times New Roman" panose="02020603050405020304" pitchFamily="18" charset="0"/>
                <a:ea typeface="Calibri" panose="020F0502020204030204" pitchFamily="34" charset="0"/>
                <a:cs typeface="Times New Roman" panose="02020603050405020304" pitchFamily="18" charset="0"/>
              </a:rPr>
              <a:t>PARÁFRASIS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Se escriben SIN comillas (Apellido del autor, año)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Referencia al final del párrafo con un solo autor</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En consonancia con lo anterior, la escuela tiene que estructurarse en torno a determinadas formas de cooperación social y vida comunitaria, de forma tal que a través de una participación democrática en las actividades  sociales del grupo surja la autodisciplina a partir del compromiso en una tarea constructiva (Apel, 1979)</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Si el autor aparece dentro de la redacción solo se pone al final el año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Para Dewey, la escuela es ante todo una institución social en la que puede desarrollarse una vida comunitaria que constituye el soporte de la educación (1942) </a:t>
            </a:r>
            <a:r>
              <a:rPr lang="es-MX" dirty="0" err="1">
                <a:latin typeface="Times New Roman" panose="02020603050405020304" pitchFamily="18" charset="0"/>
                <a:ea typeface="Calibri" panose="020F0502020204030204" pitchFamily="34" charset="0"/>
                <a:cs typeface="Times New Roman" panose="02020603050405020304" pitchFamily="18" charset="0"/>
              </a:rPr>
              <a:t>ó</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Para Dewey (1942), la escuela es ante todo una institución social en la que puede desarrollarse una vida comunitaria que constituye el soporte de la educación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84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92C4F0E-B536-41BE-BF14-FFB6144186FA}"/>
              </a:ext>
            </a:extLst>
          </p:cNvPr>
          <p:cNvSpPr/>
          <p:nvPr/>
        </p:nvSpPr>
        <p:spPr>
          <a:xfrm>
            <a:off x="423862" y="525993"/>
            <a:ext cx="11344275" cy="5806013"/>
          </a:xfrm>
          <a:prstGeom prst="rect">
            <a:avLst/>
          </a:prstGeom>
        </p:spPr>
        <p:txBody>
          <a:bodyPr wrap="square">
            <a:spAutoFit/>
          </a:bodyPr>
          <a:lstStyle/>
          <a:p>
            <a:pPr>
              <a:lnSpc>
                <a:spcPct val="115000"/>
              </a:lnSpc>
              <a:spcAft>
                <a:spcPts val="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Cuando la paráfrasis o cita textual tiene 2 o más autores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La primera vez se  citan todos, se pone al final el año, se utiliza el </a:t>
            </a:r>
            <a:r>
              <a:rPr lang="es-MX" dirty="0" err="1">
                <a:latin typeface="Times New Roman" panose="02020603050405020304" pitchFamily="18" charset="0"/>
                <a:ea typeface="Calibri" panose="020F0502020204030204" pitchFamily="34" charset="0"/>
                <a:cs typeface="Times New Roman" panose="02020603050405020304" pitchFamily="18" charset="0"/>
              </a:rPr>
              <a:t>amperstand</a:t>
            </a:r>
            <a:r>
              <a:rPr lang="es-MX" dirty="0">
                <a:latin typeface="Times New Roman" panose="02020603050405020304" pitchFamily="18" charset="0"/>
                <a:ea typeface="Calibri" panose="020F0502020204030204" pitchFamily="34" charset="0"/>
                <a:cs typeface="Times New Roman" panose="02020603050405020304" pitchFamily="18" charset="0"/>
              </a:rPr>
              <a:t> (&amp;)…</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La perspectiva experiencial inspirada en Dewey se basa en el supuesto de que todo lo que les pasa a los estudiantes influye en sus vidas, y, por consiguiente, el currículo debería plantearse en términos amplios, no sólo en lo que puede planearse en la escuela e incluso fuera de ésta, sino en términos de todas las consecuencias no anticipadas de cada nueva situación significativa  (Posner, Neve &amp; Dewey, 2004)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En las paráfrasis subsecuentes se mencionará: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(Posner</a:t>
            </a:r>
            <a:r>
              <a:rPr lang="es-MX" i="1" dirty="0">
                <a:latin typeface="Times New Roman" panose="02020603050405020304" pitchFamily="18" charset="0"/>
                <a:ea typeface="Calibri" panose="020F0502020204030204" pitchFamily="34" charset="0"/>
                <a:cs typeface="Times New Roman" panose="02020603050405020304" pitchFamily="18" charset="0"/>
              </a:rPr>
              <a:t> </a:t>
            </a:r>
            <a:r>
              <a:rPr lang="es-MX" i="1" dirty="0" err="1">
                <a:latin typeface="Times New Roman" panose="02020603050405020304" pitchFamily="18" charset="0"/>
                <a:ea typeface="Calibri" panose="020F0502020204030204" pitchFamily="34" charset="0"/>
                <a:cs typeface="Times New Roman" panose="02020603050405020304" pitchFamily="18" charset="0"/>
              </a:rPr>
              <a:t>et.al</a:t>
            </a:r>
            <a:r>
              <a:rPr lang="es-MX" dirty="0">
                <a:latin typeface="Times New Roman" panose="02020603050405020304" pitchFamily="18" charset="0"/>
                <a:ea typeface="Calibri" panose="020F0502020204030204" pitchFamily="34" charset="0"/>
                <a:cs typeface="Times New Roman" panose="02020603050405020304" pitchFamily="18" charset="0"/>
              </a:rPr>
              <a:t>, 2004)</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Nota…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s-MX" dirty="0">
                <a:latin typeface="Times New Roman" panose="02020603050405020304" pitchFamily="18" charset="0"/>
                <a:ea typeface="Calibri" panose="020F0502020204030204" pitchFamily="34" charset="0"/>
                <a:cs typeface="Times New Roman" panose="02020603050405020304" pitchFamily="18" charset="0"/>
              </a:rPr>
              <a:t>Recuerda que en todo el documento lo único que debe llevar comillas (“ ”) son las citas textuales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s-MX" dirty="0">
                <a:latin typeface="Times New Roman" panose="02020603050405020304" pitchFamily="18" charset="0"/>
                <a:ea typeface="Calibri" panose="020F0502020204030204" pitchFamily="34" charset="0"/>
                <a:cs typeface="Times New Roman" panose="02020603050405020304" pitchFamily="18" charset="0"/>
              </a:rPr>
              <a:t>Las citas textuales deben ser máximo de 40 palabras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s-MX" dirty="0">
                <a:latin typeface="Times New Roman" panose="02020603050405020304" pitchFamily="18" charset="0"/>
                <a:ea typeface="Calibri" panose="020F0502020204030204" pitchFamily="34" charset="0"/>
                <a:cs typeface="Times New Roman" panose="02020603050405020304" pitchFamily="18" charset="0"/>
              </a:rPr>
              <a:t>Cada cita textual o paráfrasis que incluyes en tu documento debe estar justificada, no debe ir aislada, ni poner más de una cita en un párrafo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958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ABE87FB-0FDC-46CA-A501-0EF46552EFFA}"/>
              </a:ext>
            </a:extLst>
          </p:cNvPr>
          <p:cNvSpPr/>
          <p:nvPr/>
        </p:nvSpPr>
        <p:spPr>
          <a:xfrm>
            <a:off x="1046922" y="666827"/>
            <a:ext cx="10376452" cy="5204310"/>
          </a:xfrm>
          <a:prstGeom prst="rect">
            <a:avLst/>
          </a:prstGeom>
        </p:spPr>
        <p:txBody>
          <a:bodyPr wrap="square">
            <a:spAutoFit/>
          </a:bodyPr>
          <a:lstStyle/>
          <a:p>
            <a:pPr algn="ctr">
              <a:lnSpc>
                <a:spcPct val="115000"/>
              </a:lnSpc>
              <a:spcAft>
                <a:spcPts val="0"/>
              </a:spcAft>
            </a:pPr>
            <a:r>
              <a:rPr lang="es-MX" sz="2000" b="1" dirty="0">
                <a:effectLst/>
                <a:latin typeface="Times New Roman" panose="02020603050405020304" pitchFamily="18" charset="0"/>
                <a:ea typeface="Calibri" panose="020F0502020204030204" pitchFamily="34" charset="0"/>
                <a:cs typeface="Times New Roman" panose="02020603050405020304" pitchFamily="18" charset="0"/>
              </a:rPr>
              <a:t>REFERENCIAS BIBLIOGRÁFICAS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Es la lista de las fuentes bibliográficas que sustentan el trabajo de titulación</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Solo se escriben las que se mencionan dentro del documento de titulación</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Deben ir en orden alfabético, de acuerdo al primer apellido del autor</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El nombre del libro debe ir en cursiva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_tradnl" dirty="0">
                <a:latin typeface="Times New Roman" panose="02020603050405020304" pitchFamily="18" charset="0"/>
                <a:ea typeface="Calibri" panose="020F0502020204030204" pitchFamily="34" charset="0"/>
                <a:cs typeface="Times New Roman" panose="02020603050405020304" pitchFamily="18" charset="0"/>
              </a:rPr>
              <a:t>Se escribe apellido del autor, iniciales de su(s) nombre(s). Año entre paréntesis. </a:t>
            </a:r>
            <a:r>
              <a:rPr lang="es-ES_tradnl" i="1" dirty="0">
                <a:latin typeface="Times New Roman" panose="02020603050405020304" pitchFamily="18" charset="0"/>
                <a:ea typeface="Calibri" panose="020F0502020204030204" pitchFamily="34" charset="0"/>
                <a:cs typeface="Times New Roman" panose="02020603050405020304" pitchFamily="18" charset="0"/>
              </a:rPr>
              <a:t>Título del libro. </a:t>
            </a:r>
            <a:r>
              <a:rPr lang="es-ES_tradnl" dirty="0">
                <a:latin typeface="Times New Roman" panose="02020603050405020304" pitchFamily="18" charset="0"/>
                <a:ea typeface="Calibri" panose="020F0502020204030204" pitchFamily="34" charset="0"/>
                <a:cs typeface="Times New Roman" panose="02020603050405020304" pitchFamily="18" charset="0"/>
              </a:rPr>
              <a:t>Ciudad: Editorial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Ejemplo: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Goleman, D. (2000). </a:t>
            </a:r>
            <a:r>
              <a:rPr lang="es-MX"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inteligencia emocional: Por qué es más importante que el cociente intelectual. </a:t>
            </a: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México: Ediciones B.</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Secretaría de Educación Pública. (2017). </a:t>
            </a:r>
            <a:r>
              <a:rPr lang="es-MX"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Aprendizajes clave para la educación integral.</a:t>
            </a:r>
            <a:r>
              <a:rPr lang="es-MX"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México. SEP</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50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0C4A03F7-521E-477C-B52A-015D5559C1E4}"/>
              </a:ext>
            </a:extLst>
          </p:cNvPr>
          <p:cNvPicPr>
            <a:picLocks noChangeAspect="1"/>
          </p:cNvPicPr>
          <p:nvPr/>
        </p:nvPicPr>
        <p:blipFill rotWithShape="1">
          <a:blip r:embed="rId2"/>
          <a:srcRect l="34131" t="22957" r="33804" b="7443"/>
          <a:stretch/>
        </p:blipFill>
        <p:spPr>
          <a:xfrm>
            <a:off x="331304" y="92766"/>
            <a:ext cx="5291342" cy="6672468"/>
          </a:xfrm>
          <a:prstGeom prst="rect">
            <a:avLst/>
          </a:prstGeom>
        </p:spPr>
      </p:pic>
      <p:sp>
        <p:nvSpPr>
          <p:cNvPr id="10" name="CuadroTexto 9">
            <a:extLst>
              <a:ext uri="{FF2B5EF4-FFF2-40B4-BE49-F238E27FC236}">
                <a16:creationId xmlns:a16="http://schemas.microsoft.com/office/drawing/2014/main" id="{BA97AF9E-A7B6-4491-B907-F35EDE27B9E4}"/>
              </a:ext>
            </a:extLst>
          </p:cNvPr>
          <p:cNvSpPr txBox="1"/>
          <p:nvPr/>
        </p:nvSpPr>
        <p:spPr>
          <a:xfrm>
            <a:off x="6838122" y="3429000"/>
            <a:ext cx="2445862" cy="369332"/>
          </a:xfrm>
          <a:prstGeom prst="rect">
            <a:avLst/>
          </a:prstGeom>
          <a:noFill/>
        </p:spPr>
        <p:txBody>
          <a:bodyPr wrap="none" rtlCol="0">
            <a:spAutoFit/>
          </a:bodyPr>
          <a:lstStyle/>
          <a:p>
            <a:r>
              <a:rPr lang="es-MX" dirty="0"/>
              <a:t>PORTADA Y PORTADILLA</a:t>
            </a:r>
          </a:p>
        </p:txBody>
      </p:sp>
    </p:spTree>
    <p:extLst>
      <p:ext uri="{BB962C8B-B14F-4D97-AF65-F5344CB8AC3E}">
        <p14:creationId xmlns:p14="http://schemas.microsoft.com/office/powerpoint/2010/main" val="290330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B98DDEE-836A-4AD6-9251-C1E32DB87995}"/>
              </a:ext>
            </a:extLst>
          </p:cNvPr>
          <p:cNvPicPr>
            <a:picLocks noChangeAspect="1"/>
          </p:cNvPicPr>
          <p:nvPr/>
        </p:nvPicPr>
        <p:blipFill rotWithShape="1">
          <a:blip r:embed="rId2"/>
          <a:srcRect l="34348" t="22982" r="33805" b="6840"/>
          <a:stretch/>
        </p:blipFill>
        <p:spPr>
          <a:xfrm>
            <a:off x="728869" y="361121"/>
            <a:ext cx="4717775" cy="6135757"/>
          </a:xfrm>
          <a:prstGeom prst="rect">
            <a:avLst/>
          </a:prstGeom>
        </p:spPr>
      </p:pic>
      <p:sp>
        <p:nvSpPr>
          <p:cNvPr id="4" name="CuadroTexto 3">
            <a:extLst>
              <a:ext uri="{FF2B5EF4-FFF2-40B4-BE49-F238E27FC236}">
                <a16:creationId xmlns:a16="http://schemas.microsoft.com/office/drawing/2014/main" id="{D7B0603F-D504-4AAC-AED5-967764B96125}"/>
              </a:ext>
            </a:extLst>
          </p:cNvPr>
          <p:cNvSpPr txBox="1"/>
          <p:nvPr/>
        </p:nvSpPr>
        <p:spPr>
          <a:xfrm>
            <a:off x="8415130" y="2305878"/>
            <a:ext cx="1674817" cy="369332"/>
          </a:xfrm>
          <a:prstGeom prst="rect">
            <a:avLst/>
          </a:prstGeom>
          <a:noFill/>
        </p:spPr>
        <p:txBody>
          <a:bodyPr wrap="none" rtlCol="0">
            <a:spAutoFit/>
          </a:bodyPr>
          <a:lstStyle/>
          <a:p>
            <a:r>
              <a:rPr lang="es-MX" dirty="0"/>
              <a:t>INTRODUCCIÓN</a:t>
            </a:r>
          </a:p>
        </p:txBody>
      </p:sp>
    </p:spTree>
    <p:extLst>
      <p:ext uri="{BB962C8B-B14F-4D97-AF65-F5344CB8AC3E}">
        <p14:creationId xmlns:p14="http://schemas.microsoft.com/office/powerpoint/2010/main" val="102704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95A4449-5BF7-4CD5-B7A9-2DA87696BB39}"/>
              </a:ext>
            </a:extLst>
          </p:cNvPr>
          <p:cNvPicPr>
            <a:picLocks noChangeAspect="1"/>
          </p:cNvPicPr>
          <p:nvPr/>
        </p:nvPicPr>
        <p:blipFill rotWithShape="1">
          <a:blip r:embed="rId2"/>
          <a:srcRect l="18152" t="22982" r="17827" b="7612"/>
          <a:stretch/>
        </p:blipFill>
        <p:spPr>
          <a:xfrm>
            <a:off x="212035" y="228600"/>
            <a:ext cx="8653669" cy="6400800"/>
          </a:xfrm>
          <a:prstGeom prst="rect">
            <a:avLst/>
          </a:prstGeom>
        </p:spPr>
      </p:pic>
      <p:sp>
        <p:nvSpPr>
          <p:cNvPr id="3" name="CuadroTexto 2">
            <a:extLst>
              <a:ext uri="{FF2B5EF4-FFF2-40B4-BE49-F238E27FC236}">
                <a16:creationId xmlns:a16="http://schemas.microsoft.com/office/drawing/2014/main" id="{98F301EB-69B5-447A-9BAB-04EA1432BE23}"/>
              </a:ext>
            </a:extLst>
          </p:cNvPr>
          <p:cNvSpPr txBox="1"/>
          <p:nvPr/>
        </p:nvSpPr>
        <p:spPr>
          <a:xfrm>
            <a:off x="8865704" y="3326296"/>
            <a:ext cx="2285337" cy="369332"/>
          </a:xfrm>
          <a:prstGeom prst="rect">
            <a:avLst/>
          </a:prstGeom>
          <a:noFill/>
        </p:spPr>
        <p:txBody>
          <a:bodyPr wrap="square" rtlCol="0">
            <a:spAutoFit/>
          </a:bodyPr>
          <a:lstStyle/>
          <a:p>
            <a:r>
              <a:rPr lang="es-MX" dirty="0"/>
              <a:t>PLAN DE ACCIÓN</a:t>
            </a:r>
          </a:p>
        </p:txBody>
      </p:sp>
    </p:spTree>
    <p:extLst>
      <p:ext uri="{BB962C8B-B14F-4D97-AF65-F5344CB8AC3E}">
        <p14:creationId xmlns:p14="http://schemas.microsoft.com/office/powerpoint/2010/main" val="33071653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296</Words>
  <Application>Microsoft Office PowerPoint</Application>
  <PresentationFormat>Panorámica</PresentationFormat>
  <Paragraphs>89</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Calibri Light</vt:lpstr>
      <vt:lpstr>Courier New</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MONSERRAT GAMEZ CEPEDA</dc:creator>
  <cp:lastModifiedBy>ELENA MONSERRAT GAMEZ CEPEDA</cp:lastModifiedBy>
  <cp:revision>4</cp:revision>
  <dcterms:created xsi:type="dcterms:W3CDTF">2019-02-24T03:11:00Z</dcterms:created>
  <dcterms:modified xsi:type="dcterms:W3CDTF">2019-02-24T03:46:07Z</dcterms:modified>
</cp:coreProperties>
</file>