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0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a Isabel espinoza lopez" userId="6d2f1da534e3ce5d" providerId="LiveId" clId="{7B86BBF2-4230-4982-9E90-7697095E827D}"/>
    <pc:docChg chg="custSel modSld">
      <pc:chgData name="Maria Isabel espinoza lopez" userId="6d2f1da534e3ce5d" providerId="LiveId" clId="{7B86BBF2-4230-4982-9E90-7697095E827D}" dt="2021-04-30T22:21:25.732" v="3" actId="20577"/>
      <pc:docMkLst>
        <pc:docMk/>
      </pc:docMkLst>
      <pc:sldChg chg="modSp mod">
        <pc:chgData name="Maria Isabel espinoza lopez" userId="6d2f1da534e3ce5d" providerId="LiveId" clId="{7B86BBF2-4230-4982-9E90-7697095E827D}" dt="2021-04-30T22:21:25.732" v="3" actId="20577"/>
        <pc:sldMkLst>
          <pc:docMk/>
          <pc:sldMk cId="331510050" sldId="263"/>
        </pc:sldMkLst>
        <pc:spChg chg="mod">
          <ac:chgData name="Maria Isabel espinoza lopez" userId="6d2f1da534e3ce5d" providerId="LiveId" clId="{7B86BBF2-4230-4982-9E90-7697095E827D}" dt="2021-04-30T22:21:25.732" v="3" actId="20577"/>
          <ac:spMkLst>
            <pc:docMk/>
            <pc:sldMk cId="331510050" sldId="263"/>
            <ac:spMk id="3" creationId="{952C4827-9001-4FD5-B8B1-EEA0CBAD739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C270DC-7EAD-4F44-856B-616401FA68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AA3410-7B68-40BB-8F85-F9F128E437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6FD533E-9F74-457D-86BC-CE76AF54B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E33FFC7-DA8D-42E0-9875-5348D717A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3ADD6D-E0E6-4016-B6FA-9F6862CA8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3300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13CB97-10DB-45A5-BEA5-B3042C1965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BC385CC-3094-4DC3-AC44-9237BBB9FF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4F9C01-0EDE-46BA-974A-366572842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A44A194-6CAE-4C36-8FE6-FCF13533B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B98C69D-1031-4CE2-AD55-C8F625927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44146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DA02103-2C0D-439E-8C8E-CC94E0D003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E1DD9ED-19A5-4292-9C67-44180C83F6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4782A6C-615F-4D40-96F4-61C27C849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BCA0AC0-4658-4FA5-92C7-6BA348ECD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5B4E5FE-384A-4103-8174-1F3AD5968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4608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2CC382-F4B8-4E02-A4B3-B7C419C7E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46AF4C1-D020-4109-9BB1-4055CC2A18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9E62F0-2B8E-4553-B58E-E488BF335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3F05FC-E5ED-4245-9F25-27B60EE1C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A735897-DE3E-4CC1-801C-9EA0F1F20A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449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55BB97-A510-4F03-B6D7-B33B5AC32B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1CC4539-DE51-4006-9EF6-52C608F03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743FBB-337B-4B90-9801-ABE81EC5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945BFB-A0ED-45DD-9F18-DA9FE0025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09ADB0-7C75-420F-BF75-B24A7B272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0533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9A1CD-82EF-440E-8300-C0C4FF7E5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6F633E7-CCE0-42FF-9BAD-CB1BC981A6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D220977-A12F-4AD6-A9DB-701B84FB1A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E27F98-6BAA-4EC4-9858-626F02CC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93CB234-5493-46B7-AD69-82BA6BCB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80D928-02BA-4866-9B6B-C60E2A267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7943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F9783-F59D-4689-B2A5-3CF5F555F7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E9E4229-A96F-4CD8-AF07-869FDAE527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752CC0F-CC0D-4AD1-8E74-A50AD8D2E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E9B65AA-5F9F-449B-BAC6-B74C5AD20E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2C49667-0A44-407D-A00D-7470051F42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35EDD8-D295-4240-89D4-1B977327D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35DC6E7-AC92-4A4C-BD19-CEAEAC865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36CFED3-748B-4587-BDD0-0B95E1274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8389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3BED33-91F0-4DE6-AE77-0AD45C7F62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BD869A5-F4A9-442E-B97D-DD596D04D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0632FF0-66FE-4692-8512-053507147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03A7B55-755B-4219-9D68-BF805F058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7424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9F270B-F35F-48A4-B680-C4CD6B2E67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9BCB89-F2ED-4923-9378-00EC0CDA2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A49D717-E497-4EB7-84F8-43DD76D9B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4203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814759-F1B8-4DD1-B09A-8BBDF9E9C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F5BAE2-FD4F-4325-85AD-AB87EDC88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B4EAFBA-4F98-4B90-BFE1-F1AE95D2B9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4461F-AF84-46C1-9E78-360343EB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4B0DC94-C491-4CAC-9EF4-C9E023E6E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005D06-7ABC-4657-8A26-193BB61C8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61311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98FF3-B97B-4768-A6D0-9843D9231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13E813F-1DCD-4C4B-8E01-DEF01E495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D0C32D-7BC3-44AB-886B-1E07493990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33E0E9-80FF-4F51-A3B1-4C089E548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E76D23-06A9-431D-868D-7294DF546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7AEADC8-F1D6-40BA-8534-CA244DF1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7742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B0F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829E926-219C-48DD-B279-390AA6FE4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5DA5E9C-476F-4503-B0D0-70C05BA162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8C8AF0-22AD-4AD4-ABCC-133B3E113B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80DDB6-0733-4227-B306-D437F85590DF}" type="datetimeFigureOut">
              <a:rPr lang="es-MX" smtClean="0"/>
              <a:t>30/04/2021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F50ADE2-DA43-4AC8-9A02-5721A2B753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DFC33A7-9ACA-4A24-B16F-35C4303129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826E2-306F-412E-B226-5B896381B07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03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entrornosculturalesytecnologicos.blogspot.com/2017/11/ambiente-de-aprendizaje-secuencia.html#:~:text=Un%20ambiente%20de%20aprendizaje%20o,en%20el%20grupo%20propiciando%20el" TargetMode="External"/><Relationship Id="rId2" Type="http://schemas.openxmlformats.org/officeDocument/2006/relationships/hyperlink" Target="https://www.buenosaires.gob.ar/sites/gcaba/files/profnes_marco_doc_2_modos_de_organizar_las_clases_-_final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planyprogramasdestudio.sep.gob.mx/descargables/biblioteca/preescolar/1LpM-Preescolar-DIGITAL.pdf" TargetMode="External"/><Relationship Id="rId5" Type="http://schemas.openxmlformats.org/officeDocument/2006/relationships/hyperlink" Target="https://www.google.com/amp/s/planeacion.xyz/principios/amp/" TargetMode="External"/><Relationship Id="rId4" Type="http://schemas.openxmlformats.org/officeDocument/2006/relationships/hyperlink" Target="https://m.monografias.com/trabajos62/planeacion/planeacion.s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A8E8E8-8CA8-441D-9FCB-A5929E51E0C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7083" y="-340659"/>
            <a:ext cx="9144000" cy="7198659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Ciclo escolar 2020-2021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2do semestre sección “B”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Curso: Planeación y evaluación de la enseñanza y el aprendizaje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Trabajo: Organizador grafico 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Alumnas: Rosario Guadalupe Arroyo Espinoza #3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María Guadalupe Salazar Martínez #13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Vianney Daniela Torres Salazar #18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Leonardo Torres Valdés #19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Arleth Velázquez Hernández #21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Profesor: Gerardo Garza Alcalá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Competencias: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Elabora diagnósticos de los intereses, motivaciones y necesidades formativas de los alumnos para organizar las actividades de aprendizaje, así como las adecuaciones curriculares y didácticas pertinentes. </a:t>
            </a:r>
            <a:b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-Selecciona estrategias que favorecen el desarrollo intelectual, físico, social y emocional de los alumnos para procurar el logro de los aprendizajes. </a:t>
            </a:r>
            <a:b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-Evalúa el aprendizaje de sus alumnos mediante la aplicación de distintas teorías, métodos e instrumentos considerando las áreas, campos y ámbitos de conocimiento, así como los saberes correspondientes al grado y nivel educativo</a:t>
            </a:r>
            <a: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MX" sz="18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Saltillo, Coahuila de Zaragoza                           Abril 2021</a:t>
            </a: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s-MX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E8EFF67-7E6C-418B-BB1A-EF505BFF517A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990" y="640836"/>
            <a:ext cx="132588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5092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ector recto de flecha 4">
            <a:extLst>
              <a:ext uri="{FF2B5EF4-FFF2-40B4-BE49-F238E27FC236}">
                <a16:creationId xmlns:a16="http://schemas.microsoft.com/office/drawing/2014/main" id="{10CE56B7-179B-44B6-A3ED-F48EDC8A86FC}"/>
              </a:ext>
            </a:extLst>
          </p:cNvPr>
          <p:cNvCxnSpPr>
            <a:cxnSpLocks/>
          </p:cNvCxnSpPr>
          <p:nvPr/>
        </p:nvCxnSpPr>
        <p:spPr>
          <a:xfrm flipH="1">
            <a:off x="3030071" y="864898"/>
            <a:ext cx="1559863" cy="8742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E7194CBD-A081-4590-81EB-13ACE852080A}"/>
              </a:ext>
            </a:extLst>
          </p:cNvPr>
          <p:cNvSpPr/>
          <p:nvPr/>
        </p:nvSpPr>
        <p:spPr>
          <a:xfrm>
            <a:off x="3260039" y="1156251"/>
            <a:ext cx="1099925" cy="291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¿Que es?</a:t>
            </a: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8F2950B1-92F7-453D-95DB-D173C6F78639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4F808F0F-EB75-4094-8807-248A2B846E61}"/>
              </a:ext>
            </a:extLst>
          </p:cNvPr>
          <p:cNvSpPr/>
          <p:nvPr/>
        </p:nvSpPr>
        <p:spPr>
          <a:xfrm>
            <a:off x="762009" y="1887072"/>
            <a:ext cx="3012132" cy="914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encarga de especificar los fines, objetivos, y  metas de la educación.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1E357D1D-219B-47A6-B8FC-6F005BF45B41}"/>
              </a:ext>
            </a:extLst>
          </p:cNvPr>
          <p:cNvSpPr/>
          <p:nvPr/>
        </p:nvSpPr>
        <p:spPr>
          <a:xfrm>
            <a:off x="322730" y="4091759"/>
            <a:ext cx="2707341" cy="4640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Sistemática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63124B40-3537-44C8-963A-7B41F76691AF}"/>
              </a:ext>
            </a:extLst>
          </p:cNvPr>
          <p:cNvSpPr/>
          <p:nvPr/>
        </p:nvSpPr>
        <p:spPr>
          <a:xfrm>
            <a:off x="3388657" y="4056529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Participativa</a:t>
            </a: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6D1D0416-0E1E-4DA7-BA77-048799740357}"/>
              </a:ext>
            </a:extLst>
          </p:cNvPr>
          <p:cNvSpPr/>
          <p:nvPr/>
        </p:nvSpPr>
        <p:spPr>
          <a:xfrm>
            <a:off x="6517339" y="4061011"/>
            <a:ext cx="232186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Sujeta a evaluación</a:t>
            </a:r>
          </a:p>
        </p:txBody>
      </p:sp>
      <p:sp>
        <p:nvSpPr>
          <p:cNvPr id="54" name="Rectángulo 53">
            <a:extLst>
              <a:ext uri="{FF2B5EF4-FFF2-40B4-BE49-F238E27FC236}">
                <a16:creationId xmlns:a16="http://schemas.microsoft.com/office/drawing/2014/main" id="{E7CBD136-9631-4D38-A053-AC19A79DAC2C}"/>
              </a:ext>
            </a:extLst>
          </p:cNvPr>
          <p:cNvSpPr/>
          <p:nvPr/>
        </p:nvSpPr>
        <p:spPr>
          <a:xfrm>
            <a:off x="9260541" y="4055902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Corregir errores y omisiones</a:t>
            </a:r>
          </a:p>
        </p:txBody>
      </p:sp>
      <p:sp>
        <p:nvSpPr>
          <p:cNvPr id="60" name="Rectángulo 59">
            <a:extLst>
              <a:ext uri="{FF2B5EF4-FFF2-40B4-BE49-F238E27FC236}">
                <a16:creationId xmlns:a16="http://schemas.microsoft.com/office/drawing/2014/main" id="{4AB81B16-002E-49BD-878E-4244D030161F}"/>
              </a:ext>
            </a:extLst>
          </p:cNvPr>
          <p:cNvSpPr/>
          <p:nvPr/>
        </p:nvSpPr>
        <p:spPr>
          <a:xfrm>
            <a:off x="5123330" y="2989729"/>
            <a:ext cx="1945335" cy="43927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Características </a:t>
            </a:r>
          </a:p>
        </p:txBody>
      </p:sp>
      <p:cxnSp>
        <p:nvCxnSpPr>
          <p:cNvPr id="62" name="Conector recto de flecha 61">
            <a:extLst>
              <a:ext uri="{FF2B5EF4-FFF2-40B4-BE49-F238E27FC236}">
                <a16:creationId xmlns:a16="http://schemas.microsoft.com/office/drawing/2014/main" id="{987EACC2-A4FB-4DBD-8B07-982C336FBC74}"/>
              </a:ext>
            </a:extLst>
          </p:cNvPr>
          <p:cNvCxnSpPr>
            <a:cxnSpLocks/>
          </p:cNvCxnSpPr>
          <p:nvPr/>
        </p:nvCxnSpPr>
        <p:spPr>
          <a:xfrm>
            <a:off x="7602064" y="848139"/>
            <a:ext cx="1237136" cy="8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Rectángulo 64">
            <a:extLst>
              <a:ext uri="{FF2B5EF4-FFF2-40B4-BE49-F238E27FC236}">
                <a16:creationId xmlns:a16="http://schemas.microsoft.com/office/drawing/2014/main" id="{752E3D73-1B61-43E4-9ACE-43ADD9F808AD}"/>
              </a:ext>
            </a:extLst>
          </p:cNvPr>
          <p:cNvSpPr/>
          <p:nvPr/>
        </p:nvSpPr>
        <p:spPr>
          <a:xfrm>
            <a:off x="8417861" y="1822076"/>
            <a:ext cx="3254186" cy="104439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Es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determinar lo que debe hacerse en el presente, para estar en una situación satisfactoria en el futuro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6" name="Rectángulo 65">
            <a:extLst>
              <a:ext uri="{FF2B5EF4-FFF2-40B4-BE49-F238E27FC236}">
                <a16:creationId xmlns:a16="http://schemas.microsoft.com/office/drawing/2014/main" id="{BCDA9B16-30FF-4F2E-A9FA-AF8454F8506E}"/>
              </a:ext>
            </a:extLst>
          </p:cNvPr>
          <p:cNvSpPr/>
          <p:nvPr/>
        </p:nvSpPr>
        <p:spPr>
          <a:xfrm>
            <a:off x="7407953" y="1156251"/>
            <a:ext cx="1559863" cy="29154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Propósito</a:t>
            </a:r>
          </a:p>
        </p:txBody>
      </p:sp>
      <p:cxnSp>
        <p:nvCxnSpPr>
          <p:cNvPr id="68" name="Conector recto de flecha 67">
            <a:extLst>
              <a:ext uri="{FF2B5EF4-FFF2-40B4-BE49-F238E27FC236}">
                <a16:creationId xmlns:a16="http://schemas.microsoft.com/office/drawing/2014/main" id="{CADD74CE-CBF3-4870-9297-5B2066E8F9DE}"/>
              </a:ext>
            </a:extLst>
          </p:cNvPr>
          <p:cNvCxnSpPr>
            <a:stCxn id="8" idx="2"/>
          </p:cNvCxnSpPr>
          <p:nvPr/>
        </p:nvCxnSpPr>
        <p:spPr>
          <a:xfrm>
            <a:off x="6095998" y="848139"/>
            <a:ext cx="0" cy="21415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 recto de flecha 69">
            <a:extLst>
              <a:ext uri="{FF2B5EF4-FFF2-40B4-BE49-F238E27FC236}">
                <a16:creationId xmlns:a16="http://schemas.microsoft.com/office/drawing/2014/main" id="{7E3C8661-2688-419D-B778-6D0C092D0F3F}"/>
              </a:ext>
            </a:extLst>
          </p:cNvPr>
          <p:cNvCxnSpPr/>
          <p:nvPr/>
        </p:nvCxnSpPr>
        <p:spPr>
          <a:xfrm flipH="1">
            <a:off x="2886635" y="3429000"/>
            <a:ext cx="2236695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Conector recto de flecha 71">
            <a:extLst>
              <a:ext uri="{FF2B5EF4-FFF2-40B4-BE49-F238E27FC236}">
                <a16:creationId xmlns:a16="http://schemas.microsoft.com/office/drawing/2014/main" id="{6F2BC561-1635-4134-A20E-78ACF4457C41}"/>
              </a:ext>
            </a:extLst>
          </p:cNvPr>
          <p:cNvCxnSpPr/>
          <p:nvPr/>
        </p:nvCxnSpPr>
        <p:spPr>
          <a:xfrm>
            <a:off x="7068665" y="3429000"/>
            <a:ext cx="2667006" cy="4517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Conector recto de flecha 73">
            <a:extLst>
              <a:ext uri="{FF2B5EF4-FFF2-40B4-BE49-F238E27FC236}">
                <a16:creationId xmlns:a16="http://schemas.microsoft.com/office/drawing/2014/main" id="{4803E9B3-764C-4FE0-A84A-FC22FA730D1B}"/>
              </a:ext>
            </a:extLst>
          </p:cNvPr>
          <p:cNvCxnSpPr/>
          <p:nvPr/>
        </p:nvCxnSpPr>
        <p:spPr>
          <a:xfrm flipH="1">
            <a:off x="5360894" y="3429000"/>
            <a:ext cx="484094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Conector recto de flecha 75">
            <a:extLst>
              <a:ext uri="{FF2B5EF4-FFF2-40B4-BE49-F238E27FC236}">
                <a16:creationId xmlns:a16="http://schemas.microsoft.com/office/drawing/2014/main" id="{ECE6840A-83AA-43CB-AD2E-2B07F0774787}"/>
              </a:ext>
            </a:extLst>
          </p:cNvPr>
          <p:cNvCxnSpPr/>
          <p:nvPr/>
        </p:nvCxnSpPr>
        <p:spPr>
          <a:xfrm>
            <a:off x="6382871" y="3429000"/>
            <a:ext cx="685794" cy="4975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Rectángulo 76">
            <a:extLst>
              <a:ext uri="{FF2B5EF4-FFF2-40B4-BE49-F238E27FC236}">
                <a16:creationId xmlns:a16="http://schemas.microsoft.com/office/drawing/2014/main" id="{29614996-1D16-466E-92FA-6066991AA0B1}"/>
              </a:ext>
            </a:extLst>
          </p:cNvPr>
          <p:cNvSpPr/>
          <p:nvPr/>
        </p:nvSpPr>
        <p:spPr>
          <a:xfrm>
            <a:off x="2886635" y="5338580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Diagnostico del grupo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080229BE-8140-4AA2-B0B7-76D13AE1CC7E}"/>
              </a:ext>
            </a:extLst>
          </p:cNvPr>
          <p:cNvSpPr/>
          <p:nvPr/>
        </p:nvSpPr>
        <p:spPr>
          <a:xfrm>
            <a:off x="6725768" y="5338580"/>
            <a:ext cx="2707341" cy="4640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Descripción del contexto externo e interno</a:t>
            </a:r>
          </a:p>
        </p:txBody>
      </p:sp>
      <p:cxnSp>
        <p:nvCxnSpPr>
          <p:cNvPr id="80" name="Conector recto de flecha 79">
            <a:extLst>
              <a:ext uri="{FF2B5EF4-FFF2-40B4-BE49-F238E27FC236}">
                <a16:creationId xmlns:a16="http://schemas.microsoft.com/office/drawing/2014/main" id="{93B22B8A-3CE1-45CE-8616-A5C139B7AE81}"/>
              </a:ext>
            </a:extLst>
          </p:cNvPr>
          <p:cNvCxnSpPr/>
          <p:nvPr/>
        </p:nvCxnSpPr>
        <p:spPr>
          <a:xfrm>
            <a:off x="1882591" y="4555779"/>
            <a:ext cx="1147480" cy="679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Conector recto de flecha 81">
            <a:extLst>
              <a:ext uri="{FF2B5EF4-FFF2-40B4-BE49-F238E27FC236}">
                <a16:creationId xmlns:a16="http://schemas.microsoft.com/office/drawing/2014/main" id="{A36E3065-EFE0-48F0-94D0-C207A2D920E9}"/>
              </a:ext>
            </a:extLst>
          </p:cNvPr>
          <p:cNvCxnSpPr>
            <a:cxnSpLocks/>
            <a:stCxn id="54" idx="2"/>
          </p:cNvCxnSpPr>
          <p:nvPr/>
        </p:nvCxnSpPr>
        <p:spPr>
          <a:xfrm flipH="1">
            <a:off x="9260541" y="4519922"/>
            <a:ext cx="1353671" cy="7154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0946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ángulo 13">
            <a:extLst>
              <a:ext uri="{FF2B5EF4-FFF2-40B4-BE49-F238E27FC236}">
                <a16:creationId xmlns:a16="http://schemas.microsoft.com/office/drawing/2014/main" id="{AAFACA0D-945F-481A-8722-BE36235B39B6}"/>
              </a:ext>
            </a:extLst>
          </p:cNvPr>
          <p:cNvSpPr/>
          <p:nvPr/>
        </p:nvSpPr>
        <p:spPr>
          <a:xfrm>
            <a:off x="3639658" y="2270004"/>
            <a:ext cx="2043953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Tiene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2DB26A29-DB91-4CDE-A212-78108C63BF85}"/>
              </a:ext>
            </a:extLst>
          </p:cNvPr>
          <p:cNvSpPr/>
          <p:nvPr/>
        </p:nvSpPr>
        <p:spPr>
          <a:xfrm>
            <a:off x="3639657" y="3429000"/>
            <a:ext cx="2043953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Principios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7B23C4C7-C405-4B8C-A313-2CCF45C396B3}"/>
              </a:ext>
            </a:extLst>
          </p:cNvPr>
          <p:cNvSpPr/>
          <p:nvPr/>
        </p:nvSpPr>
        <p:spPr>
          <a:xfrm>
            <a:off x="7512440" y="501650"/>
            <a:ext cx="3012132" cy="34183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racionalidad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D9AF379A-50BE-41F5-9940-9EB2E23FDA41}"/>
              </a:ext>
            </a:extLst>
          </p:cNvPr>
          <p:cNvSpPr/>
          <p:nvPr/>
        </p:nvSpPr>
        <p:spPr>
          <a:xfrm>
            <a:off x="7512440" y="2308999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precisión 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D63B30F7-A449-463E-9F9A-B573C0E27806}"/>
              </a:ext>
            </a:extLst>
          </p:cNvPr>
          <p:cNvSpPr/>
          <p:nvPr/>
        </p:nvSpPr>
        <p:spPr>
          <a:xfrm>
            <a:off x="7512440" y="1111260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flexibilidad 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44F42F15-6EE4-421B-9948-119A6E623D26}"/>
              </a:ext>
            </a:extLst>
          </p:cNvPr>
          <p:cNvSpPr/>
          <p:nvPr/>
        </p:nvSpPr>
        <p:spPr>
          <a:xfrm>
            <a:off x="7512440" y="1722413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universalidad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5C8A5BAA-C4CC-4633-964B-842A9187B56D}"/>
              </a:ext>
            </a:extLst>
          </p:cNvPr>
          <p:cNvSpPr/>
          <p:nvPr/>
        </p:nvSpPr>
        <p:spPr>
          <a:xfrm>
            <a:off x="7512440" y="2868292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factibilidad 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F1E83EBF-833C-4D72-9D36-CB1E2BA350C1}"/>
              </a:ext>
            </a:extLst>
          </p:cNvPr>
          <p:cNvSpPr/>
          <p:nvPr/>
        </p:nvSpPr>
        <p:spPr>
          <a:xfrm>
            <a:off x="7512440" y="3429000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la unidad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2DA3F59C-F32D-4218-8BE3-5BD2BFAB91DC}"/>
              </a:ext>
            </a:extLst>
          </p:cNvPr>
          <p:cNvSpPr/>
          <p:nvPr/>
        </p:nvSpPr>
        <p:spPr>
          <a:xfrm>
            <a:off x="7530374" y="4024775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compromiso </a:t>
            </a:r>
          </a:p>
        </p:txBody>
      </p:sp>
      <p:sp>
        <p:nvSpPr>
          <p:cNvPr id="24" name="Rectángulo 23">
            <a:extLst>
              <a:ext uri="{FF2B5EF4-FFF2-40B4-BE49-F238E27FC236}">
                <a16:creationId xmlns:a16="http://schemas.microsoft.com/office/drawing/2014/main" id="{78CB2BBB-F876-4BE5-A733-4EE96144B40A}"/>
              </a:ext>
            </a:extLst>
          </p:cNvPr>
          <p:cNvSpPr/>
          <p:nvPr/>
        </p:nvSpPr>
        <p:spPr>
          <a:xfrm>
            <a:off x="7530374" y="4584068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factor limitante </a:t>
            </a:r>
          </a:p>
        </p:txBody>
      </p:sp>
      <p:sp>
        <p:nvSpPr>
          <p:cNvPr id="25" name="Rectángulo 24">
            <a:extLst>
              <a:ext uri="{FF2B5EF4-FFF2-40B4-BE49-F238E27FC236}">
                <a16:creationId xmlns:a16="http://schemas.microsoft.com/office/drawing/2014/main" id="{EB23122B-7039-4069-B9F8-B4EEACFDB663}"/>
              </a:ext>
            </a:extLst>
          </p:cNvPr>
          <p:cNvSpPr/>
          <p:nvPr/>
        </p:nvSpPr>
        <p:spPr>
          <a:xfrm>
            <a:off x="7530374" y="5098198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inherencia </a:t>
            </a:r>
          </a:p>
        </p:txBody>
      </p:sp>
      <p:sp>
        <p:nvSpPr>
          <p:cNvPr id="26" name="Rectángulo 25">
            <a:extLst>
              <a:ext uri="{FF2B5EF4-FFF2-40B4-BE49-F238E27FC236}">
                <a16:creationId xmlns:a16="http://schemas.microsoft.com/office/drawing/2014/main" id="{F091243A-D5D2-436F-8054-C5C42295FF40}"/>
              </a:ext>
            </a:extLst>
          </p:cNvPr>
          <p:cNvSpPr/>
          <p:nvPr/>
        </p:nvSpPr>
        <p:spPr>
          <a:xfrm>
            <a:off x="7512440" y="5684784"/>
            <a:ext cx="3012132" cy="38899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s-MX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rincipio de participación</a:t>
            </a:r>
          </a:p>
        </p:txBody>
      </p:sp>
      <p:cxnSp>
        <p:nvCxnSpPr>
          <p:cNvPr id="28" name="Conector recto de flecha 27">
            <a:extLst>
              <a:ext uri="{FF2B5EF4-FFF2-40B4-BE49-F238E27FC236}">
                <a16:creationId xmlns:a16="http://schemas.microsoft.com/office/drawing/2014/main" id="{3A72C260-DF08-4D93-B2BB-B1C5619EBA32}"/>
              </a:ext>
            </a:extLst>
          </p:cNvPr>
          <p:cNvCxnSpPr>
            <a:stCxn id="14" idx="3"/>
          </p:cNvCxnSpPr>
          <p:nvPr/>
        </p:nvCxnSpPr>
        <p:spPr>
          <a:xfrm flipV="1">
            <a:off x="5683611" y="2111403"/>
            <a:ext cx="1308860" cy="3530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59A099E8-35B4-4197-910C-357CAD0F2384}"/>
              </a:ext>
            </a:extLst>
          </p:cNvPr>
          <p:cNvCxnSpPr/>
          <p:nvPr/>
        </p:nvCxnSpPr>
        <p:spPr>
          <a:xfrm>
            <a:off x="5692597" y="3623495"/>
            <a:ext cx="1631590" cy="59577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Conector recto de flecha 31">
            <a:extLst>
              <a:ext uri="{FF2B5EF4-FFF2-40B4-BE49-F238E27FC236}">
                <a16:creationId xmlns:a16="http://schemas.microsoft.com/office/drawing/2014/main" id="{7B4FDD5B-9F4D-475F-8B56-48175D711752}"/>
              </a:ext>
            </a:extLst>
          </p:cNvPr>
          <p:cNvCxnSpPr>
            <a:cxnSpLocks/>
          </p:cNvCxnSpPr>
          <p:nvPr/>
        </p:nvCxnSpPr>
        <p:spPr>
          <a:xfrm flipV="1">
            <a:off x="3173496" y="2658994"/>
            <a:ext cx="914410" cy="4556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F2A00FFC-FEF5-4BEE-87CC-10B9E7FA8CF6}"/>
              </a:ext>
            </a:extLst>
          </p:cNvPr>
          <p:cNvCxnSpPr>
            <a:cxnSpLocks/>
          </p:cNvCxnSpPr>
          <p:nvPr/>
        </p:nvCxnSpPr>
        <p:spPr>
          <a:xfrm>
            <a:off x="3173496" y="3114647"/>
            <a:ext cx="1057845" cy="3143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ángulo 35">
            <a:extLst>
              <a:ext uri="{FF2B5EF4-FFF2-40B4-BE49-F238E27FC236}">
                <a16:creationId xmlns:a16="http://schemas.microsoft.com/office/drawing/2014/main" id="{94715999-4F29-43E6-B4EF-9A7D72BCD74E}"/>
              </a:ext>
            </a:extLst>
          </p:cNvPr>
          <p:cNvSpPr/>
          <p:nvPr/>
        </p:nvSpPr>
        <p:spPr>
          <a:xfrm>
            <a:off x="71725" y="2918318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</p:spTree>
    <p:extLst>
      <p:ext uri="{BB962C8B-B14F-4D97-AF65-F5344CB8AC3E}">
        <p14:creationId xmlns:p14="http://schemas.microsoft.com/office/powerpoint/2010/main" val="400040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06A81E5-1196-4F83-AB33-701F078F9A57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cxnSp>
        <p:nvCxnSpPr>
          <p:cNvPr id="6" name="Conector: angular 5">
            <a:extLst>
              <a:ext uri="{FF2B5EF4-FFF2-40B4-BE49-F238E27FC236}">
                <a16:creationId xmlns:a16="http://schemas.microsoft.com/office/drawing/2014/main" id="{DDEC7754-ED78-4B7B-9919-5853EBD5F0AC}"/>
              </a:ext>
            </a:extLst>
          </p:cNvPr>
          <p:cNvCxnSpPr>
            <a:cxnSpLocks/>
            <a:stCxn id="4" idx="1"/>
          </p:cNvCxnSpPr>
          <p:nvPr/>
        </p:nvCxnSpPr>
        <p:spPr>
          <a:xfrm rot="10800000" flipV="1">
            <a:off x="3092824" y="653644"/>
            <a:ext cx="1497108" cy="1228942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BFFDC452-EE9D-4AE7-AD7C-AE3A68FEF335}"/>
              </a:ext>
            </a:extLst>
          </p:cNvPr>
          <p:cNvSpPr/>
          <p:nvPr/>
        </p:nvSpPr>
        <p:spPr>
          <a:xfrm>
            <a:off x="3092824" y="980951"/>
            <a:ext cx="1272986" cy="473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Tipos</a:t>
            </a:r>
            <a:r>
              <a:rPr lang="es-MX" dirty="0"/>
              <a:t> 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61124065-25D8-4204-8684-8E73F8C5B4A4}"/>
              </a:ext>
            </a:extLst>
          </p:cNvPr>
          <p:cNvSpPr/>
          <p:nvPr/>
        </p:nvSpPr>
        <p:spPr>
          <a:xfrm>
            <a:off x="663388" y="1882587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normativa-tradicional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526717D2-F169-46CA-9C43-B413EA62B979}"/>
              </a:ext>
            </a:extLst>
          </p:cNvPr>
          <p:cNvSpPr/>
          <p:nvPr/>
        </p:nvSpPr>
        <p:spPr>
          <a:xfrm>
            <a:off x="918884" y="3184121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intenta conseguir las metas y objetivos.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08CAE6DF-05A7-452D-9884-83D8DCC8C31E}"/>
              </a:ext>
            </a:extLst>
          </p:cNvPr>
          <p:cNvCxnSpPr/>
          <p:nvPr/>
        </p:nvCxnSpPr>
        <p:spPr>
          <a:xfrm>
            <a:off x="3841378" y="1882586"/>
            <a:ext cx="0" cy="252804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Conector recto de flecha 18">
            <a:extLst>
              <a:ext uri="{FF2B5EF4-FFF2-40B4-BE49-F238E27FC236}">
                <a16:creationId xmlns:a16="http://schemas.microsoft.com/office/drawing/2014/main" id="{3E3A2D69-6423-42EA-8D32-AB3397F5B8C2}"/>
              </a:ext>
            </a:extLst>
          </p:cNvPr>
          <p:cNvCxnSpPr>
            <a:cxnSpLocks/>
          </p:cNvCxnSpPr>
          <p:nvPr/>
        </p:nvCxnSpPr>
        <p:spPr>
          <a:xfrm flipH="1">
            <a:off x="3092824" y="4410635"/>
            <a:ext cx="74182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ángulo 20">
            <a:extLst>
              <a:ext uri="{FF2B5EF4-FFF2-40B4-BE49-F238E27FC236}">
                <a16:creationId xmlns:a16="http://schemas.microsoft.com/office/drawing/2014/main" id="{874E265D-BE2E-4629-8115-CD7FA39B9A8D}"/>
              </a:ext>
            </a:extLst>
          </p:cNvPr>
          <p:cNvSpPr/>
          <p:nvPr/>
        </p:nvSpPr>
        <p:spPr>
          <a:xfrm>
            <a:off x="506507" y="4410635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operacional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BE47F704-9F83-4AB7-B2A5-393ED0B277AB}"/>
              </a:ext>
            </a:extLst>
          </p:cNvPr>
          <p:cNvSpPr/>
          <p:nvPr/>
        </p:nvSpPr>
        <p:spPr>
          <a:xfrm>
            <a:off x="5007560" y="1772543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situacional 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FE473040-4E3A-4D59-AE91-6E610405FC62}"/>
              </a:ext>
            </a:extLst>
          </p:cNvPr>
          <p:cNvSpPr/>
          <p:nvPr/>
        </p:nvSpPr>
        <p:spPr>
          <a:xfrm>
            <a:off x="762006" y="5749881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preocupa por el “que hacer” y “como hacer”</a:t>
            </a:r>
          </a:p>
        </p:txBody>
      </p:sp>
      <p:cxnSp>
        <p:nvCxnSpPr>
          <p:cNvPr id="27" name="Conector recto de flecha 26">
            <a:extLst>
              <a:ext uri="{FF2B5EF4-FFF2-40B4-BE49-F238E27FC236}">
                <a16:creationId xmlns:a16="http://schemas.microsoft.com/office/drawing/2014/main" id="{4D42DBF6-E6F1-4A94-AC30-31CF737854D2}"/>
              </a:ext>
            </a:extLst>
          </p:cNvPr>
          <p:cNvCxnSpPr>
            <a:stCxn id="21" idx="2"/>
            <a:endCxn id="23" idx="0"/>
          </p:cNvCxnSpPr>
          <p:nvPr/>
        </p:nvCxnSpPr>
        <p:spPr>
          <a:xfrm>
            <a:off x="1799666" y="4948518"/>
            <a:ext cx="2" cy="8013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Rectángulo 28">
            <a:extLst>
              <a:ext uri="{FF2B5EF4-FFF2-40B4-BE49-F238E27FC236}">
                <a16:creationId xmlns:a16="http://schemas.microsoft.com/office/drawing/2014/main" id="{5D01FE28-132F-4E81-A954-7F9CD11E5E17}"/>
              </a:ext>
            </a:extLst>
          </p:cNvPr>
          <p:cNvSpPr/>
          <p:nvPr/>
        </p:nvSpPr>
        <p:spPr>
          <a:xfrm>
            <a:off x="5292891" y="2977146"/>
            <a:ext cx="2075323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Permiten alcanzar las metas propuestas 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1FA76ADA-8E3D-4D02-8D4B-CA375735E679}"/>
              </a:ext>
            </a:extLst>
          </p:cNvPr>
          <p:cNvCxnSpPr>
            <a:stCxn id="9" idx="2"/>
            <a:endCxn id="13" idx="0"/>
          </p:cNvCxnSpPr>
          <p:nvPr/>
        </p:nvCxnSpPr>
        <p:spPr>
          <a:xfrm flipH="1">
            <a:off x="1956546" y="2420470"/>
            <a:ext cx="1" cy="7636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Rectángulo 36">
            <a:extLst>
              <a:ext uri="{FF2B5EF4-FFF2-40B4-BE49-F238E27FC236}">
                <a16:creationId xmlns:a16="http://schemas.microsoft.com/office/drawing/2014/main" id="{D64443F5-C6E4-4975-8171-F4D45774FE3A}"/>
              </a:ext>
            </a:extLst>
          </p:cNvPr>
          <p:cNvSpPr/>
          <p:nvPr/>
        </p:nvSpPr>
        <p:spPr>
          <a:xfrm>
            <a:off x="1309967" y="2534913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38" name="Rectángulo 37">
            <a:extLst>
              <a:ext uri="{FF2B5EF4-FFF2-40B4-BE49-F238E27FC236}">
                <a16:creationId xmlns:a16="http://schemas.microsoft.com/office/drawing/2014/main" id="{FBD4E761-D1FA-47ED-9FF4-C7DFF4A58B37}"/>
              </a:ext>
            </a:extLst>
          </p:cNvPr>
          <p:cNvSpPr/>
          <p:nvPr/>
        </p:nvSpPr>
        <p:spPr>
          <a:xfrm>
            <a:off x="1153087" y="5122352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41" name="Rectángulo 40">
            <a:extLst>
              <a:ext uri="{FF2B5EF4-FFF2-40B4-BE49-F238E27FC236}">
                <a16:creationId xmlns:a16="http://schemas.microsoft.com/office/drawing/2014/main" id="{2077F5A5-799C-4C18-A946-DD5E7D578802}"/>
              </a:ext>
            </a:extLst>
          </p:cNvPr>
          <p:cNvSpPr/>
          <p:nvPr/>
        </p:nvSpPr>
        <p:spPr>
          <a:xfrm>
            <a:off x="5654139" y="2370523"/>
            <a:ext cx="1293155" cy="4358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Consiste </a:t>
            </a:r>
          </a:p>
        </p:txBody>
      </p:sp>
      <p:sp>
        <p:nvSpPr>
          <p:cNvPr id="42" name="Rectángulo 41">
            <a:extLst>
              <a:ext uri="{FF2B5EF4-FFF2-40B4-BE49-F238E27FC236}">
                <a16:creationId xmlns:a16="http://schemas.microsoft.com/office/drawing/2014/main" id="{577C8511-AB9C-4C2C-8BDB-24E1EF06FFD6}"/>
              </a:ext>
            </a:extLst>
          </p:cNvPr>
          <p:cNvSpPr/>
          <p:nvPr/>
        </p:nvSpPr>
        <p:spPr>
          <a:xfrm>
            <a:off x="5015747" y="4444502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Planeación estratégica </a:t>
            </a:r>
          </a:p>
        </p:txBody>
      </p:sp>
      <p:cxnSp>
        <p:nvCxnSpPr>
          <p:cNvPr id="45" name="Conector recto de flecha 44">
            <a:extLst>
              <a:ext uri="{FF2B5EF4-FFF2-40B4-BE49-F238E27FC236}">
                <a16:creationId xmlns:a16="http://schemas.microsoft.com/office/drawing/2014/main" id="{60EB80A1-D12F-4721-AE86-FFB2D271BCF5}"/>
              </a:ext>
            </a:extLst>
          </p:cNvPr>
          <p:cNvCxnSpPr>
            <a:cxnSpLocks/>
            <a:stCxn id="22" idx="2"/>
          </p:cNvCxnSpPr>
          <p:nvPr/>
        </p:nvCxnSpPr>
        <p:spPr>
          <a:xfrm flipH="1">
            <a:off x="6300718" y="2310426"/>
            <a:ext cx="1" cy="67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8" name="Rectángulo 57">
            <a:extLst>
              <a:ext uri="{FF2B5EF4-FFF2-40B4-BE49-F238E27FC236}">
                <a16:creationId xmlns:a16="http://schemas.microsoft.com/office/drawing/2014/main" id="{7CB83B55-CDEB-4E11-A154-82372A7B09BE}"/>
              </a:ext>
            </a:extLst>
          </p:cNvPr>
          <p:cNvSpPr/>
          <p:nvPr/>
        </p:nvSpPr>
        <p:spPr>
          <a:xfrm>
            <a:off x="5225648" y="5800889"/>
            <a:ext cx="2271434" cy="7998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Permite establecer el que hacer y camino que deben recorrer</a:t>
            </a:r>
          </a:p>
        </p:txBody>
      </p:sp>
      <p:cxnSp>
        <p:nvCxnSpPr>
          <p:cNvPr id="60" name="Conector recto de flecha 59">
            <a:extLst>
              <a:ext uri="{FF2B5EF4-FFF2-40B4-BE49-F238E27FC236}">
                <a16:creationId xmlns:a16="http://schemas.microsoft.com/office/drawing/2014/main" id="{D2CC8C21-6829-482E-84E2-E565EB692A3D}"/>
              </a:ext>
            </a:extLst>
          </p:cNvPr>
          <p:cNvCxnSpPr>
            <a:cxnSpLocks/>
          </p:cNvCxnSpPr>
          <p:nvPr/>
        </p:nvCxnSpPr>
        <p:spPr>
          <a:xfrm>
            <a:off x="6330553" y="4967519"/>
            <a:ext cx="11231" cy="8482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2" name="CuadroTexto 61">
            <a:extLst>
              <a:ext uri="{FF2B5EF4-FFF2-40B4-BE49-F238E27FC236}">
                <a16:creationId xmlns:a16="http://schemas.microsoft.com/office/drawing/2014/main" id="{19E6E5E8-8FAC-4DB8-9238-0CFBF2E32CF5}"/>
              </a:ext>
            </a:extLst>
          </p:cNvPr>
          <p:cNvSpPr txBox="1"/>
          <p:nvPr/>
        </p:nvSpPr>
        <p:spPr>
          <a:xfrm>
            <a:off x="5864305" y="5267636"/>
            <a:ext cx="971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Consiste</a:t>
            </a:r>
          </a:p>
        </p:txBody>
      </p: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001BA680-0728-4440-8A4F-EAB3218192B7}"/>
              </a:ext>
            </a:extLst>
          </p:cNvPr>
          <p:cNvCxnSpPr>
            <a:endCxn id="22" idx="0"/>
          </p:cNvCxnSpPr>
          <p:nvPr/>
        </p:nvCxnSpPr>
        <p:spPr>
          <a:xfrm>
            <a:off x="6300717" y="893957"/>
            <a:ext cx="2" cy="8785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Conector: angular 69">
            <a:extLst>
              <a:ext uri="{FF2B5EF4-FFF2-40B4-BE49-F238E27FC236}">
                <a16:creationId xmlns:a16="http://schemas.microsoft.com/office/drawing/2014/main" id="{84CB650A-9EDA-4275-9F65-C12E7C691498}"/>
              </a:ext>
            </a:extLst>
          </p:cNvPr>
          <p:cNvCxnSpPr>
            <a:cxnSpLocks/>
            <a:stCxn id="4" idx="3"/>
          </p:cNvCxnSpPr>
          <p:nvPr/>
        </p:nvCxnSpPr>
        <p:spPr>
          <a:xfrm>
            <a:off x="7602064" y="653644"/>
            <a:ext cx="1801908" cy="13612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1" name="Rectángulo 70">
            <a:extLst>
              <a:ext uri="{FF2B5EF4-FFF2-40B4-BE49-F238E27FC236}">
                <a16:creationId xmlns:a16="http://schemas.microsoft.com/office/drawing/2014/main" id="{87D8B9B0-85E4-449C-B8AD-D3BAD922B26A}"/>
              </a:ext>
            </a:extLst>
          </p:cNvPr>
          <p:cNvSpPr/>
          <p:nvPr/>
        </p:nvSpPr>
        <p:spPr>
          <a:xfrm>
            <a:off x="8130986" y="980950"/>
            <a:ext cx="1272986" cy="4731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Fases</a:t>
            </a:r>
            <a:r>
              <a:rPr lang="es-MX" dirty="0"/>
              <a:t> </a:t>
            </a:r>
          </a:p>
        </p:txBody>
      </p:sp>
      <p:cxnSp>
        <p:nvCxnSpPr>
          <p:cNvPr id="73" name="Conector recto de flecha 72">
            <a:extLst>
              <a:ext uri="{FF2B5EF4-FFF2-40B4-BE49-F238E27FC236}">
                <a16:creationId xmlns:a16="http://schemas.microsoft.com/office/drawing/2014/main" id="{A5539703-1829-464F-9B3C-226F946C7431}"/>
              </a:ext>
            </a:extLst>
          </p:cNvPr>
          <p:cNvCxnSpPr>
            <a:cxnSpLocks/>
          </p:cNvCxnSpPr>
          <p:nvPr/>
        </p:nvCxnSpPr>
        <p:spPr>
          <a:xfrm flipH="1">
            <a:off x="6303864" y="3787673"/>
            <a:ext cx="1681" cy="673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Rectángulo 73">
            <a:extLst>
              <a:ext uri="{FF2B5EF4-FFF2-40B4-BE49-F238E27FC236}">
                <a16:creationId xmlns:a16="http://schemas.microsoft.com/office/drawing/2014/main" id="{3FE38725-94AF-4D56-A722-C7B6D2D3D8DE}"/>
              </a:ext>
            </a:extLst>
          </p:cNvPr>
          <p:cNvSpPr/>
          <p:nvPr/>
        </p:nvSpPr>
        <p:spPr>
          <a:xfrm>
            <a:off x="9126069" y="1999707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diagnostico </a:t>
            </a:r>
          </a:p>
        </p:txBody>
      </p:sp>
      <p:sp>
        <p:nvSpPr>
          <p:cNvPr id="76" name="Rectángulo 75">
            <a:extLst>
              <a:ext uri="{FF2B5EF4-FFF2-40B4-BE49-F238E27FC236}">
                <a16:creationId xmlns:a16="http://schemas.microsoft.com/office/drawing/2014/main" id="{2016A45E-6453-4981-A444-B0C3717FB7CD}"/>
              </a:ext>
            </a:extLst>
          </p:cNvPr>
          <p:cNvSpPr/>
          <p:nvPr/>
        </p:nvSpPr>
        <p:spPr>
          <a:xfrm>
            <a:off x="9126069" y="2823095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análisis de la naturaleza del problema</a:t>
            </a:r>
          </a:p>
        </p:txBody>
      </p:sp>
      <p:sp>
        <p:nvSpPr>
          <p:cNvPr id="77" name="Rectángulo 76">
            <a:extLst>
              <a:ext uri="{FF2B5EF4-FFF2-40B4-BE49-F238E27FC236}">
                <a16:creationId xmlns:a16="http://schemas.microsoft.com/office/drawing/2014/main" id="{DC4D1A9C-1667-47C3-825D-F8AE9ACFE51C}"/>
              </a:ext>
            </a:extLst>
          </p:cNvPr>
          <p:cNvSpPr/>
          <p:nvPr/>
        </p:nvSpPr>
        <p:spPr>
          <a:xfrm>
            <a:off x="9126069" y="3734112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 diseño y evaluación de las operaciones de acción</a:t>
            </a:r>
          </a:p>
        </p:txBody>
      </p:sp>
      <p:sp>
        <p:nvSpPr>
          <p:cNvPr id="78" name="Rectángulo 77">
            <a:extLst>
              <a:ext uri="{FF2B5EF4-FFF2-40B4-BE49-F238E27FC236}">
                <a16:creationId xmlns:a16="http://schemas.microsoft.com/office/drawing/2014/main" id="{2C3B5EBA-FAB2-4366-B9F3-F650015D7A42}"/>
              </a:ext>
            </a:extLst>
          </p:cNvPr>
          <p:cNvSpPr/>
          <p:nvPr/>
        </p:nvSpPr>
        <p:spPr>
          <a:xfrm>
            <a:off x="9126069" y="4584469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implementación y evaluación</a:t>
            </a:r>
          </a:p>
        </p:txBody>
      </p:sp>
      <p:sp>
        <p:nvSpPr>
          <p:cNvPr id="79" name="Rectángulo 78">
            <a:extLst>
              <a:ext uri="{FF2B5EF4-FFF2-40B4-BE49-F238E27FC236}">
                <a16:creationId xmlns:a16="http://schemas.microsoft.com/office/drawing/2014/main" id="{6C9C2374-EAE1-4438-B259-CB1009F44D42}"/>
              </a:ext>
            </a:extLst>
          </p:cNvPr>
          <p:cNvSpPr/>
          <p:nvPr/>
        </p:nvSpPr>
        <p:spPr>
          <a:xfrm>
            <a:off x="8874510" y="5532040"/>
            <a:ext cx="3089434" cy="11108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clasificación previa de supuestos básicos: epistemológicos, axiológicos, teleológicos y futurológicos.</a:t>
            </a:r>
          </a:p>
        </p:txBody>
      </p:sp>
      <p:cxnSp>
        <p:nvCxnSpPr>
          <p:cNvPr id="81" name="Conector recto de flecha 80">
            <a:extLst>
              <a:ext uri="{FF2B5EF4-FFF2-40B4-BE49-F238E27FC236}">
                <a16:creationId xmlns:a16="http://schemas.microsoft.com/office/drawing/2014/main" id="{4887E587-BFAC-4BEA-AFB3-679D9E1F01A5}"/>
              </a:ext>
            </a:extLst>
          </p:cNvPr>
          <p:cNvCxnSpPr>
            <a:stCxn id="74" idx="2"/>
            <a:endCxn id="76" idx="0"/>
          </p:cNvCxnSpPr>
          <p:nvPr/>
        </p:nvCxnSpPr>
        <p:spPr>
          <a:xfrm>
            <a:off x="10419228" y="2537590"/>
            <a:ext cx="0" cy="2855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3" name="Conector recto de flecha 82">
            <a:extLst>
              <a:ext uri="{FF2B5EF4-FFF2-40B4-BE49-F238E27FC236}">
                <a16:creationId xmlns:a16="http://schemas.microsoft.com/office/drawing/2014/main" id="{03783F44-4747-438E-A205-B6F5449077BE}"/>
              </a:ext>
            </a:extLst>
          </p:cNvPr>
          <p:cNvCxnSpPr>
            <a:stCxn id="76" idx="2"/>
            <a:endCxn id="77" idx="0"/>
          </p:cNvCxnSpPr>
          <p:nvPr/>
        </p:nvCxnSpPr>
        <p:spPr>
          <a:xfrm>
            <a:off x="10419228" y="3360978"/>
            <a:ext cx="0" cy="3731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Conector recto de flecha 84">
            <a:extLst>
              <a:ext uri="{FF2B5EF4-FFF2-40B4-BE49-F238E27FC236}">
                <a16:creationId xmlns:a16="http://schemas.microsoft.com/office/drawing/2014/main" id="{0F203284-D921-4E0B-9ABD-41768192A8A5}"/>
              </a:ext>
            </a:extLst>
          </p:cNvPr>
          <p:cNvCxnSpPr>
            <a:stCxn id="77" idx="2"/>
            <a:endCxn id="78" idx="0"/>
          </p:cNvCxnSpPr>
          <p:nvPr/>
        </p:nvCxnSpPr>
        <p:spPr>
          <a:xfrm>
            <a:off x="10419228" y="4271995"/>
            <a:ext cx="0" cy="3124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7" name="Conector recto de flecha 86">
            <a:extLst>
              <a:ext uri="{FF2B5EF4-FFF2-40B4-BE49-F238E27FC236}">
                <a16:creationId xmlns:a16="http://schemas.microsoft.com/office/drawing/2014/main" id="{F6D09857-8E71-4860-BBBE-522B52E2357D}"/>
              </a:ext>
            </a:extLst>
          </p:cNvPr>
          <p:cNvCxnSpPr>
            <a:stCxn id="78" idx="2"/>
            <a:endCxn id="79" idx="0"/>
          </p:cNvCxnSpPr>
          <p:nvPr/>
        </p:nvCxnSpPr>
        <p:spPr>
          <a:xfrm flipH="1">
            <a:off x="10419227" y="5122352"/>
            <a:ext cx="1" cy="4096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4264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B75160E3-33D9-40C2-B831-FDBC76C2A15D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/>
              <a:t>PLANEACIÓN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F9BF3595-4D28-4706-82A7-BB03A2752A6A}"/>
              </a:ext>
            </a:extLst>
          </p:cNvPr>
          <p:cNvCxnSpPr>
            <a:stCxn id="4" idx="2"/>
          </p:cNvCxnSpPr>
          <p:nvPr/>
        </p:nvCxnSpPr>
        <p:spPr>
          <a:xfrm>
            <a:off x="6095998" y="848139"/>
            <a:ext cx="2" cy="801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Rectángulo 7">
            <a:extLst>
              <a:ext uri="{FF2B5EF4-FFF2-40B4-BE49-F238E27FC236}">
                <a16:creationId xmlns:a16="http://schemas.microsoft.com/office/drawing/2014/main" id="{39EAB59E-7C79-4A77-9ACF-F30E86216B93}"/>
              </a:ext>
            </a:extLst>
          </p:cNvPr>
          <p:cNvSpPr/>
          <p:nvPr/>
        </p:nvSpPr>
        <p:spPr>
          <a:xfrm>
            <a:off x="4802839" y="1649506"/>
            <a:ext cx="2586317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Elementos</a:t>
            </a:r>
          </a:p>
        </p:txBody>
      </p:sp>
      <p:cxnSp>
        <p:nvCxnSpPr>
          <p:cNvPr id="10" name="Conector recto de flecha 9">
            <a:extLst>
              <a:ext uri="{FF2B5EF4-FFF2-40B4-BE49-F238E27FC236}">
                <a16:creationId xmlns:a16="http://schemas.microsoft.com/office/drawing/2014/main" id="{D555C189-0D3F-49FD-AB6A-261CAD175266}"/>
              </a:ext>
            </a:extLst>
          </p:cNvPr>
          <p:cNvCxnSpPr>
            <a:cxnSpLocks/>
          </p:cNvCxnSpPr>
          <p:nvPr/>
        </p:nvCxnSpPr>
        <p:spPr>
          <a:xfrm flipH="1">
            <a:off x="1757082" y="1960544"/>
            <a:ext cx="3045757" cy="10703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19D57B26-722D-4A45-B8BF-CF42A3C77A69}"/>
              </a:ext>
            </a:extLst>
          </p:cNvPr>
          <p:cNvCxnSpPr/>
          <p:nvPr/>
        </p:nvCxnSpPr>
        <p:spPr>
          <a:xfrm flipH="1">
            <a:off x="4802839" y="2187389"/>
            <a:ext cx="773208" cy="801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C2480D86-B5AF-4559-BA41-937183E43182}"/>
              </a:ext>
            </a:extLst>
          </p:cNvPr>
          <p:cNvCxnSpPr/>
          <p:nvPr/>
        </p:nvCxnSpPr>
        <p:spPr>
          <a:xfrm>
            <a:off x="6544235" y="2208437"/>
            <a:ext cx="1057829" cy="7803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Conector recto de flecha 17">
            <a:extLst>
              <a:ext uri="{FF2B5EF4-FFF2-40B4-BE49-F238E27FC236}">
                <a16:creationId xmlns:a16="http://schemas.microsoft.com/office/drawing/2014/main" id="{88BA67EB-797A-47A9-993B-851789871EEE}"/>
              </a:ext>
            </a:extLst>
          </p:cNvPr>
          <p:cNvCxnSpPr>
            <a:stCxn id="8" idx="3"/>
          </p:cNvCxnSpPr>
          <p:nvPr/>
        </p:nvCxnSpPr>
        <p:spPr>
          <a:xfrm>
            <a:off x="7389156" y="1918448"/>
            <a:ext cx="3045762" cy="8606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ectángulo 18">
            <a:extLst>
              <a:ext uri="{FF2B5EF4-FFF2-40B4-BE49-F238E27FC236}">
                <a16:creationId xmlns:a16="http://schemas.microsoft.com/office/drawing/2014/main" id="{F17D8353-AA50-42E6-82E4-B999A163C813}"/>
              </a:ext>
            </a:extLst>
          </p:cNvPr>
          <p:cNvSpPr/>
          <p:nvPr/>
        </p:nvSpPr>
        <p:spPr>
          <a:xfrm>
            <a:off x="655542" y="3160058"/>
            <a:ext cx="2108950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Visión</a:t>
            </a:r>
          </a:p>
        </p:txBody>
      </p:sp>
      <p:sp>
        <p:nvSpPr>
          <p:cNvPr id="21" name="Rectángulo 20">
            <a:extLst>
              <a:ext uri="{FF2B5EF4-FFF2-40B4-BE49-F238E27FC236}">
                <a16:creationId xmlns:a16="http://schemas.microsoft.com/office/drawing/2014/main" id="{25354FC9-7F47-4B73-9025-9D3A33297B50}"/>
              </a:ext>
            </a:extLst>
          </p:cNvPr>
          <p:cNvSpPr/>
          <p:nvPr/>
        </p:nvSpPr>
        <p:spPr>
          <a:xfrm>
            <a:off x="3748364" y="3128682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Misión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ED396E4-0B57-4B17-A886-C42E61ECD0B4}"/>
              </a:ext>
            </a:extLst>
          </p:cNvPr>
          <p:cNvSpPr/>
          <p:nvPr/>
        </p:nvSpPr>
        <p:spPr>
          <a:xfrm>
            <a:off x="6841185" y="3128681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Objetivo</a:t>
            </a:r>
          </a:p>
        </p:txBody>
      </p:sp>
      <p:sp>
        <p:nvSpPr>
          <p:cNvPr id="23" name="Rectángulo 22">
            <a:extLst>
              <a:ext uri="{FF2B5EF4-FFF2-40B4-BE49-F238E27FC236}">
                <a16:creationId xmlns:a16="http://schemas.microsoft.com/office/drawing/2014/main" id="{585D8A96-9CDF-47CF-9035-1631244553E3}"/>
              </a:ext>
            </a:extLst>
          </p:cNvPr>
          <p:cNvSpPr/>
          <p:nvPr/>
        </p:nvSpPr>
        <p:spPr>
          <a:xfrm>
            <a:off x="9717737" y="3048001"/>
            <a:ext cx="2108949" cy="53788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Estrategias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AC5EFB98-9F08-47DA-9EE0-1A47AB086AD4}"/>
              </a:ext>
            </a:extLst>
          </p:cNvPr>
          <p:cNvCxnSpPr>
            <a:cxnSpLocks/>
            <a:stCxn id="19" idx="2"/>
          </p:cNvCxnSpPr>
          <p:nvPr/>
        </p:nvCxnSpPr>
        <p:spPr>
          <a:xfrm flipH="1">
            <a:off x="1710016" y="3697941"/>
            <a:ext cx="1" cy="9637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ángulo 26">
            <a:extLst>
              <a:ext uri="{FF2B5EF4-FFF2-40B4-BE49-F238E27FC236}">
                <a16:creationId xmlns:a16="http://schemas.microsoft.com/office/drawing/2014/main" id="{AC134B34-1DD7-4938-86FC-6FED7E59792D}"/>
              </a:ext>
            </a:extLst>
          </p:cNvPr>
          <p:cNvSpPr/>
          <p:nvPr/>
        </p:nvSpPr>
        <p:spPr>
          <a:xfrm>
            <a:off x="977152" y="3856769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cxnSp>
        <p:nvCxnSpPr>
          <p:cNvPr id="30" name="Conector recto de flecha 29">
            <a:extLst>
              <a:ext uri="{FF2B5EF4-FFF2-40B4-BE49-F238E27FC236}">
                <a16:creationId xmlns:a16="http://schemas.microsoft.com/office/drawing/2014/main" id="{9EF4FD97-3725-4DE2-9D00-03BAF2C851DC}"/>
              </a:ext>
            </a:extLst>
          </p:cNvPr>
          <p:cNvCxnSpPr>
            <a:cxnSpLocks/>
            <a:stCxn id="21" idx="2"/>
          </p:cNvCxnSpPr>
          <p:nvPr/>
        </p:nvCxnSpPr>
        <p:spPr>
          <a:xfrm>
            <a:off x="4802839" y="3666565"/>
            <a:ext cx="40343" cy="9950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Rectángulo 30">
            <a:extLst>
              <a:ext uri="{FF2B5EF4-FFF2-40B4-BE49-F238E27FC236}">
                <a16:creationId xmlns:a16="http://schemas.microsoft.com/office/drawing/2014/main" id="{3FDB1647-3F61-4619-938F-BB4B4ED9C52F}"/>
              </a:ext>
            </a:extLst>
          </p:cNvPr>
          <p:cNvSpPr/>
          <p:nvPr/>
        </p:nvSpPr>
        <p:spPr>
          <a:xfrm>
            <a:off x="4110318" y="3856768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sp>
        <p:nvSpPr>
          <p:cNvPr id="33" name="Rectángulo 32">
            <a:extLst>
              <a:ext uri="{FF2B5EF4-FFF2-40B4-BE49-F238E27FC236}">
                <a16:creationId xmlns:a16="http://schemas.microsoft.com/office/drawing/2014/main" id="{71302BEC-66E1-4861-A254-FDCCC7AB2B19}"/>
              </a:ext>
            </a:extLst>
          </p:cNvPr>
          <p:cNvSpPr/>
          <p:nvPr/>
        </p:nvSpPr>
        <p:spPr>
          <a:xfrm>
            <a:off x="7162794" y="3849368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cxnSp>
        <p:nvCxnSpPr>
          <p:cNvPr id="35" name="Conector recto de flecha 34">
            <a:extLst>
              <a:ext uri="{FF2B5EF4-FFF2-40B4-BE49-F238E27FC236}">
                <a16:creationId xmlns:a16="http://schemas.microsoft.com/office/drawing/2014/main" id="{270EE1B1-A0D4-4F28-B727-FF468934A6CE}"/>
              </a:ext>
            </a:extLst>
          </p:cNvPr>
          <p:cNvCxnSpPr>
            <a:stCxn id="22" idx="2"/>
          </p:cNvCxnSpPr>
          <p:nvPr/>
        </p:nvCxnSpPr>
        <p:spPr>
          <a:xfrm flipH="1">
            <a:off x="7895659" y="3666564"/>
            <a:ext cx="1" cy="9909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de flecha 36">
            <a:extLst>
              <a:ext uri="{FF2B5EF4-FFF2-40B4-BE49-F238E27FC236}">
                <a16:creationId xmlns:a16="http://schemas.microsoft.com/office/drawing/2014/main" id="{EF3D4B51-F5FF-48B8-89E4-1509F21BEED4}"/>
              </a:ext>
            </a:extLst>
          </p:cNvPr>
          <p:cNvCxnSpPr>
            <a:stCxn id="23" idx="2"/>
          </p:cNvCxnSpPr>
          <p:nvPr/>
        </p:nvCxnSpPr>
        <p:spPr>
          <a:xfrm flipH="1">
            <a:off x="10772211" y="3585884"/>
            <a:ext cx="1" cy="1071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Rectángulo 37">
            <a:extLst>
              <a:ext uri="{FF2B5EF4-FFF2-40B4-BE49-F238E27FC236}">
                <a16:creationId xmlns:a16="http://schemas.microsoft.com/office/drawing/2014/main" id="{4CEBD134-7FD4-47AC-B852-D014D2306859}"/>
              </a:ext>
            </a:extLst>
          </p:cNvPr>
          <p:cNvSpPr/>
          <p:nvPr/>
        </p:nvSpPr>
        <p:spPr>
          <a:xfrm>
            <a:off x="10039346" y="3849367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Consisten en</a:t>
            </a:r>
          </a:p>
        </p:txBody>
      </p:sp>
      <p:sp>
        <p:nvSpPr>
          <p:cNvPr id="39" name="Rectángulo 38">
            <a:extLst>
              <a:ext uri="{FF2B5EF4-FFF2-40B4-BE49-F238E27FC236}">
                <a16:creationId xmlns:a16="http://schemas.microsoft.com/office/drawing/2014/main" id="{8700E6E3-7988-4B89-9456-2FE1ECFFE200}"/>
              </a:ext>
            </a:extLst>
          </p:cNvPr>
          <p:cNvSpPr/>
          <p:nvPr/>
        </p:nvSpPr>
        <p:spPr>
          <a:xfrm>
            <a:off x="655541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Lo que la firma proyecta ser en el largo plazo</a:t>
            </a:r>
            <a:r>
              <a:rPr lang="es-MX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 </a:t>
            </a:r>
            <a:br>
              <a:rPr lang="es-MX" dirty="0"/>
            </a:b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ángulo 39">
            <a:extLst>
              <a:ext uri="{FF2B5EF4-FFF2-40B4-BE49-F238E27FC236}">
                <a16:creationId xmlns:a16="http://schemas.microsoft.com/office/drawing/2014/main" id="{628AC9C8-C031-4EFC-B581-42136B0A36E2}"/>
              </a:ext>
            </a:extLst>
          </p:cNvPr>
          <p:cNvSpPr/>
          <p:nvPr/>
        </p:nvSpPr>
        <p:spPr>
          <a:xfrm>
            <a:off x="3748363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El propósito de la firma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ángulo 42">
            <a:extLst>
              <a:ext uri="{FF2B5EF4-FFF2-40B4-BE49-F238E27FC236}">
                <a16:creationId xmlns:a16="http://schemas.microsoft.com/office/drawing/2014/main" id="{90F1BAB3-B7E1-446D-BA5E-76C02E4AAF6E}"/>
              </a:ext>
            </a:extLst>
          </p:cNvPr>
          <p:cNvSpPr/>
          <p:nvPr/>
        </p:nvSpPr>
        <p:spPr>
          <a:xfrm>
            <a:off x="6841185" y="4820475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Siempre se deben detallar los plazos y las acciones necesarias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ángulo 43">
            <a:extLst>
              <a:ext uri="{FF2B5EF4-FFF2-40B4-BE49-F238E27FC236}">
                <a16:creationId xmlns:a16="http://schemas.microsoft.com/office/drawing/2014/main" id="{D4435DB2-66A5-491C-B75E-30CC73E137B7}"/>
              </a:ext>
            </a:extLst>
          </p:cNvPr>
          <p:cNvSpPr/>
          <p:nvPr/>
        </p:nvSpPr>
        <p:spPr>
          <a:xfrm>
            <a:off x="9717737" y="4830412"/>
            <a:ext cx="2108950" cy="16136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La descripción de la forma en la que se canalizarán los esfuerzos para alcanzar los objetivos.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2647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57195A4D-9D41-4F46-B4BB-AF4A5A65BACD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6" name="Conector recto de flecha 5">
            <a:extLst>
              <a:ext uri="{FF2B5EF4-FFF2-40B4-BE49-F238E27FC236}">
                <a16:creationId xmlns:a16="http://schemas.microsoft.com/office/drawing/2014/main" id="{12D30081-26DD-4A22-8C0F-E789B0E3EE11}"/>
              </a:ext>
            </a:extLst>
          </p:cNvPr>
          <p:cNvCxnSpPr>
            <a:cxnSpLocks/>
            <a:stCxn id="4" idx="2"/>
          </p:cNvCxnSpPr>
          <p:nvPr/>
        </p:nvCxnSpPr>
        <p:spPr>
          <a:xfrm>
            <a:off x="6095998" y="848139"/>
            <a:ext cx="0" cy="8910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ángulo 6">
            <a:extLst>
              <a:ext uri="{FF2B5EF4-FFF2-40B4-BE49-F238E27FC236}">
                <a16:creationId xmlns:a16="http://schemas.microsoft.com/office/drawing/2014/main" id="{28427F90-8A94-4C0E-91A6-92090FADF785}"/>
              </a:ext>
            </a:extLst>
          </p:cNvPr>
          <p:cNvSpPr/>
          <p:nvPr/>
        </p:nvSpPr>
        <p:spPr>
          <a:xfrm>
            <a:off x="5363133" y="1009697"/>
            <a:ext cx="146572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Son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33FB6396-D977-414C-8A23-4A23E10E9C11}"/>
              </a:ext>
            </a:extLst>
          </p:cNvPr>
          <p:cNvSpPr/>
          <p:nvPr/>
        </p:nvSpPr>
        <p:spPr>
          <a:xfrm>
            <a:off x="4268881" y="1762732"/>
            <a:ext cx="3654233" cy="89101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Conjuntos articulados de actividades de aprendizaje y evaluación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8D82BF6E-9105-4167-9F82-37F198422436}"/>
              </a:ext>
            </a:extLst>
          </p:cNvPr>
          <p:cNvSpPr/>
          <p:nvPr/>
        </p:nvSpPr>
        <p:spPr>
          <a:xfrm>
            <a:off x="494319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Inicio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6166D575-501F-49A3-85B9-6059AD991698}"/>
              </a:ext>
            </a:extLst>
          </p:cNvPr>
          <p:cNvSpPr/>
          <p:nvPr/>
        </p:nvSpPr>
        <p:spPr>
          <a:xfrm>
            <a:off x="3316940" y="3223938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que permite explorar y recuperar los saberes previos 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3592DE25-D93E-42A0-B4B7-11075C4EA5AA}"/>
              </a:ext>
            </a:extLst>
          </p:cNvPr>
          <p:cNvCxnSpPr>
            <a:cxnSpLocks/>
            <a:stCxn id="19" idx="3"/>
          </p:cNvCxnSpPr>
          <p:nvPr/>
        </p:nvCxnSpPr>
        <p:spPr>
          <a:xfrm>
            <a:off x="2358418" y="3669446"/>
            <a:ext cx="79546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Rectángulo 22">
            <a:extLst>
              <a:ext uri="{FF2B5EF4-FFF2-40B4-BE49-F238E27FC236}">
                <a16:creationId xmlns:a16="http://schemas.microsoft.com/office/drawing/2014/main" id="{AB07DBF1-D239-4CBD-B6F6-0449554B3E6B}"/>
              </a:ext>
            </a:extLst>
          </p:cNvPr>
          <p:cNvSpPr/>
          <p:nvPr/>
        </p:nvSpPr>
        <p:spPr>
          <a:xfrm>
            <a:off x="530176" y="4500043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Desarrollo</a:t>
            </a:r>
          </a:p>
        </p:txBody>
      </p:sp>
      <p:cxnSp>
        <p:nvCxnSpPr>
          <p:cNvPr id="25" name="Conector recto de flecha 24">
            <a:extLst>
              <a:ext uri="{FF2B5EF4-FFF2-40B4-BE49-F238E27FC236}">
                <a16:creationId xmlns:a16="http://schemas.microsoft.com/office/drawing/2014/main" id="{8B2339D1-EEBE-415C-ACEC-26929E803F56}"/>
              </a:ext>
            </a:extLst>
          </p:cNvPr>
          <p:cNvCxnSpPr>
            <a:cxnSpLocks/>
            <a:stCxn id="23" idx="3"/>
          </p:cNvCxnSpPr>
          <p:nvPr/>
        </p:nvCxnSpPr>
        <p:spPr>
          <a:xfrm>
            <a:off x="2394275" y="4703309"/>
            <a:ext cx="75960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Rectángulo 25">
            <a:extLst>
              <a:ext uri="{FF2B5EF4-FFF2-40B4-BE49-F238E27FC236}">
                <a16:creationId xmlns:a16="http://schemas.microsoft.com/office/drawing/2014/main" id="{ECA7BB9E-5F35-41C7-8BD3-2671418483A3}"/>
              </a:ext>
            </a:extLst>
          </p:cNvPr>
          <p:cNvSpPr/>
          <p:nvPr/>
        </p:nvSpPr>
        <p:spPr>
          <a:xfrm>
            <a:off x="3316941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Utilizar estrategias de enseñanza y aprendizaje </a:t>
            </a:r>
          </a:p>
        </p:txBody>
      </p:sp>
      <p:sp>
        <p:nvSpPr>
          <p:cNvPr id="27" name="Rectángulo 26">
            <a:extLst>
              <a:ext uri="{FF2B5EF4-FFF2-40B4-BE49-F238E27FC236}">
                <a16:creationId xmlns:a16="http://schemas.microsoft.com/office/drawing/2014/main" id="{316BC3F8-4216-449F-A5C7-03F15B0D7DFB}"/>
              </a:ext>
            </a:extLst>
          </p:cNvPr>
          <p:cNvSpPr/>
          <p:nvPr/>
        </p:nvSpPr>
        <p:spPr>
          <a:xfrm>
            <a:off x="574021" y="5658128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Cierre</a:t>
            </a:r>
          </a:p>
        </p:txBody>
      </p:sp>
      <p:sp>
        <p:nvSpPr>
          <p:cNvPr id="29" name="Rectángulo 28">
            <a:extLst>
              <a:ext uri="{FF2B5EF4-FFF2-40B4-BE49-F238E27FC236}">
                <a16:creationId xmlns:a16="http://schemas.microsoft.com/office/drawing/2014/main" id="{7CE51527-30F3-41DB-9A25-BD33A06AA2A3}"/>
              </a:ext>
            </a:extLst>
          </p:cNvPr>
          <p:cNvSpPr/>
          <p:nvPr/>
        </p:nvSpPr>
        <p:spPr>
          <a:xfrm>
            <a:off x="3316941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Revisar y resumir el tema o lección</a:t>
            </a:r>
          </a:p>
        </p:txBody>
      </p:sp>
      <p:cxnSp>
        <p:nvCxnSpPr>
          <p:cNvPr id="31" name="Conector recto de flecha 30">
            <a:extLst>
              <a:ext uri="{FF2B5EF4-FFF2-40B4-BE49-F238E27FC236}">
                <a16:creationId xmlns:a16="http://schemas.microsoft.com/office/drawing/2014/main" id="{E119DFBE-DB6E-4CD4-A35F-09372F4FBBD1}"/>
              </a:ext>
            </a:extLst>
          </p:cNvPr>
          <p:cNvCxnSpPr>
            <a:cxnSpLocks/>
            <a:stCxn id="27" idx="3"/>
          </p:cNvCxnSpPr>
          <p:nvPr/>
        </p:nvCxnSpPr>
        <p:spPr>
          <a:xfrm flipV="1">
            <a:off x="2438120" y="5841807"/>
            <a:ext cx="715764" cy="195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Conector recto 36">
            <a:extLst>
              <a:ext uri="{FF2B5EF4-FFF2-40B4-BE49-F238E27FC236}">
                <a16:creationId xmlns:a16="http://schemas.microsoft.com/office/drawing/2014/main" id="{9162BF02-2F4A-4F08-8E8D-4B875C40A197}"/>
              </a:ext>
            </a:extLst>
          </p:cNvPr>
          <p:cNvCxnSpPr>
            <a:stCxn id="9" idx="3"/>
          </p:cNvCxnSpPr>
          <p:nvPr/>
        </p:nvCxnSpPr>
        <p:spPr>
          <a:xfrm>
            <a:off x="7923114" y="2208239"/>
            <a:ext cx="209942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Conector recto de flecha 38">
            <a:extLst>
              <a:ext uri="{FF2B5EF4-FFF2-40B4-BE49-F238E27FC236}">
                <a16:creationId xmlns:a16="http://schemas.microsoft.com/office/drawing/2014/main" id="{C50B35CE-C40F-4A75-A35D-6AA43D490FCB}"/>
              </a:ext>
            </a:extLst>
          </p:cNvPr>
          <p:cNvCxnSpPr>
            <a:cxnSpLocks/>
          </p:cNvCxnSpPr>
          <p:nvPr/>
        </p:nvCxnSpPr>
        <p:spPr>
          <a:xfrm>
            <a:off x="10004612" y="2208239"/>
            <a:ext cx="0" cy="1015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ectángulo 39">
            <a:extLst>
              <a:ext uri="{FF2B5EF4-FFF2-40B4-BE49-F238E27FC236}">
                <a16:creationId xmlns:a16="http://schemas.microsoft.com/office/drawing/2014/main" id="{F1527D60-9C85-4F86-B263-612FA6365394}"/>
              </a:ext>
            </a:extLst>
          </p:cNvPr>
          <p:cNvSpPr/>
          <p:nvPr/>
        </p:nvSpPr>
        <p:spPr>
          <a:xfrm>
            <a:off x="8928987" y="2512823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B72598DD-BC91-47B8-A29C-5399942F06B2}"/>
              </a:ext>
            </a:extLst>
          </p:cNvPr>
          <p:cNvCxnSpPr>
            <a:cxnSpLocks/>
          </p:cNvCxnSpPr>
          <p:nvPr/>
        </p:nvCxnSpPr>
        <p:spPr>
          <a:xfrm>
            <a:off x="1506071" y="2166337"/>
            <a:ext cx="276281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Conector recto de flecha 42">
            <a:extLst>
              <a:ext uri="{FF2B5EF4-FFF2-40B4-BE49-F238E27FC236}">
                <a16:creationId xmlns:a16="http://schemas.microsoft.com/office/drawing/2014/main" id="{16A8966E-6DB6-477C-96EB-BCDFA461B97C}"/>
              </a:ext>
            </a:extLst>
          </p:cNvPr>
          <p:cNvCxnSpPr/>
          <p:nvPr/>
        </p:nvCxnSpPr>
        <p:spPr>
          <a:xfrm>
            <a:off x="1506071" y="2182706"/>
            <a:ext cx="0" cy="12207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Rectángulo 43">
            <a:extLst>
              <a:ext uri="{FF2B5EF4-FFF2-40B4-BE49-F238E27FC236}">
                <a16:creationId xmlns:a16="http://schemas.microsoft.com/office/drawing/2014/main" id="{979E8D53-F6AE-4AA7-9E83-E0106754DB61}"/>
              </a:ext>
            </a:extLst>
          </p:cNvPr>
          <p:cNvSpPr/>
          <p:nvPr/>
        </p:nvSpPr>
        <p:spPr>
          <a:xfrm>
            <a:off x="6472655" y="3466180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Tiempo</a:t>
            </a:r>
          </a:p>
        </p:txBody>
      </p:sp>
      <p:sp>
        <p:nvSpPr>
          <p:cNvPr id="46" name="Rectángulo 45">
            <a:extLst>
              <a:ext uri="{FF2B5EF4-FFF2-40B4-BE49-F238E27FC236}">
                <a16:creationId xmlns:a16="http://schemas.microsoft.com/office/drawing/2014/main" id="{7BEA029C-F9BA-443D-A452-2A2ECB9E5A17}"/>
              </a:ext>
            </a:extLst>
          </p:cNvPr>
          <p:cNvSpPr/>
          <p:nvPr/>
        </p:nvSpPr>
        <p:spPr>
          <a:xfrm>
            <a:off x="430446" y="2589820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48" name="Rectángulo 47">
            <a:extLst>
              <a:ext uri="{FF2B5EF4-FFF2-40B4-BE49-F238E27FC236}">
                <a16:creationId xmlns:a16="http://schemas.microsoft.com/office/drawing/2014/main" id="{A1B0E471-FF0E-49F0-ABCA-6304D91788A0}"/>
              </a:ext>
            </a:extLst>
          </p:cNvPr>
          <p:cNvSpPr/>
          <p:nvPr/>
        </p:nvSpPr>
        <p:spPr>
          <a:xfrm>
            <a:off x="8857106" y="325821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202124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s-MX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istribución en los espacios en los que el docente expone una idea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Rectángulo 49">
            <a:extLst>
              <a:ext uri="{FF2B5EF4-FFF2-40B4-BE49-F238E27FC236}">
                <a16:creationId xmlns:a16="http://schemas.microsoft.com/office/drawing/2014/main" id="{F707883C-C371-4199-B74D-A5B0148ECFC5}"/>
              </a:ext>
            </a:extLst>
          </p:cNvPr>
          <p:cNvSpPr/>
          <p:nvPr/>
        </p:nvSpPr>
        <p:spPr>
          <a:xfrm>
            <a:off x="6472655" y="4685145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Evaluación</a:t>
            </a:r>
          </a:p>
        </p:txBody>
      </p:sp>
      <p:sp>
        <p:nvSpPr>
          <p:cNvPr id="51" name="Rectángulo 50">
            <a:extLst>
              <a:ext uri="{FF2B5EF4-FFF2-40B4-BE49-F238E27FC236}">
                <a16:creationId xmlns:a16="http://schemas.microsoft.com/office/drawing/2014/main" id="{79532AFD-FFA9-429F-BEEC-865D1C929596}"/>
              </a:ext>
            </a:extLst>
          </p:cNvPr>
          <p:cNvSpPr/>
          <p:nvPr/>
        </p:nvSpPr>
        <p:spPr>
          <a:xfrm>
            <a:off x="6472655" y="5841807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Actividades </a:t>
            </a:r>
          </a:p>
        </p:txBody>
      </p:sp>
      <p:sp>
        <p:nvSpPr>
          <p:cNvPr id="52" name="Rectángulo 51">
            <a:extLst>
              <a:ext uri="{FF2B5EF4-FFF2-40B4-BE49-F238E27FC236}">
                <a16:creationId xmlns:a16="http://schemas.microsoft.com/office/drawing/2014/main" id="{6A94F93D-2CD8-4CB6-9E41-F2A353119D59}"/>
              </a:ext>
            </a:extLst>
          </p:cNvPr>
          <p:cNvSpPr/>
          <p:nvPr/>
        </p:nvSpPr>
        <p:spPr>
          <a:xfrm>
            <a:off x="8972827" y="4414836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riterios y evidencias para orientar la evaluación del aprendizaje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3" name="Rectángulo 52">
            <a:extLst>
              <a:ext uri="{FF2B5EF4-FFF2-40B4-BE49-F238E27FC236}">
                <a16:creationId xmlns:a16="http://schemas.microsoft.com/office/drawing/2014/main" id="{06D2F501-8860-46D4-BDF2-F296BA4F7AE4}"/>
              </a:ext>
            </a:extLst>
          </p:cNvPr>
          <p:cNvSpPr/>
          <p:nvPr/>
        </p:nvSpPr>
        <p:spPr>
          <a:xfrm>
            <a:off x="8998039" y="5599565"/>
            <a:ext cx="2958359" cy="89101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indican las actividades con el docente y las actividades de aprendizaje autónomo de los estudiantes</a:t>
            </a:r>
            <a:endParaRPr lang="es-MX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59" name="Conector recto de flecha 58">
            <a:extLst>
              <a:ext uri="{FF2B5EF4-FFF2-40B4-BE49-F238E27FC236}">
                <a16:creationId xmlns:a16="http://schemas.microsoft.com/office/drawing/2014/main" id="{9469363F-E9D5-41E5-98D9-8EE83AEACEF2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8336754" y="3669446"/>
            <a:ext cx="5203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4" name="Conector recto de flecha 63">
            <a:extLst>
              <a:ext uri="{FF2B5EF4-FFF2-40B4-BE49-F238E27FC236}">
                <a16:creationId xmlns:a16="http://schemas.microsoft.com/office/drawing/2014/main" id="{C343014B-E735-44BE-884F-FB3C06F83C1F}"/>
              </a:ext>
            </a:extLst>
          </p:cNvPr>
          <p:cNvCxnSpPr>
            <a:cxnSpLocks/>
            <a:stCxn id="50" idx="3"/>
            <a:endCxn id="52" idx="1"/>
          </p:cNvCxnSpPr>
          <p:nvPr/>
        </p:nvCxnSpPr>
        <p:spPr>
          <a:xfrm flipV="1">
            <a:off x="8336754" y="4860343"/>
            <a:ext cx="636073" cy="28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Conector recto de flecha 65">
            <a:extLst>
              <a:ext uri="{FF2B5EF4-FFF2-40B4-BE49-F238E27FC236}">
                <a16:creationId xmlns:a16="http://schemas.microsoft.com/office/drawing/2014/main" id="{7CC8A4EE-EE38-4B4C-BBCF-6FEBE2FC5F58}"/>
              </a:ext>
            </a:extLst>
          </p:cNvPr>
          <p:cNvCxnSpPr>
            <a:stCxn id="51" idx="3"/>
            <a:endCxn id="53" idx="1"/>
          </p:cNvCxnSpPr>
          <p:nvPr/>
        </p:nvCxnSpPr>
        <p:spPr>
          <a:xfrm flipV="1">
            <a:off x="8336754" y="6045072"/>
            <a:ext cx="661285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4741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052AFF13-2250-45D4-AE6C-B96C26B3FB47}"/>
              </a:ext>
            </a:extLst>
          </p:cNvPr>
          <p:cNvSpPr/>
          <p:nvPr/>
        </p:nvSpPr>
        <p:spPr>
          <a:xfrm>
            <a:off x="4589932" y="459149"/>
            <a:ext cx="3012132" cy="38899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SECUENCIA DIDACTICA </a:t>
            </a:r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735B6974-302D-4528-B69B-8C77C0B11D77}"/>
              </a:ext>
            </a:extLst>
          </p:cNvPr>
          <p:cNvCxnSpPr>
            <a:cxnSpLocks/>
          </p:cNvCxnSpPr>
          <p:nvPr/>
        </p:nvCxnSpPr>
        <p:spPr>
          <a:xfrm flipH="1">
            <a:off x="2993934" y="848139"/>
            <a:ext cx="1595998" cy="1049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ángulo 9">
            <a:extLst>
              <a:ext uri="{FF2B5EF4-FFF2-40B4-BE49-F238E27FC236}">
                <a16:creationId xmlns:a16="http://schemas.microsoft.com/office/drawing/2014/main" id="{5C4BDD92-6284-4E6C-A681-1460A0FE7BF1}"/>
              </a:ext>
            </a:extLst>
          </p:cNvPr>
          <p:cNvSpPr/>
          <p:nvPr/>
        </p:nvSpPr>
        <p:spPr>
          <a:xfrm>
            <a:off x="2716307" y="1169794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806FB463-E581-40D5-85C9-8B73D15D3465}"/>
              </a:ext>
            </a:extLst>
          </p:cNvPr>
          <p:cNvSpPr/>
          <p:nvPr/>
        </p:nvSpPr>
        <p:spPr>
          <a:xfrm>
            <a:off x="1927833" y="2170331"/>
            <a:ext cx="186409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Recursos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2D67A482-EF1B-4B52-9B8F-89C8240EB37A}"/>
              </a:ext>
            </a:extLst>
          </p:cNvPr>
          <p:cNvSpPr/>
          <p:nvPr/>
        </p:nvSpPr>
        <p:spPr>
          <a:xfrm>
            <a:off x="1407668" y="3340578"/>
            <a:ext cx="2904427" cy="188112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Se establecen los materiales educativos requeridos para la secuencia didáctica, así como los espacios físicos y los equipos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E3BF3F23-982A-408D-BEA7-6FC096FA7E80}"/>
              </a:ext>
            </a:extLst>
          </p:cNvPr>
          <p:cNvCxnSpPr>
            <a:cxnSpLocks/>
          </p:cNvCxnSpPr>
          <p:nvPr/>
        </p:nvCxnSpPr>
        <p:spPr>
          <a:xfrm flipH="1">
            <a:off x="2833128" y="2576862"/>
            <a:ext cx="1" cy="5940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35DB2B78-2F61-45B4-B75B-B7F53D10DE54}"/>
              </a:ext>
            </a:extLst>
          </p:cNvPr>
          <p:cNvSpPr/>
          <p:nvPr/>
        </p:nvSpPr>
        <p:spPr>
          <a:xfrm>
            <a:off x="8140374" y="2177245"/>
            <a:ext cx="2760708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Ambiente de aprendizaje</a:t>
            </a:r>
          </a:p>
        </p:txBody>
      </p:sp>
      <p:cxnSp>
        <p:nvCxnSpPr>
          <p:cNvPr id="17" name="Conector recto de flecha 16">
            <a:extLst>
              <a:ext uri="{FF2B5EF4-FFF2-40B4-BE49-F238E27FC236}">
                <a16:creationId xmlns:a16="http://schemas.microsoft.com/office/drawing/2014/main" id="{52C0DEC6-4B9B-4428-97AD-D45ACC63C5F6}"/>
              </a:ext>
            </a:extLst>
          </p:cNvPr>
          <p:cNvCxnSpPr>
            <a:cxnSpLocks/>
          </p:cNvCxnSpPr>
          <p:nvPr/>
        </p:nvCxnSpPr>
        <p:spPr>
          <a:xfrm>
            <a:off x="7602064" y="781048"/>
            <a:ext cx="1918664" cy="11169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tángulo 17">
            <a:extLst>
              <a:ext uri="{FF2B5EF4-FFF2-40B4-BE49-F238E27FC236}">
                <a16:creationId xmlns:a16="http://schemas.microsoft.com/office/drawing/2014/main" id="{7AB84763-093D-4D7F-9A24-C3659FE7FAC2}"/>
              </a:ext>
            </a:extLst>
          </p:cNvPr>
          <p:cNvSpPr/>
          <p:nvPr/>
        </p:nvSpPr>
        <p:spPr>
          <a:xfrm>
            <a:off x="7566492" y="1127328"/>
            <a:ext cx="2151249" cy="40653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conformado por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D2CD1277-C262-453F-85E6-8643E78C683D}"/>
              </a:ext>
            </a:extLst>
          </p:cNvPr>
          <p:cNvSpPr/>
          <p:nvPr/>
        </p:nvSpPr>
        <p:spPr>
          <a:xfrm>
            <a:off x="8202987" y="3333664"/>
            <a:ext cx="2904427" cy="23970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rgbClr val="05050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s-MX" b="0" i="0" dirty="0">
                <a:solidFill>
                  <a:srgbClr val="050505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 un espacio en el que los estudiantes interactúan, bajo condiciones y circunstancias físicas, humanas, sociales y culturales propicias, para generar experiencias de aprendizaje significativo y con sentido</a:t>
            </a:r>
            <a:r>
              <a:rPr lang="es-MX" b="0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.</a:t>
            </a:r>
            <a:endParaRPr lang="es-MX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2" name="Conector recto de flecha 21">
            <a:extLst>
              <a:ext uri="{FF2B5EF4-FFF2-40B4-BE49-F238E27FC236}">
                <a16:creationId xmlns:a16="http://schemas.microsoft.com/office/drawing/2014/main" id="{6835C905-51FF-404F-93B7-7518812506FA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9520728" y="2583776"/>
            <a:ext cx="0" cy="643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028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9E9DC-A62E-4112-B769-C27941604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2C4827-9001-4FD5-B8B1-EEA0CBAD73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2"/>
              </a:rPr>
              <a:t>https://www.buenosaires.gob.ar/sites/gcaba/files/profnes_marco_doc_2_modos_de_organizar_las_clases_-_final.pdf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3"/>
              </a:rPr>
              <a:t>https://entrornosculturalesytecnologicos.blogspot.com/2017/11/ambiente-de-aprendizaje-secuencia.html#:~:text=Un%20ambiente%20de%20aprendizaje%20o,en%20el%20grupo%20propiciando%20el</a:t>
            </a:r>
            <a:endParaRPr lang="es-MX" u="sng" dirty="0"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4"/>
              </a:rPr>
              <a:t>https://m.monografias.com/trabajos62/planeacion/planeacion.shtml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 b="0" i="0" u="sng" dirty="0">
                <a:effectLst/>
                <a:latin typeface="Segoe UI Historic" panose="020B0502040204020203" pitchFamily="34" charset="0"/>
                <a:hlinkClick r:id="rId5"/>
              </a:rPr>
              <a:t>https://www.google.com/amp/s/planeacion.xyz/principios/amp/</a:t>
            </a:r>
            <a:endParaRPr lang="es-MX" b="0" i="0" u="sng" dirty="0">
              <a:effectLst/>
              <a:latin typeface="Segoe UI Historic" panose="020B0502040204020203" pitchFamily="34" charset="0"/>
            </a:endParaRPr>
          </a:p>
          <a:p>
            <a:r>
              <a:rPr lang="es-MX">
                <a:hlinkClick r:id="rId6"/>
              </a:rPr>
              <a:t>https://www.planyprogramasdestudio.sep.gob.mx/descargables/biblioteca/preescolar/1LpM-Preescolar-DIGITAL.pdf</a:t>
            </a:r>
            <a:endParaRPr lang="es-MX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1510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706</Words>
  <Application>Microsoft Office PowerPoint</Application>
  <PresentationFormat>Panorámica</PresentationFormat>
  <Paragraphs>90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Segoe UI Historic</vt:lpstr>
      <vt:lpstr>Times New Roman</vt:lpstr>
      <vt:lpstr>Tema de Office</vt:lpstr>
      <vt:lpstr>ESCUELA NORMAL DE EDUCACIÓN PREESCOLAR Licenciatura en educación preescolar Ciclo escolar 2020-2021 2do semestre sección “B” Curso: Planeación y evaluación de la enseñanza y el aprendizaje Trabajo: Organizador grafico  Alumnas: Rosario Guadalupe Arroyo Espinoza #3 María Guadalupe Salazar Martínez #13 Vianney Daniela Torres Salazar #18 Leonardo Torres Valdés #19 Arleth Velázquez Hernández #21 Profesor: Gerardo Garza Alcalá Competencias: -Elabora diagnósticos de los intereses, motivaciones y necesidades formativas de los alumnos para organizar las actividades de aprendizaje, así como las adecuaciones curriculares y didácticas pertinentes.  -Selecciona estrategias que favorecen el desarrollo intelectual, físico, social y emocional de los alumnos para procurar el logro de los aprendizajes.  -Evalúa el aprendizaje de sus alumnos mediante la aplicación de distintas teorías, métodos e instrumentos considerando las áreas, campos y ámbitos de conocimiento, así como los saberes correspondientes al grado y nivel educativo. Saltillo, Coahuila de Zaragoza                           Abril 2021 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REFERENCIAS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Maria Isabel espinoza lopez</dc:creator>
  <cp:lastModifiedBy>Maria Isabel espinoza lopez</cp:lastModifiedBy>
  <cp:revision>19</cp:revision>
  <dcterms:created xsi:type="dcterms:W3CDTF">2021-04-30T18:54:21Z</dcterms:created>
  <dcterms:modified xsi:type="dcterms:W3CDTF">2021-04-30T22:21:29Z</dcterms:modified>
</cp:coreProperties>
</file>