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62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836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38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26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4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0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82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67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85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60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57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881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1819" y="218941"/>
            <a:ext cx="11861443" cy="622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Planeación y evaluación: creencias y concepciones de la intervención docente.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“Organizador gráfico”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Planeación y evaluación de la enseñanza y el aprendizaje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Titular: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Prof. Gerardo Garza Alcalá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9. Mariana Elizabeth Martínez Marín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11.América Michelle Reyes Leza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12.Susana Abigail Rosas López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7. Diana Virginia Herrera Ramos</a:t>
            </a:r>
          </a:p>
          <a:p>
            <a:pPr algn="ctr">
              <a:lnSpc>
                <a:spcPct val="150000"/>
              </a:lnSpc>
            </a:pPr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Semestre  Sección: B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 II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Elabora diagnósticos de los intereses, motivaciones y necesidades formativas de los alumnos para organizar las actividades de aprendizaje, así como las adecuaciones curriculares y didácticas pertinentes.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Selecciona estrategias que favorecen el desarrollo intelectual, físico, social y emocional de los alumnos para procurar el logro de los aprendizajes.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Evalúa el aprendizaje de sus alumnos mediante la aplicación de distintas teorías, métodos e instrumentos considerando las áreas, campos y ámbitos de conocimiento, así como los saberes correspondientes al grado y nivel educativo.</a:t>
            </a:r>
          </a:p>
          <a:p>
            <a:pPr>
              <a:lnSpc>
                <a:spcPct val="15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Saltillo, Coahuila de Zaragoza                                                                                                                                                                                        11 de marzo del 2021</a:t>
            </a:r>
          </a:p>
        </p:txBody>
      </p:sp>
      <p:pic>
        <p:nvPicPr>
          <p:cNvPr id="9" name="Imagen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218939"/>
            <a:ext cx="1104721" cy="824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16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Conector recto 53"/>
          <p:cNvCxnSpPr/>
          <p:nvPr/>
        </p:nvCxnSpPr>
        <p:spPr>
          <a:xfrm>
            <a:off x="11435042" y="3463813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3" name="Conector recto 52"/>
          <p:cNvCxnSpPr/>
          <p:nvPr/>
        </p:nvCxnSpPr>
        <p:spPr>
          <a:xfrm>
            <a:off x="9915776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2" name="Conector recto 51"/>
          <p:cNvCxnSpPr/>
          <p:nvPr/>
        </p:nvCxnSpPr>
        <p:spPr>
          <a:xfrm>
            <a:off x="8353748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1" name="Conector recto 50"/>
          <p:cNvCxnSpPr/>
          <p:nvPr/>
        </p:nvCxnSpPr>
        <p:spPr>
          <a:xfrm>
            <a:off x="6916390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0" name="Conector recto 49"/>
          <p:cNvCxnSpPr/>
          <p:nvPr/>
        </p:nvCxnSpPr>
        <p:spPr>
          <a:xfrm>
            <a:off x="5426486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9" name="Conector recto 48"/>
          <p:cNvCxnSpPr/>
          <p:nvPr/>
        </p:nvCxnSpPr>
        <p:spPr>
          <a:xfrm>
            <a:off x="3878028" y="3463813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8" name="Conector recto 47"/>
          <p:cNvCxnSpPr/>
          <p:nvPr/>
        </p:nvCxnSpPr>
        <p:spPr>
          <a:xfrm>
            <a:off x="2329570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7" name="Conector recto 46"/>
          <p:cNvCxnSpPr/>
          <p:nvPr/>
        </p:nvCxnSpPr>
        <p:spPr>
          <a:xfrm>
            <a:off x="862884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" name="Rectángulo redondeado 1"/>
          <p:cNvSpPr/>
          <p:nvPr/>
        </p:nvSpPr>
        <p:spPr>
          <a:xfrm>
            <a:off x="3361385" y="147346"/>
            <a:ext cx="4803820" cy="666573"/>
          </a:xfrm>
          <a:prstGeom prst="roundRect">
            <a:avLst>
              <a:gd name="adj" fmla="val 16668"/>
            </a:avLst>
          </a:prstGeom>
          <a:solidFill>
            <a:srgbClr val="EBCC8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5407693" y="813919"/>
            <a:ext cx="0" cy="34772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" name="Rectángulo redondeado 4"/>
          <p:cNvSpPr/>
          <p:nvPr/>
        </p:nvSpPr>
        <p:spPr>
          <a:xfrm>
            <a:off x="982168" y="1172020"/>
            <a:ext cx="9182636" cy="1229881"/>
          </a:xfrm>
          <a:prstGeom prst="roundRect">
            <a:avLst/>
          </a:prstGeom>
          <a:solidFill>
            <a:srgbClr val="ED7B5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5400561" y="2391379"/>
            <a:ext cx="2792" cy="450761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8" name="Conector recto 7"/>
          <p:cNvCxnSpPr/>
          <p:nvPr/>
        </p:nvCxnSpPr>
        <p:spPr>
          <a:xfrm flipV="1">
            <a:off x="895770" y="2819922"/>
            <a:ext cx="10540669" cy="2221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12" name="Conector recto 11"/>
          <p:cNvCxnSpPr/>
          <p:nvPr/>
        </p:nvCxnSpPr>
        <p:spPr>
          <a:xfrm>
            <a:off x="875763" y="2819924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13" name="Conector recto 12"/>
          <p:cNvCxnSpPr/>
          <p:nvPr/>
        </p:nvCxnSpPr>
        <p:spPr>
          <a:xfrm>
            <a:off x="11435042" y="2806827"/>
            <a:ext cx="1397" cy="398711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4" name="CuadroTexto 13"/>
          <p:cNvSpPr txBox="1"/>
          <p:nvPr/>
        </p:nvSpPr>
        <p:spPr>
          <a:xfrm>
            <a:off x="3878028" y="192227"/>
            <a:ext cx="3235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prstClr val="white"/>
                </a:solidFill>
                <a:latin typeface="Skrapbook" pitchFamily="2" charset="0"/>
              </a:rPr>
              <a:t>Planeación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184856" y="1171040"/>
            <a:ext cx="9156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planeación didáctica es diseñar un plan de trabajo que contemple los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elementos que intervendrán en el proceso de enseñanza-aprendizaje organizados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 tal manera que faciliten el desarrollo de las estructuras cognoscitivas, la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adquisición de habilidades y modificación de actitudes de los alumnos en el tiempo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disponible para un curso dentro de un plan de estudios.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54953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32" y="3205538"/>
            <a:ext cx="1491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Principios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2309562" y="2819922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2" name="Rectángulo redondeado 21"/>
          <p:cNvSpPr/>
          <p:nvPr/>
        </p:nvSpPr>
        <p:spPr>
          <a:xfrm>
            <a:off x="1583885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583885" y="3249412"/>
            <a:ext cx="149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Características</a:t>
            </a:r>
          </a:p>
        </p:txBody>
      </p:sp>
      <p:cxnSp>
        <p:nvCxnSpPr>
          <p:cNvPr id="24" name="Conector recto 23"/>
          <p:cNvCxnSpPr/>
          <p:nvPr/>
        </p:nvCxnSpPr>
        <p:spPr>
          <a:xfrm>
            <a:off x="3878508" y="2819922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5" name="Rectángulo redondeado 24"/>
          <p:cNvSpPr/>
          <p:nvPr/>
        </p:nvSpPr>
        <p:spPr>
          <a:xfrm>
            <a:off x="3152831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132343" y="3174760"/>
            <a:ext cx="1491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Propósito</a:t>
            </a:r>
          </a:p>
        </p:txBody>
      </p:sp>
      <p:cxnSp>
        <p:nvCxnSpPr>
          <p:cNvPr id="27" name="Conector recto 26"/>
          <p:cNvCxnSpPr/>
          <p:nvPr/>
        </p:nvCxnSpPr>
        <p:spPr>
          <a:xfrm>
            <a:off x="5407693" y="2862796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4682016" y="3163144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4680801" y="3126301"/>
            <a:ext cx="1491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Tipos de planeación</a:t>
            </a:r>
          </a:p>
        </p:txBody>
      </p:sp>
      <p:cxnSp>
        <p:nvCxnSpPr>
          <p:cNvPr id="30" name="Conector recto 29"/>
          <p:cNvCxnSpPr/>
          <p:nvPr/>
        </p:nvCxnSpPr>
        <p:spPr>
          <a:xfrm>
            <a:off x="6916390" y="2862796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1" name="Rectángulo redondeado 30"/>
          <p:cNvSpPr/>
          <p:nvPr/>
        </p:nvSpPr>
        <p:spPr>
          <a:xfrm>
            <a:off x="6217255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6171958" y="3205538"/>
            <a:ext cx="1491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Etapas</a:t>
            </a:r>
          </a:p>
        </p:txBody>
      </p:sp>
      <p:cxnSp>
        <p:nvCxnSpPr>
          <p:cNvPr id="34" name="Conector recto 33"/>
          <p:cNvCxnSpPr/>
          <p:nvPr/>
        </p:nvCxnSpPr>
        <p:spPr>
          <a:xfrm>
            <a:off x="8355459" y="2842140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5" name="Rectángulo redondeado 34"/>
          <p:cNvSpPr/>
          <p:nvPr/>
        </p:nvSpPr>
        <p:spPr>
          <a:xfrm>
            <a:off x="7755793" y="3163144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735785" y="3172688"/>
            <a:ext cx="1491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Elementos de una planeación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9915776" y="2806827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0" name="Rectángulo redondeado 39"/>
          <p:cNvSpPr/>
          <p:nvPr/>
        </p:nvSpPr>
        <p:spPr>
          <a:xfrm>
            <a:off x="9310600" y="3147837"/>
            <a:ext cx="1387917" cy="526397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9258873" y="3172688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Organización de secuencias didácticas</a:t>
            </a:r>
          </a:p>
        </p:txBody>
      </p:sp>
      <p:sp>
        <p:nvSpPr>
          <p:cNvPr id="42" name="Rectángulo redondeado 41"/>
          <p:cNvSpPr/>
          <p:nvPr/>
        </p:nvSpPr>
        <p:spPr>
          <a:xfrm>
            <a:off x="10835894" y="3147836"/>
            <a:ext cx="1280398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10700630" y="3214970"/>
            <a:ext cx="1491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Evaluación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10700630" y="3907715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Toma en cuenta</a:t>
            </a:r>
          </a:p>
        </p:txBody>
      </p:sp>
      <p:cxnSp>
        <p:nvCxnSpPr>
          <p:cNvPr id="56" name="Conector recto 55"/>
          <p:cNvCxnSpPr/>
          <p:nvPr/>
        </p:nvCxnSpPr>
        <p:spPr>
          <a:xfrm>
            <a:off x="11435042" y="4184714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9" name="Rectángulo redondeado 58"/>
          <p:cNvSpPr/>
          <p:nvPr/>
        </p:nvSpPr>
        <p:spPr>
          <a:xfrm>
            <a:off x="10698517" y="4477486"/>
            <a:ext cx="1417776" cy="174301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/>
          <p:cNvSpPr txBox="1"/>
          <p:nvPr/>
        </p:nvSpPr>
        <p:spPr>
          <a:xfrm>
            <a:off x="10661720" y="4538811"/>
            <a:ext cx="1491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Las situaciones didácticas.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Las actividades del estudiante.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contenidos.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reflexión del docente sobre su práctica.</a:t>
            </a:r>
          </a:p>
        </p:txBody>
      </p:sp>
      <p:cxnSp>
        <p:nvCxnSpPr>
          <p:cNvPr id="61" name="Conector recto 60"/>
          <p:cNvCxnSpPr>
            <a:stCxn id="59" idx="2"/>
          </p:cNvCxnSpPr>
          <p:nvPr/>
        </p:nvCxnSpPr>
        <p:spPr>
          <a:xfrm>
            <a:off x="11407405" y="6220496"/>
            <a:ext cx="0" cy="637504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4" name="CuadroTexto 63"/>
          <p:cNvSpPr txBox="1"/>
          <p:nvPr/>
        </p:nvSpPr>
        <p:spPr>
          <a:xfrm>
            <a:off x="4680069" y="3907715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Existen 4 tipos de planeación</a:t>
            </a:r>
          </a:p>
        </p:txBody>
      </p:sp>
      <p:cxnSp>
        <p:nvCxnSpPr>
          <p:cNvPr id="65" name="Conector recto 64"/>
          <p:cNvCxnSpPr/>
          <p:nvPr/>
        </p:nvCxnSpPr>
        <p:spPr>
          <a:xfrm>
            <a:off x="5400561" y="436938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6" name="Rectángulo redondeado 65"/>
          <p:cNvSpPr/>
          <p:nvPr/>
        </p:nvSpPr>
        <p:spPr>
          <a:xfrm>
            <a:off x="4680069" y="4662152"/>
            <a:ext cx="1417776" cy="120178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CuadroTexto 66"/>
          <p:cNvSpPr txBox="1"/>
          <p:nvPr/>
        </p:nvSpPr>
        <p:spPr>
          <a:xfrm>
            <a:off x="4604186" y="4776650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normativa 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También conocida como  planeación tradicional.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5376970" y="5863932"/>
            <a:ext cx="0" cy="99406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0" name="Rectángulo redondeado 69"/>
          <p:cNvSpPr/>
          <p:nvPr/>
        </p:nvSpPr>
        <p:spPr>
          <a:xfrm>
            <a:off x="6226237" y="3928002"/>
            <a:ext cx="1417776" cy="61080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CuadroTexto 70"/>
          <p:cNvSpPr txBox="1"/>
          <p:nvPr/>
        </p:nvSpPr>
        <p:spPr>
          <a:xfrm>
            <a:off x="6173728" y="3988362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Diagnóstico inicial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(2 o 3 semanas)</a:t>
            </a:r>
          </a:p>
        </p:txBody>
      </p:sp>
      <p:cxnSp>
        <p:nvCxnSpPr>
          <p:cNvPr id="72" name="Conector recto 71"/>
          <p:cNvCxnSpPr/>
          <p:nvPr/>
        </p:nvCxnSpPr>
        <p:spPr>
          <a:xfrm>
            <a:off x="6916390" y="453881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3" name="Rectángulo redondeado 72"/>
          <p:cNvSpPr/>
          <p:nvPr/>
        </p:nvSpPr>
        <p:spPr>
          <a:xfrm>
            <a:off x="6251974" y="4799860"/>
            <a:ext cx="1417776" cy="205814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4" name="CuadroTexto 73"/>
          <p:cNvSpPr txBox="1"/>
          <p:nvPr/>
        </p:nvSpPr>
        <p:spPr>
          <a:xfrm>
            <a:off x="6226237" y="4776650"/>
            <a:ext cx="1491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Primer plan de trabajo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elabora a partir de los resultados del diagnóstico y se incorporan Aprendizajes esperados de los campos de formación académica y áreas de desarrollo personal y social.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75" name="Rectángulo redondeado 74"/>
          <p:cNvSpPr/>
          <p:nvPr/>
        </p:nvSpPr>
        <p:spPr>
          <a:xfrm>
            <a:off x="7779407" y="4609929"/>
            <a:ext cx="1417776" cy="2176606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6" name="CuadroTexto 75"/>
          <p:cNvSpPr txBox="1"/>
          <p:nvPr/>
        </p:nvSpPr>
        <p:spPr>
          <a:xfrm>
            <a:off x="7615526" y="3868560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 docente debe  tomar en cuenta</a:t>
            </a:r>
          </a:p>
        </p:txBody>
      </p:sp>
      <p:cxnSp>
        <p:nvCxnSpPr>
          <p:cNvPr id="77" name="Conector recto 76"/>
          <p:cNvCxnSpPr/>
          <p:nvPr/>
        </p:nvCxnSpPr>
        <p:spPr>
          <a:xfrm>
            <a:off x="8361211" y="430364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8" name="CuadroTexto 77"/>
          <p:cNvSpPr txBox="1"/>
          <p:nvPr/>
        </p:nvSpPr>
        <p:spPr>
          <a:xfrm>
            <a:off x="7779407" y="4662877"/>
            <a:ext cx="13894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Tiempo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Espacio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Características y necesidades del grupo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Recursos materiales disponibles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Principios pedagógicos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Evaluación</a:t>
            </a:r>
          </a:p>
        </p:txBody>
      </p:sp>
      <p:sp>
        <p:nvSpPr>
          <p:cNvPr id="81" name="Rectángulo redondeado 80"/>
          <p:cNvSpPr/>
          <p:nvPr/>
        </p:nvSpPr>
        <p:spPr>
          <a:xfrm>
            <a:off x="9310600" y="3950931"/>
            <a:ext cx="1297630" cy="266192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2" name="CuadroTexto 81"/>
          <p:cNvSpPr txBox="1"/>
          <p:nvPr/>
        </p:nvSpPr>
        <p:spPr>
          <a:xfrm>
            <a:off x="9258832" y="3997647"/>
            <a:ext cx="149137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Nombre de la situación didáctica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Aprendizaje esperado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Campo de formación académica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Organizadores curriculares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Grado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Tiempo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Recursos materiales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Lugar</a:t>
            </a:r>
          </a:p>
          <a:p>
            <a:pPr marL="171450" indent="-171450">
              <a:buFontTx/>
              <a:buChar char="-"/>
            </a:pPr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Organización</a:t>
            </a:r>
          </a:p>
        </p:txBody>
      </p:sp>
      <p:cxnSp>
        <p:nvCxnSpPr>
          <p:cNvPr id="83" name="Conector recto 82"/>
          <p:cNvCxnSpPr/>
          <p:nvPr/>
        </p:nvCxnSpPr>
        <p:spPr>
          <a:xfrm>
            <a:off x="9915776" y="661285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84" name="Rectángulo redondeado 83"/>
          <p:cNvSpPr/>
          <p:nvPr/>
        </p:nvSpPr>
        <p:spPr>
          <a:xfrm>
            <a:off x="3151528" y="3927551"/>
            <a:ext cx="1360258" cy="193638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5" name="CuadroTexto 84"/>
          <p:cNvSpPr txBox="1"/>
          <p:nvPr/>
        </p:nvSpPr>
        <p:spPr>
          <a:xfrm>
            <a:off x="3203354" y="3907489"/>
            <a:ext cx="139087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Busca optimizar recursos y poner en práctica diversas estrategias con el fin de</a:t>
            </a: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conjugar una serie de factores que</a:t>
            </a: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garanticen el máximo logro en los aprendizajes de los alumnos.</a:t>
            </a:r>
          </a:p>
        </p:txBody>
      </p:sp>
      <p:sp>
        <p:nvSpPr>
          <p:cNvPr id="86" name="Rectángulo redondeado 85"/>
          <p:cNvSpPr/>
          <p:nvPr/>
        </p:nvSpPr>
        <p:spPr>
          <a:xfrm>
            <a:off x="119651" y="3914875"/>
            <a:ext cx="1462981" cy="287165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CuadroTexto 86"/>
          <p:cNvSpPr txBox="1"/>
          <p:nvPr/>
        </p:nvSpPr>
        <p:spPr>
          <a:xfrm>
            <a:off x="119652" y="3983911"/>
            <a:ext cx="1582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Poner al estudiante y su aprendizaje en el centro del proceso educativo.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Tener en cuenta los saberes previos del estudiante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Ofrecer acompañamiento al aprendizaje.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Conocer los intereses de los estudiantes.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Estimular la motivación intrínseca del alumno.</a:t>
            </a:r>
          </a:p>
        </p:txBody>
      </p:sp>
      <p:sp>
        <p:nvSpPr>
          <p:cNvPr id="92" name="Rectángulo redondeado 91"/>
          <p:cNvSpPr/>
          <p:nvPr/>
        </p:nvSpPr>
        <p:spPr>
          <a:xfrm>
            <a:off x="1702570" y="3877562"/>
            <a:ext cx="1324882" cy="159958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CuadroTexto 92"/>
          <p:cNvSpPr txBox="1"/>
          <p:nvPr/>
        </p:nvSpPr>
        <p:spPr>
          <a:xfrm>
            <a:off x="1660934" y="3907489"/>
            <a:ext cx="15829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Prospectiva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Integral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Participativa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Iterativa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Indicativa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Opcional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Operativa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0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11443447" y="4751482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2" name="Conector recto 1"/>
          <p:cNvCxnSpPr/>
          <p:nvPr/>
        </p:nvCxnSpPr>
        <p:spPr>
          <a:xfrm>
            <a:off x="11486999" y="0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" name="CuadroTexto 3"/>
          <p:cNvSpPr txBox="1"/>
          <p:nvPr/>
        </p:nvSpPr>
        <p:spPr>
          <a:xfrm>
            <a:off x="10700630" y="360608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 el preescolar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1486043" y="637607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" name="Rectángulo redondeado 5"/>
          <p:cNvSpPr/>
          <p:nvPr/>
        </p:nvSpPr>
        <p:spPr>
          <a:xfrm>
            <a:off x="10737427" y="998215"/>
            <a:ext cx="1417776" cy="159043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0740358" y="1084890"/>
            <a:ext cx="1491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momentos de evaluación son: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Inicial o diagnóstica.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Intermedia 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Final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Permanente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11445359" y="2556560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9" name="CuadroTexto 8"/>
          <p:cNvSpPr txBox="1"/>
          <p:nvPr/>
        </p:nvSpPr>
        <p:spPr>
          <a:xfrm>
            <a:off x="10699674" y="2897437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Para los docentes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11444403" y="3164416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1" name="Rectángulo redondeado 10"/>
          <p:cNvSpPr/>
          <p:nvPr/>
        </p:nvSpPr>
        <p:spPr>
          <a:xfrm>
            <a:off x="10757012" y="3525025"/>
            <a:ext cx="1417776" cy="132346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10772032" y="3586590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 un medio para  conocer el proceso de aprendizaje de sus alumnos e identificar el tipo de apoyos que requieren.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0697762" y="5060573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 los alumnos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11442491" y="5317018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6" name="Rectángulo redondeado 15"/>
          <p:cNvSpPr/>
          <p:nvPr/>
        </p:nvSpPr>
        <p:spPr>
          <a:xfrm>
            <a:off x="10737427" y="5534025"/>
            <a:ext cx="1417776" cy="113903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10772032" y="5487375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Les permite conocer sus habilidades para aprender y sus dificultades para hacerlo de manera óptima.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5387682" y="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9" name="Rectángulo redondeado 18"/>
          <p:cNvSpPr/>
          <p:nvPr/>
        </p:nvSpPr>
        <p:spPr>
          <a:xfrm>
            <a:off x="4678794" y="292771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uadroTexto 19"/>
          <p:cNvSpPr txBox="1"/>
          <p:nvPr/>
        </p:nvSpPr>
        <p:spPr>
          <a:xfrm>
            <a:off x="4641997" y="360608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operacional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Dentro de este tipo de planeación solamente se realizan actividades sin perseguir un propósito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5387682" y="1957588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2" name="Rectángulo redondeado 21"/>
          <p:cNvSpPr/>
          <p:nvPr/>
        </p:nvSpPr>
        <p:spPr>
          <a:xfrm>
            <a:off x="4678794" y="2203527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4641997" y="2250360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situacional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Nace de una situación dentro o fuera del salón y se aprovecha para llevar a cabo una planeación.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415606" y="385830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5" name="Rectángulo redondeado 24"/>
          <p:cNvSpPr/>
          <p:nvPr/>
        </p:nvSpPr>
        <p:spPr>
          <a:xfrm>
            <a:off x="4706718" y="4099377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/>
          <p:cNvSpPr txBox="1"/>
          <p:nvPr/>
        </p:nvSpPr>
        <p:spPr>
          <a:xfrm>
            <a:off x="4641997" y="4116248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estratégica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enfoca en el logro del aprendizaje esperado, vinculando varios campos formativos y aprendizajes.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>
            <a:off x="6908068" y="-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6209892" y="252481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CuadroTexto 28"/>
          <p:cNvSpPr txBox="1"/>
          <p:nvPr/>
        </p:nvSpPr>
        <p:spPr>
          <a:xfrm>
            <a:off x="6216740" y="231335"/>
            <a:ext cx="149137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desarrolla el plan de trabajo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 apertura para reorientar, agregar, modificar, eliminar o agregar actividades, de acuerdo a su funcionalidad y la respuesta de los niños.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6933825" y="1917298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1" name="Rectángulo redondeado 30"/>
          <p:cNvSpPr/>
          <p:nvPr/>
        </p:nvSpPr>
        <p:spPr>
          <a:xfrm>
            <a:off x="6224937" y="2210070"/>
            <a:ext cx="1417776" cy="2516312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CuadroTexto 31"/>
          <p:cNvSpPr txBox="1"/>
          <p:nvPr/>
        </p:nvSpPr>
        <p:spPr>
          <a:xfrm>
            <a:off x="6203698" y="2264169"/>
            <a:ext cx="149137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Valoración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valora el trabajo del docente  y el avance de los niños en los Aprendizajes  esperados en el periodo.</a:t>
            </a:r>
          </a:p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información se obtiene del diario de trabajo de la educadora y los expedientes individuales de los niños.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3" name="Conector recto 32"/>
          <p:cNvCxnSpPr/>
          <p:nvPr/>
        </p:nvCxnSpPr>
        <p:spPr>
          <a:xfrm>
            <a:off x="6908068" y="4702099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4" name="Rectángulo redondeado 33"/>
          <p:cNvSpPr/>
          <p:nvPr/>
        </p:nvSpPr>
        <p:spPr>
          <a:xfrm>
            <a:off x="6251766" y="4931785"/>
            <a:ext cx="1417776" cy="74584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CuadroTexto 34"/>
          <p:cNvSpPr txBox="1"/>
          <p:nvPr/>
        </p:nvSpPr>
        <p:spPr>
          <a:xfrm>
            <a:off x="6209892" y="4993411"/>
            <a:ext cx="149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 de trabajo siguiente </a:t>
            </a: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(quincenal)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8386969" y="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7" name="CuadroTexto 36"/>
          <p:cNvSpPr txBox="1"/>
          <p:nvPr/>
        </p:nvSpPr>
        <p:spPr>
          <a:xfrm>
            <a:off x="7702237" y="293045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Además de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8368982" y="570044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9" name="Rectángulo redondeado 38"/>
          <p:cNvSpPr/>
          <p:nvPr/>
        </p:nvSpPr>
        <p:spPr>
          <a:xfrm>
            <a:off x="7774272" y="930652"/>
            <a:ext cx="1417776" cy="2937692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CuadroTexto 39"/>
          <p:cNvSpPr txBox="1"/>
          <p:nvPr/>
        </p:nvSpPr>
        <p:spPr>
          <a:xfrm>
            <a:off x="7774272" y="1006022"/>
            <a:ext cx="1491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Poner al alumno en el centro.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Generar ambientes de aprendizaje cálidos y seguros.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Dar importancia a la calidad de los aprendizajes.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Saberes previos de los estudiantes.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Situación del grupo.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diversidad en el aula.</a:t>
            </a:r>
          </a:p>
        </p:txBody>
      </p:sp>
      <p:cxnSp>
        <p:nvCxnSpPr>
          <p:cNvPr id="41" name="Conector recto 40"/>
          <p:cNvCxnSpPr/>
          <p:nvPr/>
        </p:nvCxnSpPr>
        <p:spPr>
          <a:xfrm>
            <a:off x="9878772" y="-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2" name="CuadroTexto 41"/>
          <p:cNvSpPr txBox="1"/>
          <p:nvPr/>
        </p:nvSpPr>
        <p:spPr>
          <a:xfrm>
            <a:off x="9118554" y="325280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Diseñar actividades de</a:t>
            </a:r>
          </a:p>
        </p:txBody>
      </p:sp>
      <p:cxnSp>
        <p:nvCxnSpPr>
          <p:cNvPr id="43" name="Conector recto 42"/>
          <p:cNvCxnSpPr/>
          <p:nvPr/>
        </p:nvCxnSpPr>
        <p:spPr>
          <a:xfrm>
            <a:off x="9860352" y="825734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4" name="Rectángulo redondeado 43"/>
          <p:cNvSpPr/>
          <p:nvPr/>
        </p:nvSpPr>
        <p:spPr>
          <a:xfrm>
            <a:off x="9254251" y="1141300"/>
            <a:ext cx="1289489" cy="816288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CuadroTexto 44"/>
          <p:cNvSpPr txBox="1"/>
          <p:nvPr/>
        </p:nvSpPr>
        <p:spPr>
          <a:xfrm>
            <a:off x="9134949" y="1212858"/>
            <a:ext cx="149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Inicio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Aquí se movilizan los saberes previos.</a:t>
            </a:r>
          </a:p>
        </p:txBody>
      </p:sp>
      <p:cxnSp>
        <p:nvCxnSpPr>
          <p:cNvPr id="46" name="Conector recto 45"/>
          <p:cNvCxnSpPr/>
          <p:nvPr/>
        </p:nvCxnSpPr>
        <p:spPr>
          <a:xfrm>
            <a:off x="9877600" y="1946953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7" name="Rectángulo redondeado 46"/>
          <p:cNvSpPr/>
          <p:nvPr/>
        </p:nvSpPr>
        <p:spPr>
          <a:xfrm>
            <a:off x="9258210" y="2180510"/>
            <a:ext cx="1329938" cy="127481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CuadroTexto 47"/>
          <p:cNvSpPr txBox="1"/>
          <p:nvPr/>
        </p:nvSpPr>
        <p:spPr>
          <a:xfrm>
            <a:off x="9181210" y="2254991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Desarrollo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realiza la actividad central para favorecer el aprendizaje esperado.</a:t>
            </a:r>
          </a:p>
        </p:txBody>
      </p:sp>
      <p:cxnSp>
        <p:nvCxnSpPr>
          <p:cNvPr id="49" name="Conector recto 48"/>
          <p:cNvCxnSpPr/>
          <p:nvPr/>
        </p:nvCxnSpPr>
        <p:spPr>
          <a:xfrm>
            <a:off x="9873829" y="3452807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0" name="Rectángulo redondeado 49"/>
          <p:cNvSpPr/>
          <p:nvPr/>
        </p:nvSpPr>
        <p:spPr>
          <a:xfrm>
            <a:off x="9213802" y="3802788"/>
            <a:ext cx="1329938" cy="98413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CuadroTexto 50"/>
          <p:cNvSpPr txBox="1"/>
          <p:nvPr/>
        </p:nvSpPr>
        <p:spPr>
          <a:xfrm>
            <a:off x="9096778" y="3840028"/>
            <a:ext cx="1491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Cierre</a:t>
            </a: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lleva a cabo una retroalimentación del tema.</a:t>
            </a:r>
          </a:p>
        </p:txBody>
      </p:sp>
      <p:sp>
        <p:nvSpPr>
          <p:cNvPr id="52" name="Rectángulo redondeado 51"/>
          <p:cNvSpPr/>
          <p:nvPr/>
        </p:nvSpPr>
        <p:spPr>
          <a:xfrm>
            <a:off x="255162" y="-1"/>
            <a:ext cx="1462981" cy="4726383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52"/>
          <p:cNvSpPr txBox="1"/>
          <p:nvPr/>
        </p:nvSpPr>
        <p:spPr>
          <a:xfrm>
            <a:off x="255162" y="38138"/>
            <a:ext cx="15829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Reconocer la naturaleza social del conocimiento.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Propiciar el aprendizaje situado.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Entender la evaluación como un proceso relacionado con la planeación del aprendizaje.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Modelar el aprendizaje.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Valorar el aprendizaje informal.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Promover la </a:t>
            </a:r>
            <a:r>
              <a:rPr lang="es-MX" sz="1200" dirty="0" err="1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interdisciplina</a:t>
            </a: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Favorecer la cultura del aprendizaje.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Apreciar la diversidad como fuente de riqueza para el aprendizaje.</a:t>
            </a:r>
          </a:p>
          <a:p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Usar la disciplina como apoyo al aprendizaje.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8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2428" y="546361"/>
            <a:ext cx="11140226" cy="163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Referencias</a:t>
            </a:r>
            <a:endParaRPr kumimoji="0" lang="es-MX" altLang="es-MX" sz="2400" b="1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Secretaría de Educación Pública. (2017). </a:t>
            </a:r>
            <a:r>
              <a:rPr kumimoji="0" lang="es-ES" altLang="es-MX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Aprendizajes Clave para la Educación Integral.</a:t>
            </a:r>
            <a:r>
              <a:rPr kumimoji="0" lang="es-E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México: Secretaría de Educación Pública.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Tejeda, A., &amp; Eréndira, M. (2009). </a:t>
            </a:r>
            <a:r>
              <a:rPr kumimoji="0" lang="es-ES" altLang="es-MX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La planeación didáctica.</a:t>
            </a:r>
            <a:r>
              <a:rPr kumimoji="0" lang="es-E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ENP.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6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831</Words>
  <Application>Microsoft Office PowerPoint</Application>
  <PresentationFormat>Panorámica</PresentationFormat>
  <Paragraphs>126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Hynings Handwriting V2</vt:lpstr>
      <vt:lpstr>Skrapbook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Owner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Mariana</cp:lastModifiedBy>
  <cp:revision>24</cp:revision>
  <dcterms:created xsi:type="dcterms:W3CDTF">2021-04-30T23:54:17Z</dcterms:created>
  <dcterms:modified xsi:type="dcterms:W3CDTF">2021-05-01T04:54:44Z</dcterms:modified>
</cp:coreProperties>
</file>