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0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1B6A-2236-4F5A-905F-5DEBCDD15D0B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9FDF-4EE0-4976-B4ED-BA952D3EA7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562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1B6A-2236-4F5A-905F-5DEBCDD15D0B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9FDF-4EE0-4976-B4ED-BA952D3EA7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8364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1B6A-2236-4F5A-905F-5DEBCDD15D0B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9FDF-4EE0-4976-B4ED-BA952D3EA7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4386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1B6A-2236-4F5A-905F-5DEBCDD15D0B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9FDF-4EE0-4976-B4ED-BA952D3EA7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926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1B6A-2236-4F5A-905F-5DEBCDD15D0B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9FDF-4EE0-4976-B4ED-BA952D3EA7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344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1B6A-2236-4F5A-905F-5DEBCDD15D0B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9FDF-4EE0-4976-B4ED-BA952D3EA7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3004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1B6A-2236-4F5A-905F-5DEBCDD15D0B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9FDF-4EE0-4976-B4ED-BA952D3EA7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5823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1B6A-2236-4F5A-905F-5DEBCDD15D0B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9FDF-4EE0-4976-B4ED-BA952D3EA7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0676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1B6A-2236-4F5A-905F-5DEBCDD15D0B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9FDF-4EE0-4976-B4ED-BA952D3EA7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5859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1B6A-2236-4F5A-905F-5DEBCDD15D0B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9FDF-4EE0-4976-B4ED-BA952D3EA7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5602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1B6A-2236-4F5A-905F-5DEBCDD15D0B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9FDF-4EE0-4976-B4ED-BA952D3EA7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6576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71B6A-2236-4F5A-905F-5DEBCDD15D0B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89FDF-4EE0-4976-B4ED-BA952D3EA7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8812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3" indent="-228603" algn="l" defTabSz="91441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31819" y="218941"/>
            <a:ext cx="11861443" cy="6221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</a:t>
            </a:r>
          </a:p>
          <a:p>
            <a:pPr algn="ctr">
              <a:lnSpc>
                <a:spcPct val="150000"/>
              </a:lnSpc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Licenciatura en Educación Preescolar</a:t>
            </a:r>
          </a:p>
          <a:p>
            <a:pPr algn="ctr">
              <a:lnSpc>
                <a:spcPct val="150000"/>
              </a:lnSpc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Unidad de aprendizaje II: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Planeación y evaluación: creencias y concepciones de la intervención docente.</a:t>
            </a:r>
          </a:p>
          <a:p>
            <a:pPr algn="ctr">
              <a:lnSpc>
                <a:spcPct val="150000"/>
              </a:lnSpc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“Organizador gráfico”</a:t>
            </a:r>
          </a:p>
          <a:p>
            <a:pPr algn="ctr">
              <a:lnSpc>
                <a:spcPct val="150000"/>
              </a:lnSpc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Curso: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Planeación y evaluación de la enseñanza y el aprendizaje</a:t>
            </a:r>
          </a:p>
          <a:p>
            <a:pPr algn="ctr">
              <a:lnSpc>
                <a:spcPct val="150000"/>
              </a:lnSpc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Titular: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Prof. Gerardo Garza Alcalá</a:t>
            </a:r>
          </a:p>
          <a:p>
            <a:pPr algn="ctr">
              <a:lnSpc>
                <a:spcPct val="150000"/>
              </a:lnSpc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Alumnas:</a:t>
            </a:r>
          </a:p>
          <a:p>
            <a:pPr algn="ctr">
              <a:lnSpc>
                <a:spcPct val="150000"/>
              </a:lnSpc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9. Mariana Elizabeth Martínez Marín</a:t>
            </a:r>
          </a:p>
          <a:p>
            <a:pPr algn="ctr">
              <a:lnSpc>
                <a:spcPct val="150000"/>
              </a:lnSpc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11.América Michelle Reyes Leza</a:t>
            </a:r>
          </a:p>
          <a:p>
            <a:pPr algn="ctr">
              <a:lnSpc>
                <a:spcPct val="150000"/>
              </a:lnSpc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12.Susana Abigail Rosas López</a:t>
            </a:r>
          </a:p>
          <a:p>
            <a:pPr algn="ctr">
              <a:lnSpc>
                <a:spcPct val="150000"/>
              </a:lnSpc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7. Diana Virginia Herrera Ramos</a:t>
            </a:r>
          </a:p>
          <a:p>
            <a:pPr algn="ctr">
              <a:lnSpc>
                <a:spcPct val="150000"/>
              </a:lnSpc>
            </a:pPr>
            <a:r>
              <a:rPr lang="es-MX" sz="1200">
                <a:latin typeface="Arial" panose="020B0604020202020204" pitchFamily="34" charset="0"/>
                <a:cs typeface="Arial" panose="020B0604020202020204" pitchFamily="34" charset="0"/>
              </a:rPr>
              <a:t>2º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Semestre  Sección: B</a:t>
            </a:r>
          </a:p>
          <a:p>
            <a:pPr algn="ctr">
              <a:lnSpc>
                <a:spcPct val="150000"/>
              </a:lnSpc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Ciclo escolar 2020 – 2021</a:t>
            </a:r>
          </a:p>
          <a:p>
            <a:pPr>
              <a:lnSpc>
                <a:spcPct val="150000"/>
              </a:lnSpc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COMPETENCIAS DE LA UNIDAD DE APRENDIZAJE II</a:t>
            </a:r>
          </a:p>
          <a:p>
            <a:pPr marL="171452" indent="-17145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Elabora diagnósticos de los intereses, motivaciones y necesidades formativas de los alumnos para organizar las actividades de aprendizaje, así como las adecuaciones curriculares y didácticas pertinentes.</a:t>
            </a:r>
          </a:p>
          <a:p>
            <a:pPr>
              <a:lnSpc>
                <a:spcPct val="150000"/>
              </a:lnSpc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171452" indent="-17145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Selecciona estrategias que favorecen el desarrollo intelectual, físico, social y emocional de los alumnos para procurar el logro de los aprendizajes.</a:t>
            </a:r>
          </a:p>
          <a:p>
            <a:pPr>
              <a:lnSpc>
                <a:spcPct val="150000"/>
              </a:lnSpc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171452" indent="-17145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Evalúa el aprendizaje de sus alumnos mediante la aplicación de distintas teorías, métodos e instrumentos considerando las áreas, campos y ámbitos de conocimiento, así como los saberes correspondientes al grado y nivel educativo.</a:t>
            </a:r>
          </a:p>
          <a:p>
            <a:pPr>
              <a:lnSpc>
                <a:spcPct val="150000"/>
              </a:lnSpc>
            </a:pP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Saltillo, Coahuila de Zaragoza                                                                                                                                                                                        11 de marzo del 2021</a:t>
            </a:r>
          </a:p>
        </p:txBody>
      </p:sp>
      <p:pic>
        <p:nvPicPr>
          <p:cNvPr id="9" name="Imagen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797" y="218939"/>
            <a:ext cx="1104721" cy="8242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3164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Conector recto 53"/>
          <p:cNvCxnSpPr/>
          <p:nvPr/>
        </p:nvCxnSpPr>
        <p:spPr>
          <a:xfrm>
            <a:off x="11435042" y="3463813"/>
            <a:ext cx="0" cy="464189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cxnSp>
        <p:nvCxnSpPr>
          <p:cNvPr id="53" name="Conector recto 52"/>
          <p:cNvCxnSpPr/>
          <p:nvPr/>
        </p:nvCxnSpPr>
        <p:spPr>
          <a:xfrm>
            <a:off x="9915776" y="3478981"/>
            <a:ext cx="0" cy="464189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cxnSp>
        <p:nvCxnSpPr>
          <p:cNvPr id="52" name="Conector recto 51"/>
          <p:cNvCxnSpPr/>
          <p:nvPr/>
        </p:nvCxnSpPr>
        <p:spPr>
          <a:xfrm>
            <a:off x="8353748" y="3478981"/>
            <a:ext cx="0" cy="464189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cxnSp>
        <p:nvCxnSpPr>
          <p:cNvPr id="51" name="Conector recto 50"/>
          <p:cNvCxnSpPr/>
          <p:nvPr/>
        </p:nvCxnSpPr>
        <p:spPr>
          <a:xfrm>
            <a:off x="6916390" y="3478981"/>
            <a:ext cx="0" cy="464189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cxnSp>
        <p:nvCxnSpPr>
          <p:cNvPr id="50" name="Conector recto 49"/>
          <p:cNvCxnSpPr/>
          <p:nvPr/>
        </p:nvCxnSpPr>
        <p:spPr>
          <a:xfrm>
            <a:off x="5426486" y="3478981"/>
            <a:ext cx="0" cy="464189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cxnSp>
        <p:nvCxnSpPr>
          <p:cNvPr id="49" name="Conector recto 48"/>
          <p:cNvCxnSpPr/>
          <p:nvPr/>
        </p:nvCxnSpPr>
        <p:spPr>
          <a:xfrm>
            <a:off x="3878028" y="3463813"/>
            <a:ext cx="0" cy="464189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cxnSp>
        <p:nvCxnSpPr>
          <p:cNvPr id="48" name="Conector recto 47"/>
          <p:cNvCxnSpPr/>
          <p:nvPr/>
        </p:nvCxnSpPr>
        <p:spPr>
          <a:xfrm>
            <a:off x="2329570" y="3478981"/>
            <a:ext cx="0" cy="464189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cxnSp>
        <p:nvCxnSpPr>
          <p:cNvPr id="47" name="Conector recto 46"/>
          <p:cNvCxnSpPr/>
          <p:nvPr/>
        </p:nvCxnSpPr>
        <p:spPr>
          <a:xfrm>
            <a:off x="862884" y="3478981"/>
            <a:ext cx="0" cy="464189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2" name="Rectángulo redondeado 1"/>
          <p:cNvSpPr/>
          <p:nvPr/>
        </p:nvSpPr>
        <p:spPr>
          <a:xfrm>
            <a:off x="3361385" y="147346"/>
            <a:ext cx="4803820" cy="666573"/>
          </a:xfrm>
          <a:prstGeom prst="roundRect">
            <a:avLst>
              <a:gd name="adj" fmla="val 16668"/>
            </a:avLst>
          </a:prstGeom>
          <a:solidFill>
            <a:srgbClr val="EBCC8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11"/>
            <a:endParaRPr lang="es-MX" kern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3" name="Conector recto 2"/>
          <p:cNvCxnSpPr/>
          <p:nvPr/>
        </p:nvCxnSpPr>
        <p:spPr>
          <a:xfrm>
            <a:off x="5407693" y="813919"/>
            <a:ext cx="0" cy="347729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5" name="Rectángulo redondeado 4"/>
          <p:cNvSpPr/>
          <p:nvPr/>
        </p:nvSpPr>
        <p:spPr>
          <a:xfrm>
            <a:off x="982168" y="1172020"/>
            <a:ext cx="9182636" cy="1229881"/>
          </a:xfrm>
          <a:prstGeom prst="roundRect">
            <a:avLst/>
          </a:prstGeom>
          <a:solidFill>
            <a:srgbClr val="ED7B5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11"/>
            <a:endParaRPr lang="es-MX" kern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5400561" y="2391379"/>
            <a:ext cx="2792" cy="450761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cxnSp>
        <p:nvCxnSpPr>
          <p:cNvPr id="8" name="Conector recto 7"/>
          <p:cNvCxnSpPr/>
          <p:nvPr/>
        </p:nvCxnSpPr>
        <p:spPr>
          <a:xfrm flipV="1">
            <a:off x="895770" y="2819922"/>
            <a:ext cx="10540669" cy="22219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cxnSp>
        <p:nvCxnSpPr>
          <p:cNvPr id="12" name="Conector recto 11"/>
          <p:cNvCxnSpPr/>
          <p:nvPr/>
        </p:nvCxnSpPr>
        <p:spPr>
          <a:xfrm>
            <a:off x="875763" y="2819924"/>
            <a:ext cx="0" cy="464189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cxnSp>
        <p:nvCxnSpPr>
          <p:cNvPr id="13" name="Conector recto 12"/>
          <p:cNvCxnSpPr/>
          <p:nvPr/>
        </p:nvCxnSpPr>
        <p:spPr>
          <a:xfrm>
            <a:off x="11435042" y="2806827"/>
            <a:ext cx="1397" cy="398711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14" name="CuadroTexto 13"/>
          <p:cNvSpPr txBox="1"/>
          <p:nvPr/>
        </p:nvSpPr>
        <p:spPr>
          <a:xfrm>
            <a:off x="3878028" y="192227"/>
            <a:ext cx="32357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solidFill>
                  <a:prstClr val="white"/>
                </a:solidFill>
                <a:latin typeface="Skrapbook" pitchFamily="2" charset="0"/>
              </a:rPr>
              <a:t>Planeación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1184856" y="1171040"/>
            <a:ext cx="915687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>
                <a:solidFill>
                  <a:prstClr val="white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La planeación didáctica es diseñar un plan de trabajo que contemple los</a:t>
            </a:r>
          </a:p>
          <a:p>
            <a:pPr algn="ctr"/>
            <a:r>
              <a:rPr lang="es-MX" sz="1400" dirty="0">
                <a:solidFill>
                  <a:prstClr val="white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elementos que intervendrán en el proceso de enseñanza-aprendizaje organizados</a:t>
            </a:r>
          </a:p>
          <a:p>
            <a:pPr algn="ctr"/>
            <a:r>
              <a:rPr lang="es-MX" sz="1400" dirty="0">
                <a:solidFill>
                  <a:prstClr val="white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de tal manera que faciliten el desarrollo de las estructuras cognoscitivas, la</a:t>
            </a:r>
          </a:p>
          <a:p>
            <a:pPr algn="ctr"/>
            <a:r>
              <a:rPr lang="es-MX" sz="1400" dirty="0">
                <a:solidFill>
                  <a:prstClr val="white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adquisición de habilidades y modificación de actitudes de los alumnos en el tiempo</a:t>
            </a:r>
          </a:p>
          <a:p>
            <a:pPr algn="ctr"/>
            <a:r>
              <a:rPr lang="es-MX" sz="1400" dirty="0">
                <a:solidFill>
                  <a:prstClr val="white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disponible para un curso dentro de un plan de estudios.</a:t>
            </a:r>
          </a:p>
        </p:txBody>
      </p:sp>
      <p:sp>
        <p:nvSpPr>
          <p:cNvPr id="17" name="Rectángulo redondeado 16"/>
          <p:cNvSpPr/>
          <p:nvPr/>
        </p:nvSpPr>
        <p:spPr>
          <a:xfrm>
            <a:off x="54953" y="3147836"/>
            <a:ext cx="1451355" cy="511090"/>
          </a:xfrm>
          <a:prstGeom prst="roundRect">
            <a:avLst/>
          </a:prstGeom>
          <a:solidFill>
            <a:srgbClr val="ECAC8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11"/>
            <a:endParaRPr lang="es-MX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732" y="3205538"/>
            <a:ext cx="1491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solidFill>
                  <a:prstClr val="white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Principios</a:t>
            </a:r>
          </a:p>
        </p:txBody>
      </p:sp>
      <p:cxnSp>
        <p:nvCxnSpPr>
          <p:cNvPr id="21" name="Conector recto 20"/>
          <p:cNvCxnSpPr/>
          <p:nvPr/>
        </p:nvCxnSpPr>
        <p:spPr>
          <a:xfrm>
            <a:off x="2309562" y="2819922"/>
            <a:ext cx="0" cy="464189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22" name="Rectángulo redondeado 21"/>
          <p:cNvSpPr/>
          <p:nvPr/>
        </p:nvSpPr>
        <p:spPr>
          <a:xfrm>
            <a:off x="1583885" y="3147836"/>
            <a:ext cx="1451355" cy="511090"/>
          </a:xfrm>
          <a:prstGeom prst="roundRect">
            <a:avLst/>
          </a:prstGeom>
          <a:solidFill>
            <a:srgbClr val="ECAC8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11"/>
            <a:endParaRPr lang="es-MX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1583885" y="3249412"/>
            <a:ext cx="1491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solidFill>
                  <a:prstClr val="white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Características</a:t>
            </a:r>
          </a:p>
        </p:txBody>
      </p:sp>
      <p:cxnSp>
        <p:nvCxnSpPr>
          <p:cNvPr id="24" name="Conector recto 23"/>
          <p:cNvCxnSpPr/>
          <p:nvPr/>
        </p:nvCxnSpPr>
        <p:spPr>
          <a:xfrm>
            <a:off x="3878508" y="2819922"/>
            <a:ext cx="0" cy="464189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25" name="Rectángulo redondeado 24"/>
          <p:cNvSpPr/>
          <p:nvPr/>
        </p:nvSpPr>
        <p:spPr>
          <a:xfrm>
            <a:off x="3152831" y="3147836"/>
            <a:ext cx="1451355" cy="511090"/>
          </a:xfrm>
          <a:prstGeom prst="roundRect">
            <a:avLst/>
          </a:prstGeom>
          <a:solidFill>
            <a:srgbClr val="ECAC8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11"/>
            <a:endParaRPr lang="es-MX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3132343" y="3174760"/>
            <a:ext cx="1491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solidFill>
                  <a:prstClr val="white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Propósito</a:t>
            </a:r>
          </a:p>
        </p:txBody>
      </p:sp>
      <p:cxnSp>
        <p:nvCxnSpPr>
          <p:cNvPr id="27" name="Conector recto 26"/>
          <p:cNvCxnSpPr/>
          <p:nvPr/>
        </p:nvCxnSpPr>
        <p:spPr>
          <a:xfrm>
            <a:off x="5407693" y="2862796"/>
            <a:ext cx="0" cy="464189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28" name="Rectángulo redondeado 27"/>
          <p:cNvSpPr/>
          <p:nvPr/>
        </p:nvSpPr>
        <p:spPr>
          <a:xfrm>
            <a:off x="4682016" y="3163144"/>
            <a:ext cx="1451355" cy="511090"/>
          </a:xfrm>
          <a:prstGeom prst="roundRect">
            <a:avLst/>
          </a:prstGeom>
          <a:solidFill>
            <a:srgbClr val="ECAC8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11"/>
            <a:endParaRPr lang="es-MX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4680801" y="3126301"/>
            <a:ext cx="1491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solidFill>
                  <a:prstClr val="white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Tipos de planeación</a:t>
            </a:r>
          </a:p>
        </p:txBody>
      </p:sp>
      <p:cxnSp>
        <p:nvCxnSpPr>
          <p:cNvPr id="30" name="Conector recto 29"/>
          <p:cNvCxnSpPr/>
          <p:nvPr/>
        </p:nvCxnSpPr>
        <p:spPr>
          <a:xfrm>
            <a:off x="6916390" y="2862796"/>
            <a:ext cx="0" cy="464189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31" name="Rectángulo redondeado 30"/>
          <p:cNvSpPr/>
          <p:nvPr/>
        </p:nvSpPr>
        <p:spPr>
          <a:xfrm>
            <a:off x="6217255" y="3147836"/>
            <a:ext cx="1451355" cy="511090"/>
          </a:xfrm>
          <a:prstGeom prst="roundRect">
            <a:avLst/>
          </a:prstGeom>
          <a:solidFill>
            <a:srgbClr val="ECAC8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11"/>
            <a:endParaRPr lang="es-MX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6171958" y="3205538"/>
            <a:ext cx="1491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prstClr val="white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Etapas</a:t>
            </a:r>
          </a:p>
        </p:txBody>
      </p:sp>
      <p:cxnSp>
        <p:nvCxnSpPr>
          <p:cNvPr id="34" name="Conector recto 33"/>
          <p:cNvCxnSpPr/>
          <p:nvPr/>
        </p:nvCxnSpPr>
        <p:spPr>
          <a:xfrm>
            <a:off x="8355459" y="2842140"/>
            <a:ext cx="0" cy="464189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35" name="Rectángulo redondeado 34"/>
          <p:cNvSpPr/>
          <p:nvPr/>
        </p:nvSpPr>
        <p:spPr>
          <a:xfrm>
            <a:off x="7755793" y="3163144"/>
            <a:ext cx="1451355" cy="511090"/>
          </a:xfrm>
          <a:prstGeom prst="roundRect">
            <a:avLst/>
          </a:prstGeom>
          <a:solidFill>
            <a:srgbClr val="ECAC8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11"/>
            <a:endParaRPr lang="es-MX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7735785" y="3172688"/>
            <a:ext cx="1491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>
                <a:solidFill>
                  <a:prstClr val="white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Elementos de una planeación</a:t>
            </a:r>
          </a:p>
        </p:txBody>
      </p:sp>
      <p:cxnSp>
        <p:nvCxnSpPr>
          <p:cNvPr id="38" name="Conector recto 37"/>
          <p:cNvCxnSpPr/>
          <p:nvPr/>
        </p:nvCxnSpPr>
        <p:spPr>
          <a:xfrm>
            <a:off x="9915776" y="2806827"/>
            <a:ext cx="0" cy="464189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40" name="Rectángulo redondeado 39"/>
          <p:cNvSpPr/>
          <p:nvPr/>
        </p:nvSpPr>
        <p:spPr>
          <a:xfrm>
            <a:off x="9310600" y="3147837"/>
            <a:ext cx="1387917" cy="526397"/>
          </a:xfrm>
          <a:prstGeom prst="roundRect">
            <a:avLst/>
          </a:prstGeom>
          <a:solidFill>
            <a:srgbClr val="ECAC8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11"/>
            <a:endParaRPr lang="es-MX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1" name="CuadroTexto 40"/>
          <p:cNvSpPr txBox="1"/>
          <p:nvPr/>
        </p:nvSpPr>
        <p:spPr>
          <a:xfrm>
            <a:off x="9258873" y="3172688"/>
            <a:ext cx="1491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solidFill>
                  <a:prstClr val="white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Organización de secuencias didácticas</a:t>
            </a:r>
          </a:p>
        </p:txBody>
      </p:sp>
      <p:sp>
        <p:nvSpPr>
          <p:cNvPr id="42" name="Rectángulo redondeado 41"/>
          <p:cNvSpPr/>
          <p:nvPr/>
        </p:nvSpPr>
        <p:spPr>
          <a:xfrm>
            <a:off x="10835894" y="3147836"/>
            <a:ext cx="1280398" cy="511090"/>
          </a:xfrm>
          <a:prstGeom prst="roundRect">
            <a:avLst/>
          </a:prstGeom>
          <a:solidFill>
            <a:srgbClr val="ECAC8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11"/>
            <a:endParaRPr lang="es-MX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3" name="CuadroTexto 42"/>
          <p:cNvSpPr txBox="1"/>
          <p:nvPr/>
        </p:nvSpPr>
        <p:spPr>
          <a:xfrm>
            <a:off x="10700630" y="3214970"/>
            <a:ext cx="1491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prstClr val="white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Evaluación</a:t>
            </a:r>
          </a:p>
        </p:txBody>
      </p:sp>
      <p:sp>
        <p:nvSpPr>
          <p:cNvPr id="55" name="CuadroTexto 54"/>
          <p:cNvSpPr txBox="1"/>
          <p:nvPr/>
        </p:nvSpPr>
        <p:spPr>
          <a:xfrm>
            <a:off x="10700630" y="3907715"/>
            <a:ext cx="14913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Toma en cuenta</a:t>
            </a:r>
          </a:p>
        </p:txBody>
      </p:sp>
      <p:cxnSp>
        <p:nvCxnSpPr>
          <p:cNvPr id="56" name="Conector recto 55"/>
          <p:cNvCxnSpPr/>
          <p:nvPr/>
        </p:nvCxnSpPr>
        <p:spPr>
          <a:xfrm>
            <a:off x="11435042" y="4184714"/>
            <a:ext cx="0" cy="292772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59" name="Rectángulo redondeado 58"/>
          <p:cNvSpPr/>
          <p:nvPr/>
        </p:nvSpPr>
        <p:spPr>
          <a:xfrm>
            <a:off x="10698517" y="4477486"/>
            <a:ext cx="1417776" cy="1743010"/>
          </a:xfrm>
          <a:prstGeom prst="roundRect">
            <a:avLst/>
          </a:prstGeom>
          <a:solidFill>
            <a:srgbClr val="F1D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0" name="CuadroTexto 59"/>
          <p:cNvSpPr txBox="1"/>
          <p:nvPr/>
        </p:nvSpPr>
        <p:spPr>
          <a:xfrm>
            <a:off x="10661720" y="4538811"/>
            <a:ext cx="1491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Las situaciones didácticas.</a:t>
            </a:r>
          </a:p>
          <a:p>
            <a:pPr marL="171450" indent="-171450">
              <a:buFontTx/>
              <a:buChar char="-"/>
            </a:pPr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Las actividades del estudiante.</a:t>
            </a:r>
          </a:p>
          <a:p>
            <a:pPr marL="171450" indent="-171450">
              <a:buFontTx/>
              <a:buChar char="-"/>
            </a:pPr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Los contenidos.</a:t>
            </a:r>
          </a:p>
          <a:p>
            <a:pPr marL="171450" indent="-171450">
              <a:buFontTx/>
              <a:buChar char="-"/>
            </a:pPr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La reflexión del docente sobre su práctica.</a:t>
            </a:r>
          </a:p>
        </p:txBody>
      </p:sp>
      <p:cxnSp>
        <p:nvCxnSpPr>
          <p:cNvPr id="61" name="Conector recto 60"/>
          <p:cNvCxnSpPr>
            <a:stCxn id="59" idx="2"/>
          </p:cNvCxnSpPr>
          <p:nvPr/>
        </p:nvCxnSpPr>
        <p:spPr>
          <a:xfrm>
            <a:off x="11407405" y="6220496"/>
            <a:ext cx="0" cy="637504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64" name="CuadroTexto 63"/>
          <p:cNvSpPr txBox="1"/>
          <p:nvPr/>
        </p:nvSpPr>
        <p:spPr>
          <a:xfrm>
            <a:off x="4680069" y="3907715"/>
            <a:ext cx="1491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Existen 4 tipos de planeación</a:t>
            </a:r>
          </a:p>
        </p:txBody>
      </p:sp>
      <p:cxnSp>
        <p:nvCxnSpPr>
          <p:cNvPr id="65" name="Conector recto 64"/>
          <p:cNvCxnSpPr/>
          <p:nvPr/>
        </p:nvCxnSpPr>
        <p:spPr>
          <a:xfrm>
            <a:off x="5400561" y="4369380"/>
            <a:ext cx="0" cy="292772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66" name="Rectángulo redondeado 65"/>
          <p:cNvSpPr/>
          <p:nvPr/>
        </p:nvSpPr>
        <p:spPr>
          <a:xfrm>
            <a:off x="4680069" y="4662152"/>
            <a:ext cx="1417776" cy="1201780"/>
          </a:xfrm>
          <a:prstGeom prst="roundRect">
            <a:avLst/>
          </a:prstGeom>
          <a:solidFill>
            <a:srgbClr val="F1D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7" name="CuadroTexto 66"/>
          <p:cNvSpPr txBox="1"/>
          <p:nvPr/>
        </p:nvSpPr>
        <p:spPr>
          <a:xfrm>
            <a:off x="4604186" y="4776650"/>
            <a:ext cx="1491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Planeación normativa </a:t>
            </a:r>
            <a:endParaRPr lang="es-MX" sz="12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  <a:p>
            <a:pPr algn="ctr"/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También conocida como  planeación tradicional.</a:t>
            </a:r>
          </a:p>
          <a:p>
            <a:endParaRPr lang="es-MX" sz="12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68" name="Conector recto 67"/>
          <p:cNvCxnSpPr/>
          <p:nvPr/>
        </p:nvCxnSpPr>
        <p:spPr>
          <a:xfrm>
            <a:off x="5376970" y="5863932"/>
            <a:ext cx="0" cy="994068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70" name="Rectángulo redondeado 69"/>
          <p:cNvSpPr/>
          <p:nvPr/>
        </p:nvSpPr>
        <p:spPr>
          <a:xfrm>
            <a:off x="6226237" y="3928002"/>
            <a:ext cx="1417776" cy="610809"/>
          </a:xfrm>
          <a:prstGeom prst="roundRect">
            <a:avLst/>
          </a:prstGeom>
          <a:solidFill>
            <a:srgbClr val="F1D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1" name="CuadroTexto 70"/>
          <p:cNvSpPr txBox="1"/>
          <p:nvPr/>
        </p:nvSpPr>
        <p:spPr>
          <a:xfrm>
            <a:off x="6173728" y="3988362"/>
            <a:ext cx="1491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Diagnóstico inicial</a:t>
            </a:r>
            <a:endParaRPr lang="es-MX" sz="12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  <a:p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(2 o 3 semanas)</a:t>
            </a:r>
          </a:p>
        </p:txBody>
      </p:sp>
      <p:cxnSp>
        <p:nvCxnSpPr>
          <p:cNvPr id="72" name="Conector recto 71"/>
          <p:cNvCxnSpPr/>
          <p:nvPr/>
        </p:nvCxnSpPr>
        <p:spPr>
          <a:xfrm>
            <a:off x="6916390" y="4538811"/>
            <a:ext cx="0" cy="292772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73" name="Rectángulo redondeado 72"/>
          <p:cNvSpPr/>
          <p:nvPr/>
        </p:nvSpPr>
        <p:spPr>
          <a:xfrm>
            <a:off x="6251974" y="4799860"/>
            <a:ext cx="1417776" cy="2058140"/>
          </a:xfrm>
          <a:prstGeom prst="roundRect">
            <a:avLst/>
          </a:prstGeom>
          <a:solidFill>
            <a:srgbClr val="F1D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4" name="CuadroTexto 73"/>
          <p:cNvSpPr txBox="1"/>
          <p:nvPr/>
        </p:nvSpPr>
        <p:spPr>
          <a:xfrm>
            <a:off x="6226237" y="4776650"/>
            <a:ext cx="14913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Primer plan de trabajo</a:t>
            </a:r>
            <a:endParaRPr lang="es-MX" sz="11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  <a:p>
            <a:r>
              <a:rPr lang="es-MX" sz="11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Se elabora a partir de los resultados del diagnóstico y se incorporan Aprendizajes esperados de los campos de formación académica y áreas de desarrollo personal y social.</a:t>
            </a:r>
          </a:p>
          <a:p>
            <a:endParaRPr lang="es-MX" sz="12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sp>
        <p:nvSpPr>
          <p:cNvPr id="75" name="Rectángulo redondeado 74"/>
          <p:cNvSpPr/>
          <p:nvPr/>
        </p:nvSpPr>
        <p:spPr>
          <a:xfrm>
            <a:off x="7779407" y="4609929"/>
            <a:ext cx="1417776" cy="2176606"/>
          </a:xfrm>
          <a:prstGeom prst="roundRect">
            <a:avLst/>
          </a:prstGeom>
          <a:solidFill>
            <a:srgbClr val="F1D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6" name="CuadroTexto 75"/>
          <p:cNvSpPr txBox="1"/>
          <p:nvPr/>
        </p:nvSpPr>
        <p:spPr>
          <a:xfrm>
            <a:off x="7615526" y="3868560"/>
            <a:ext cx="1491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El docente debe  tomar en cuenta</a:t>
            </a:r>
          </a:p>
        </p:txBody>
      </p:sp>
      <p:cxnSp>
        <p:nvCxnSpPr>
          <p:cNvPr id="77" name="Conector recto 76"/>
          <p:cNvCxnSpPr/>
          <p:nvPr/>
        </p:nvCxnSpPr>
        <p:spPr>
          <a:xfrm>
            <a:off x="8361211" y="4303641"/>
            <a:ext cx="0" cy="292772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78" name="CuadroTexto 77"/>
          <p:cNvSpPr txBox="1"/>
          <p:nvPr/>
        </p:nvSpPr>
        <p:spPr>
          <a:xfrm>
            <a:off x="7779407" y="4662877"/>
            <a:ext cx="138944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Tiempo</a:t>
            </a:r>
          </a:p>
          <a:p>
            <a:pPr marL="171450" indent="-171450">
              <a:buFontTx/>
              <a:buChar char="-"/>
            </a:pPr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Espacio</a:t>
            </a:r>
          </a:p>
          <a:p>
            <a:pPr marL="171450" indent="-171450">
              <a:buFontTx/>
              <a:buChar char="-"/>
            </a:pPr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Características y necesidades del grupo</a:t>
            </a:r>
          </a:p>
          <a:p>
            <a:pPr marL="171450" indent="-171450">
              <a:buFontTx/>
              <a:buChar char="-"/>
            </a:pPr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Recursos materiales disponibles</a:t>
            </a:r>
          </a:p>
          <a:p>
            <a:pPr marL="171450" indent="-171450">
              <a:buFontTx/>
              <a:buChar char="-"/>
            </a:pPr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Principios pedagógicos</a:t>
            </a:r>
          </a:p>
          <a:p>
            <a:pPr marL="171450" indent="-171450">
              <a:buFontTx/>
              <a:buChar char="-"/>
            </a:pPr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Evaluación</a:t>
            </a:r>
          </a:p>
        </p:txBody>
      </p:sp>
      <p:sp>
        <p:nvSpPr>
          <p:cNvPr id="81" name="Rectángulo redondeado 80"/>
          <p:cNvSpPr/>
          <p:nvPr/>
        </p:nvSpPr>
        <p:spPr>
          <a:xfrm>
            <a:off x="9310600" y="3950931"/>
            <a:ext cx="1297630" cy="2661920"/>
          </a:xfrm>
          <a:prstGeom prst="roundRect">
            <a:avLst/>
          </a:prstGeom>
          <a:solidFill>
            <a:srgbClr val="F1D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2" name="CuadroTexto 81"/>
          <p:cNvSpPr txBox="1"/>
          <p:nvPr/>
        </p:nvSpPr>
        <p:spPr>
          <a:xfrm>
            <a:off x="9258832" y="3997647"/>
            <a:ext cx="149137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s-MX" sz="11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Nombre de la situación didáctica</a:t>
            </a:r>
          </a:p>
          <a:p>
            <a:pPr marL="171450" indent="-171450">
              <a:buFontTx/>
              <a:buChar char="-"/>
            </a:pPr>
            <a:r>
              <a:rPr lang="es-MX" sz="11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Aprendizaje esperado</a:t>
            </a:r>
          </a:p>
          <a:p>
            <a:pPr marL="171450" indent="-171450">
              <a:buFontTx/>
              <a:buChar char="-"/>
            </a:pPr>
            <a:r>
              <a:rPr lang="es-MX" sz="11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Campo de formación académica</a:t>
            </a:r>
          </a:p>
          <a:p>
            <a:pPr marL="171450" indent="-171450">
              <a:buFontTx/>
              <a:buChar char="-"/>
            </a:pPr>
            <a:r>
              <a:rPr lang="es-MX" sz="11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Organizadores curriculares</a:t>
            </a:r>
          </a:p>
          <a:p>
            <a:pPr marL="171450" indent="-171450">
              <a:buFontTx/>
              <a:buChar char="-"/>
            </a:pPr>
            <a:r>
              <a:rPr lang="es-MX" sz="11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Grado</a:t>
            </a:r>
          </a:p>
          <a:p>
            <a:pPr marL="171450" indent="-171450">
              <a:buFontTx/>
              <a:buChar char="-"/>
            </a:pPr>
            <a:r>
              <a:rPr lang="es-MX" sz="11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Tiempo</a:t>
            </a:r>
          </a:p>
          <a:p>
            <a:pPr marL="171450" indent="-171450">
              <a:buFontTx/>
              <a:buChar char="-"/>
            </a:pPr>
            <a:r>
              <a:rPr lang="es-MX" sz="11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Recursos materiales</a:t>
            </a:r>
          </a:p>
          <a:p>
            <a:pPr marL="171450" indent="-171450">
              <a:buFontTx/>
              <a:buChar char="-"/>
            </a:pPr>
            <a:r>
              <a:rPr lang="es-MX" sz="11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Lugar</a:t>
            </a:r>
          </a:p>
          <a:p>
            <a:pPr marL="171450" indent="-171450">
              <a:buFontTx/>
              <a:buChar char="-"/>
            </a:pPr>
            <a:r>
              <a:rPr lang="es-MX" sz="11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Organización</a:t>
            </a:r>
          </a:p>
        </p:txBody>
      </p:sp>
      <p:cxnSp>
        <p:nvCxnSpPr>
          <p:cNvPr id="83" name="Conector recto 82"/>
          <p:cNvCxnSpPr/>
          <p:nvPr/>
        </p:nvCxnSpPr>
        <p:spPr>
          <a:xfrm>
            <a:off x="9915776" y="6612851"/>
            <a:ext cx="0" cy="292772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84" name="Rectángulo redondeado 83"/>
          <p:cNvSpPr/>
          <p:nvPr/>
        </p:nvSpPr>
        <p:spPr>
          <a:xfrm>
            <a:off x="3151528" y="3927551"/>
            <a:ext cx="1360258" cy="1936381"/>
          </a:xfrm>
          <a:prstGeom prst="roundRect">
            <a:avLst/>
          </a:prstGeom>
          <a:solidFill>
            <a:srgbClr val="F1D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5" name="CuadroTexto 84"/>
          <p:cNvSpPr txBox="1"/>
          <p:nvPr/>
        </p:nvSpPr>
        <p:spPr>
          <a:xfrm>
            <a:off x="3203354" y="3907489"/>
            <a:ext cx="1390876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Busca optimizar recursos y poner en práctica diversas estrategias con el fin de</a:t>
            </a:r>
          </a:p>
          <a:p>
            <a:r>
              <a:rPr lang="es-MX" sz="11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conjugar una serie de factores que</a:t>
            </a:r>
          </a:p>
          <a:p>
            <a:r>
              <a:rPr lang="es-MX" sz="11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garanticen el máximo logro en los aprendizajes de los alumnos.</a:t>
            </a:r>
          </a:p>
        </p:txBody>
      </p:sp>
      <p:sp>
        <p:nvSpPr>
          <p:cNvPr id="86" name="Rectángulo redondeado 85"/>
          <p:cNvSpPr/>
          <p:nvPr/>
        </p:nvSpPr>
        <p:spPr>
          <a:xfrm>
            <a:off x="119651" y="3914875"/>
            <a:ext cx="1462981" cy="2871659"/>
          </a:xfrm>
          <a:prstGeom prst="roundRect">
            <a:avLst/>
          </a:prstGeom>
          <a:solidFill>
            <a:srgbClr val="F1D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7" name="CuadroTexto 86"/>
          <p:cNvSpPr txBox="1"/>
          <p:nvPr/>
        </p:nvSpPr>
        <p:spPr>
          <a:xfrm>
            <a:off x="119652" y="3983911"/>
            <a:ext cx="15829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Poner al estudiante y su aprendizaje en el centro del proceso educativo.</a:t>
            </a:r>
          </a:p>
          <a:p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Tener en cuenta los saberes previos del estudiante</a:t>
            </a:r>
          </a:p>
          <a:p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Ofrecer acompañamiento al aprendizaje.</a:t>
            </a:r>
          </a:p>
          <a:p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Conocer los intereses de los estudiantes.</a:t>
            </a:r>
          </a:p>
          <a:p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Estimular la motivación intrínseca del alumno.</a:t>
            </a:r>
          </a:p>
        </p:txBody>
      </p:sp>
      <p:sp>
        <p:nvSpPr>
          <p:cNvPr id="92" name="Rectángulo redondeado 91"/>
          <p:cNvSpPr/>
          <p:nvPr/>
        </p:nvSpPr>
        <p:spPr>
          <a:xfrm>
            <a:off x="1702570" y="3877562"/>
            <a:ext cx="1324882" cy="1599587"/>
          </a:xfrm>
          <a:prstGeom prst="roundRect">
            <a:avLst/>
          </a:prstGeom>
          <a:solidFill>
            <a:srgbClr val="F1D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3" name="CuadroTexto 92"/>
          <p:cNvSpPr txBox="1"/>
          <p:nvPr/>
        </p:nvSpPr>
        <p:spPr>
          <a:xfrm>
            <a:off x="1660934" y="3907489"/>
            <a:ext cx="15829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Prospectiva</a:t>
            </a:r>
          </a:p>
          <a:p>
            <a:pPr marL="171450" indent="-171450">
              <a:buFontTx/>
              <a:buChar char="-"/>
            </a:pPr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Integral</a:t>
            </a:r>
          </a:p>
          <a:p>
            <a:pPr marL="171450" indent="-171450">
              <a:buFontTx/>
              <a:buChar char="-"/>
            </a:pPr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Participativa</a:t>
            </a:r>
          </a:p>
          <a:p>
            <a:pPr marL="171450" indent="-171450">
              <a:buFontTx/>
              <a:buChar char="-"/>
            </a:pPr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Iterativa</a:t>
            </a:r>
          </a:p>
          <a:p>
            <a:pPr marL="171450" indent="-171450">
              <a:buFontTx/>
              <a:buChar char="-"/>
            </a:pPr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Indicativa</a:t>
            </a:r>
          </a:p>
          <a:p>
            <a:pPr marL="171450" indent="-171450">
              <a:buFontTx/>
              <a:buChar char="-"/>
            </a:pPr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Opcional</a:t>
            </a:r>
          </a:p>
          <a:p>
            <a:pPr marL="171450" indent="-171450">
              <a:buFontTx/>
              <a:buChar char="-"/>
            </a:pPr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Operativa</a:t>
            </a:r>
          </a:p>
          <a:p>
            <a:endParaRPr lang="es-MX" sz="12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103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ector recto 12"/>
          <p:cNvCxnSpPr/>
          <p:nvPr/>
        </p:nvCxnSpPr>
        <p:spPr>
          <a:xfrm>
            <a:off x="11443447" y="4751482"/>
            <a:ext cx="956" cy="360608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cxnSp>
        <p:nvCxnSpPr>
          <p:cNvPr id="2" name="Conector recto 1"/>
          <p:cNvCxnSpPr/>
          <p:nvPr/>
        </p:nvCxnSpPr>
        <p:spPr>
          <a:xfrm>
            <a:off x="11486999" y="0"/>
            <a:ext cx="956" cy="360608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4" name="CuadroTexto 3"/>
          <p:cNvSpPr txBox="1"/>
          <p:nvPr/>
        </p:nvSpPr>
        <p:spPr>
          <a:xfrm>
            <a:off x="10700630" y="360608"/>
            <a:ext cx="14913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En el preescolar</a:t>
            </a:r>
          </a:p>
        </p:txBody>
      </p:sp>
      <p:cxnSp>
        <p:nvCxnSpPr>
          <p:cNvPr id="5" name="Conector recto 4"/>
          <p:cNvCxnSpPr/>
          <p:nvPr/>
        </p:nvCxnSpPr>
        <p:spPr>
          <a:xfrm>
            <a:off x="11486043" y="637607"/>
            <a:ext cx="956" cy="360608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6" name="Rectángulo redondeado 5"/>
          <p:cNvSpPr/>
          <p:nvPr/>
        </p:nvSpPr>
        <p:spPr>
          <a:xfrm>
            <a:off x="10737427" y="998215"/>
            <a:ext cx="1417776" cy="1590439"/>
          </a:xfrm>
          <a:prstGeom prst="roundRect">
            <a:avLst/>
          </a:prstGeom>
          <a:solidFill>
            <a:srgbClr val="F1D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10740358" y="1084890"/>
            <a:ext cx="14913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Los momentos de evaluación son:</a:t>
            </a:r>
          </a:p>
          <a:p>
            <a:pPr marL="171450" indent="-171450">
              <a:buFontTx/>
              <a:buChar char="-"/>
            </a:pPr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Inicial o diagnóstica.</a:t>
            </a:r>
          </a:p>
          <a:p>
            <a:pPr marL="171450" indent="-171450">
              <a:buFontTx/>
              <a:buChar char="-"/>
            </a:pPr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Intermedia </a:t>
            </a:r>
          </a:p>
          <a:p>
            <a:pPr marL="171450" indent="-171450">
              <a:buFontTx/>
              <a:buChar char="-"/>
            </a:pPr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Final</a:t>
            </a:r>
          </a:p>
          <a:p>
            <a:pPr marL="171450" indent="-171450">
              <a:buFontTx/>
              <a:buChar char="-"/>
            </a:pPr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Permanente</a:t>
            </a:r>
          </a:p>
        </p:txBody>
      </p:sp>
      <p:cxnSp>
        <p:nvCxnSpPr>
          <p:cNvPr id="8" name="Conector recto 7"/>
          <p:cNvCxnSpPr/>
          <p:nvPr/>
        </p:nvCxnSpPr>
        <p:spPr>
          <a:xfrm>
            <a:off x="11445359" y="2556560"/>
            <a:ext cx="956" cy="360608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9" name="CuadroTexto 8"/>
          <p:cNvSpPr txBox="1"/>
          <p:nvPr/>
        </p:nvSpPr>
        <p:spPr>
          <a:xfrm>
            <a:off x="10699674" y="2897437"/>
            <a:ext cx="14913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Para los docentes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11444403" y="3164416"/>
            <a:ext cx="956" cy="360608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11" name="Rectángulo redondeado 10"/>
          <p:cNvSpPr/>
          <p:nvPr/>
        </p:nvSpPr>
        <p:spPr>
          <a:xfrm>
            <a:off x="10757012" y="3525025"/>
            <a:ext cx="1417776" cy="1323460"/>
          </a:xfrm>
          <a:prstGeom prst="roundRect">
            <a:avLst/>
          </a:prstGeom>
          <a:solidFill>
            <a:srgbClr val="F1D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CuadroTexto 11"/>
          <p:cNvSpPr txBox="1"/>
          <p:nvPr/>
        </p:nvSpPr>
        <p:spPr>
          <a:xfrm>
            <a:off x="10772032" y="3586590"/>
            <a:ext cx="1491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Es un medio para  conocer el proceso de aprendizaje de sus alumnos e identificar el tipo de apoyos que requieren.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10697762" y="5060573"/>
            <a:ext cx="14913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A los alumnos</a:t>
            </a:r>
          </a:p>
        </p:txBody>
      </p:sp>
      <p:cxnSp>
        <p:nvCxnSpPr>
          <p:cNvPr id="15" name="Conector recto 14"/>
          <p:cNvCxnSpPr/>
          <p:nvPr/>
        </p:nvCxnSpPr>
        <p:spPr>
          <a:xfrm>
            <a:off x="11442491" y="5317018"/>
            <a:ext cx="956" cy="360608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16" name="Rectángulo redondeado 15"/>
          <p:cNvSpPr/>
          <p:nvPr/>
        </p:nvSpPr>
        <p:spPr>
          <a:xfrm>
            <a:off x="10737427" y="5534025"/>
            <a:ext cx="1417776" cy="1139031"/>
          </a:xfrm>
          <a:prstGeom prst="roundRect">
            <a:avLst/>
          </a:prstGeom>
          <a:solidFill>
            <a:srgbClr val="F1D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CuadroTexto 16"/>
          <p:cNvSpPr txBox="1"/>
          <p:nvPr/>
        </p:nvSpPr>
        <p:spPr>
          <a:xfrm>
            <a:off x="10772032" y="5487375"/>
            <a:ext cx="1491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Les permite conocer sus habilidades para aprender y sus dificultades para hacerlo de manera óptima.</a:t>
            </a:r>
          </a:p>
        </p:txBody>
      </p:sp>
      <p:cxnSp>
        <p:nvCxnSpPr>
          <p:cNvPr id="18" name="Conector recto 17"/>
          <p:cNvCxnSpPr/>
          <p:nvPr/>
        </p:nvCxnSpPr>
        <p:spPr>
          <a:xfrm>
            <a:off x="5387682" y="0"/>
            <a:ext cx="0" cy="292772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19" name="Rectángulo redondeado 18"/>
          <p:cNvSpPr/>
          <p:nvPr/>
        </p:nvSpPr>
        <p:spPr>
          <a:xfrm>
            <a:off x="4678794" y="292771"/>
            <a:ext cx="1417776" cy="1664817"/>
          </a:xfrm>
          <a:prstGeom prst="roundRect">
            <a:avLst/>
          </a:prstGeom>
          <a:solidFill>
            <a:srgbClr val="F1D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CuadroTexto 19"/>
          <p:cNvSpPr txBox="1"/>
          <p:nvPr/>
        </p:nvSpPr>
        <p:spPr>
          <a:xfrm>
            <a:off x="4641997" y="360608"/>
            <a:ext cx="14913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Planeación operacional</a:t>
            </a:r>
          </a:p>
          <a:p>
            <a:pPr algn="ctr"/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Dentro de este tipo de planeación solamente se realizan actividades sin perseguir un propósito</a:t>
            </a:r>
          </a:p>
          <a:p>
            <a:endParaRPr lang="es-MX" sz="12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21" name="Conector recto 20"/>
          <p:cNvCxnSpPr/>
          <p:nvPr/>
        </p:nvCxnSpPr>
        <p:spPr>
          <a:xfrm>
            <a:off x="5387682" y="1957588"/>
            <a:ext cx="0" cy="292772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22" name="Rectángulo redondeado 21"/>
          <p:cNvSpPr/>
          <p:nvPr/>
        </p:nvSpPr>
        <p:spPr>
          <a:xfrm>
            <a:off x="4678794" y="2203527"/>
            <a:ext cx="1417776" cy="1664817"/>
          </a:xfrm>
          <a:prstGeom prst="roundRect">
            <a:avLst/>
          </a:prstGeom>
          <a:solidFill>
            <a:srgbClr val="F1D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CuadroTexto 22"/>
          <p:cNvSpPr txBox="1"/>
          <p:nvPr/>
        </p:nvSpPr>
        <p:spPr>
          <a:xfrm>
            <a:off x="4641997" y="2250360"/>
            <a:ext cx="14913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Planeación situacional</a:t>
            </a:r>
          </a:p>
          <a:p>
            <a:pPr algn="ctr"/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Nace de una situación dentro o fuera del salón y se aprovecha para llevar a cabo una planeación.</a:t>
            </a:r>
          </a:p>
          <a:p>
            <a:endParaRPr lang="es-MX" sz="12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24" name="Conector recto 23"/>
          <p:cNvCxnSpPr/>
          <p:nvPr/>
        </p:nvCxnSpPr>
        <p:spPr>
          <a:xfrm>
            <a:off x="5415606" y="3858300"/>
            <a:ext cx="0" cy="292772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25" name="Rectángulo redondeado 24"/>
          <p:cNvSpPr/>
          <p:nvPr/>
        </p:nvSpPr>
        <p:spPr>
          <a:xfrm>
            <a:off x="4706718" y="4099377"/>
            <a:ext cx="1417776" cy="1664817"/>
          </a:xfrm>
          <a:prstGeom prst="roundRect">
            <a:avLst/>
          </a:prstGeom>
          <a:solidFill>
            <a:srgbClr val="F1D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CuadroTexto 25"/>
          <p:cNvSpPr txBox="1"/>
          <p:nvPr/>
        </p:nvSpPr>
        <p:spPr>
          <a:xfrm>
            <a:off x="4641997" y="4116248"/>
            <a:ext cx="14913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Planeación estratégica</a:t>
            </a:r>
          </a:p>
          <a:p>
            <a:pPr algn="ctr"/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Se enfoca en el logro del aprendizaje esperado, vinculando varios campos formativos y aprendizajes.</a:t>
            </a:r>
          </a:p>
          <a:p>
            <a:endParaRPr lang="es-MX" sz="12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27" name="Conector recto 26"/>
          <p:cNvCxnSpPr/>
          <p:nvPr/>
        </p:nvCxnSpPr>
        <p:spPr>
          <a:xfrm>
            <a:off x="6908068" y="-1"/>
            <a:ext cx="0" cy="292772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28" name="Rectángulo redondeado 27"/>
          <p:cNvSpPr/>
          <p:nvPr/>
        </p:nvSpPr>
        <p:spPr>
          <a:xfrm>
            <a:off x="6209892" y="252481"/>
            <a:ext cx="1417776" cy="1664817"/>
          </a:xfrm>
          <a:prstGeom prst="roundRect">
            <a:avLst/>
          </a:prstGeom>
          <a:solidFill>
            <a:srgbClr val="F1D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CuadroTexto 28"/>
          <p:cNvSpPr txBox="1"/>
          <p:nvPr/>
        </p:nvSpPr>
        <p:spPr>
          <a:xfrm>
            <a:off x="6216740" y="231335"/>
            <a:ext cx="1491370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Se desarrolla el plan de trabajo</a:t>
            </a:r>
            <a:endParaRPr lang="es-MX" sz="11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  <a:p>
            <a:r>
              <a:rPr lang="es-MX" sz="11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Con apertura para reorientar, agregar, modificar, eliminar o agregar actividades, de acuerdo a su funcionalidad y la respuesta de los niños.</a:t>
            </a:r>
          </a:p>
          <a:p>
            <a:endParaRPr lang="es-MX" sz="12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30" name="Conector recto 29"/>
          <p:cNvCxnSpPr/>
          <p:nvPr/>
        </p:nvCxnSpPr>
        <p:spPr>
          <a:xfrm>
            <a:off x="6933825" y="1917298"/>
            <a:ext cx="0" cy="292772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31" name="Rectángulo redondeado 30"/>
          <p:cNvSpPr/>
          <p:nvPr/>
        </p:nvSpPr>
        <p:spPr>
          <a:xfrm>
            <a:off x="6224937" y="2210070"/>
            <a:ext cx="1417776" cy="2516312"/>
          </a:xfrm>
          <a:prstGeom prst="roundRect">
            <a:avLst/>
          </a:prstGeom>
          <a:solidFill>
            <a:srgbClr val="F1D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CuadroTexto 31"/>
          <p:cNvSpPr txBox="1"/>
          <p:nvPr/>
        </p:nvSpPr>
        <p:spPr>
          <a:xfrm>
            <a:off x="6203698" y="2264169"/>
            <a:ext cx="149137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Valoración</a:t>
            </a:r>
            <a:endParaRPr lang="es-MX" sz="11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  <a:p>
            <a:r>
              <a:rPr lang="es-MX" sz="11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Se valora el trabajo del docente  y el avance de los niños en los Aprendizajes  esperados en el periodo.</a:t>
            </a:r>
          </a:p>
          <a:p>
            <a:r>
              <a:rPr lang="es-MX" sz="11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La información se obtiene del diario de trabajo de la educadora y los expedientes individuales de los niños.</a:t>
            </a:r>
            <a:endParaRPr lang="es-MX" sz="12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33" name="Conector recto 32"/>
          <p:cNvCxnSpPr/>
          <p:nvPr/>
        </p:nvCxnSpPr>
        <p:spPr>
          <a:xfrm>
            <a:off x="6908068" y="4702099"/>
            <a:ext cx="0" cy="292772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34" name="Rectángulo redondeado 33"/>
          <p:cNvSpPr/>
          <p:nvPr/>
        </p:nvSpPr>
        <p:spPr>
          <a:xfrm>
            <a:off x="6251766" y="4931785"/>
            <a:ext cx="1417776" cy="745841"/>
          </a:xfrm>
          <a:prstGeom prst="roundRect">
            <a:avLst/>
          </a:prstGeom>
          <a:solidFill>
            <a:srgbClr val="F1D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CuadroTexto 34"/>
          <p:cNvSpPr txBox="1"/>
          <p:nvPr/>
        </p:nvSpPr>
        <p:spPr>
          <a:xfrm>
            <a:off x="6209892" y="4993411"/>
            <a:ext cx="1491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Plan de trabajo siguiente </a:t>
            </a:r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(quincenal)</a:t>
            </a:r>
          </a:p>
        </p:txBody>
      </p:sp>
      <p:cxnSp>
        <p:nvCxnSpPr>
          <p:cNvPr id="36" name="Conector recto 35"/>
          <p:cNvCxnSpPr/>
          <p:nvPr/>
        </p:nvCxnSpPr>
        <p:spPr>
          <a:xfrm>
            <a:off x="8386969" y="0"/>
            <a:ext cx="0" cy="292772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37" name="CuadroTexto 36"/>
          <p:cNvSpPr txBox="1"/>
          <p:nvPr/>
        </p:nvSpPr>
        <p:spPr>
          <a:xfrm>
            <a:off x="7702237" y="293045"/>
            <a:ext cx="14913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Además de</a:t>
            </a:r>
          </a:p>
        </p:txBody>
      </p:sp>
      <p:cxnSp>
        <p:nvCxnSpPr>
          <p:cNvPr id="38" name="Conector recto 37"/>
          <p:cNvCxnSpPr/>
          <p:nvPr/>
        </p:nvCxnSpPr>
        <p:spPr>
          <a:xfrm>
            <a:off x="8368982" y="570044"/>
            <a:ext cx="956" cy="360608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39" name="Rectángulo redondeado 38"/>
          <p:cNvSpPr/>
          <p:nvPr/>
        </p:nvSpPr>
        <p:spPr>
          <a:xfrm>
            <a:off x="7774272" y="930652"/>
            <a:ext cx="1417776" cy="2937692"/>
          </a:xfrm>
          <a:prstGeom prst="roundRect">
            <a:avLst/>
          </a:prstGeom>
          <a:solidFill>
            <a:srgbClr val="F1D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0" name="CuadroTexto 39"/>
          <p:cNvSpPr txBox="1"/>
          <p:nvPr/>
        </p:nvSpPr>
        <p:spPr>
          <a:xfrm>
            <a:off x="7774272" y="1006022"/>
            <a:ext cx="14913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Poner al alumno en el centro.</a:t>
            </a:r>
          </a:p>
          <a:p>
            <a:pPr marL="171450" indent="-171450">
              <a:buFontTx/>
              <a:buChar char="-"/>
            </a:pPr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Generar ambientes de aprendizaje cálidos y seguros.</a:t>
            </a:r>
          </a:p>
          <a:p>
            <a:pPr marL="171450" indent="-171450">
              <a:buFontTx/>
              <a:buChar char="-"/>
            </a:pPr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Dar importancia a la calidad de los aprendizajes.</a:t>
            </a:r>
          </a:p>
          <a:p>
            <a:pPr marL="171450" indent="-171450">
              <a:buFontTx/>
              <a:buChar char="-"/>
            </a:pPr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Saberes previos de los estudiantes.</a:t>
            </a:r>
          </a:p>
          <a:p>
            <a:pPr marL="171450" indent="-171450">
              <a:buFontTx/>
              <a:buChar char="-"/>
            </a:pPr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Situación del grupo.</a:t>
            </a:r>
          </a:p>
          <a:p>
            <a:pPr marL="171450" indent="-171450">
              <a:buFontTx/>
              <a:buChar char="-"/>
            </a:pPr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La diversidad en el aula.</a:t>
            </a:r>
          </a:p>
        </p:txBody>
      </p:sp>
      <p:cxnSp>
        <p:nvCxnSpPr>
          <p:cNvPr id="41" name="Conector recto 40"/>
          <p:cNvCxnSpPr/>
          <p:nvPr/>
        </p:nvCxnSpPr>
        <p:spPr>
          <a:xfrm>
            <a:off x="9878772" y="-1"/>
            <a:ext cx="0" cy="292772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42" name="CuadroTexto 41"/>
          <p:cNvSpPr txBox="1"/>
          <p:nvPr/>
        </p:nvSpPr>
        <p:spPr>
          <a:xfrm>
            <a:off x="9118554" y="325280"/>
            <a:ext cx="1491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Diseñar actividades de</a:t>
            </a:r>
          </a:p>
        </p:txBody>
      </p:sp>
      <p:cxnSp>
        <p:nvCxnSpPr>
          <p:cNvPr id="43" name="Conector recto 42"/>
          <p:cNvCxnSpPr/>
          <p:nvPr/>
        </p:nvCxnSpPr>
        <p:spPr>
          <a:xfrm>
            <a:off x="9860352" y="825734"/>
            <a:ext cx="956" cy="360608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44" name="Rectángulo redondeado 43"/>
          <p:cNvSpPr/>
          <p:nvPr/>
        </p:nvSpPr>
        <p:spPr>
          <a:xfrm>
            <a:off x="9254251" y="1141300"/>
            <a:ext cx="1289489" cy="816288"/>
          </a:xfrm>
          <a:prstGeom prst="roundRect">
            <a:avLst/>
          </a:prstGeom>
          <a:solidFill>
            <a:srgbClr val="F1D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5" name="CuadroTexto 44"/>
          <p:cNvSpPr txBox="1"/>
          <p:nvPr/>
        </p:nvSpPr>
        <p:spPr>
          <a:xfrm>
            <a:off x="9134949" y="1212858"/>
            <a:ext cx="1491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Inicio</a:t>
            </a:r>
          </a:p>
          <a:p>
            <a:pPr algn="ctr"/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Aquí se movilizan los saberes previos.</a:t>
            </a:r>
          </a:p>
        </p:txBody>
      </p:sp>
      <p:cxnSp>
        <p:nvCxnSpPr>
          <p:cNvPr id="46" name="Conector recto 45"/>
          <p:cNvCxnSpPr/>
          <p:nvPr/>
        </p:nvCxnSpPr>
        <p:spPr>
          <a:xfrm>
            <a:off x="9877600" y="1946953"/>
            <a:ext cx="956" cy="360608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47" name="Rectángulo redondeado 46"/>
          <p:cNvSpPr/>
          <p:nvPr/>
        </p:nvSpPr>
        <p:spPr>
          <a:xfrm>
            <a:off x="9258210" y="2180510"/>
            <a:ext cx="1329938" cy="1274810"/>
          </a:xfrm>
          <a:prstGeom prst="roundRect">
            <a:avLst/>
          </a:prstGeom>
          <a:solidFill>
            <a:srgbClr val="F1D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8" name="CuadroTexto 47"/>
          <p:cNvSpPr txBox="1"/>
          <p:nvPr/>
        </p:nvSpPr>
        <p:spPr>
          <a:xfrm>
            <a:off x="9181210" y="2254991"/>
            <a:ext cx="1491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Desarrollo</a:t>
            </a:r>
          </a:p>
          <a:p>
            <a:pPr algn="ctr"/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Se realiza la actividad central para favorecer el aprendizaje esperado.</a:t>
            </a:r>
          </a:p>
        </p:txBody>
      </p:sp>
      <p:cxnSp>
        <p:nvCxnSpPr>
          <p:cNvPr id="49" name="Conector recto 48"/>
          <p:cNvCxnSpPr/>
          <p:nvPr/>
        </p:nvCxnSpPr>
        <p:spPr>
          <a:xfrm>
            <a:off x="9873829" y="3452807"/>
            <a:ext cx="956" cy="360608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50" name="Rectángulo redondeado 49"/>
          <p:cNvSpPr/>
          <p:nvPr/>
        </p:nvSpPr>
        <p:spPr>
          <a:xfrm>
            <a:off x="9213802" y="3802788"/>
            <a:ext cx="1329938" cy="984131"/>
          </a:xfrm>
          <a:prstGeom prst="roundRect">
            <a:avLst/>
          </a:prstGeom>
          <a:solidFill>
            <a:srgbClr val="F1D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1" name="CuadroTexto 50"/>
          <p:cNvSpPr txBox="1"/>
          <p:nvPr/>
        </p:nvSpPr>
        <p:spPr>
          <a:xfrm>
            <a:off x="9096778" y="3840028"/>
            <a:ext cx="1491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Cierre</a:t>
            </a:r>
          </a:p>
          <a:p>
            <a:pPr algn="ctr"/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Se lleva a cabo una retroalimentación del tema.</a:t>
            </a:r>
          </a:p>
        </p:txBody>
      </p:sp>
      <p:sp>
        <p:nvSpPr>
          <p:cNvPr id="52" name="Rectángulo redondeado 51"/>
          <p:cNvSpPr/>
          <p:nvPr/>
        </p:nvSpPr>
        <p:spPr>
          <a:xfrm>
            <a:off x="255162" y="-1"/>
            <a:ext cx="1462981" cy="4726383"/>
          </a:xfrm>
          <a:prstGeom prst="roundRect">
            <a:avLst/>
          </a:prstGeom>
          <a:solidFill>
            <a:srgbClr val="F1D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3" name="CuadroTexto 52"/>
          <p:cNvSpPr txBox="1"/>
          <p:nvPr/>
        </p:nvSpPr>
        <p:spPr>
          <a:xfrm>
            <a:off x="255162" y="38138"/>
            <a:ext cx="158291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Reconocer la naturaleza social del conocimiento.</a:t>
            </a:r>
          </a:p>
          <a:p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Propiciar el aprendizaje situado.</a:t>
            </a:r>
          </a:p>
          <a:p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Entender la evaluación como un proceso relacionado con la planeación del aprendizaje.</a:t>
            </a:r>
          </a:p>
          <a:p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Modelar el aprendizaje.</a:t>
            </a:r>
          </a:p>
          <a:p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Valorar el aprendizaje informal.</a:t>
            </a:r>
          </a:p>
          <a:p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Promover la </a:t>
            </a:r>
            <a:r>
              <a:rPr lang="es-MX" sz="1200" dirty="0" err="1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interdisciplina</a:t>
            </a:r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.</a:t>
            </a:r>
          </a:p>
          <a:p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Favorecer la cultura del aprendizaje.</a:t>
            </a:r>
          </a:p>
          <a:p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Apreciar la diversidad como fuente de riqueza para el aprendizaje.</a:t>
            </a:r>
          </a:p>
          <a:p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Usar la disciplina como apoyo al aprendizaje.</a:t>
            </a:r>
          </a:p>
          <a:p>
            <a:endParaRPr lang="es-MX" sz="12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486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92428" y="546361"/>
            <a:ext cx="11140226" cy="1631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2400" b="1" i="0" u="none" strike="noStrike" cap="none" normalizeH="0" baseline="0" dirty="0">
                <a:ln>
                  <a:noFill/>
                </a:ln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Referencias</a:t>
            </a:r>
            <a:endParaRPr kumimoji="0" lang="es-MX" altLang="es-MX" sz="2400" b="1" i="0" u="none" strike="noStrike" cap="none" normalizeH="0" baseline="0" dirty="0">
              <a:ln>
                <a:noFill/>
              </a:ln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Secretaría de Educación Pública. (2017). </a:t>
            </a:r>
            <a:r>
              <a:rPr kumimoji="0" lang="es-ES" altLang="es-MX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Aprendizajes Clave para la Educación Integral.</a:t>
            </a:r>
            <a:r>
              <a:rPr kumimoji="0" lang="es-ES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México: Secretaría de Educación Pública.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Tejeda, A., &amp; Eréndira, M. (2009). </a:t>
            </a:r>
            <a:r>
              <a:rPr kumimoji="0" lang="es-ES" altLang="es-MX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La planeación didáctica.</a:t>
            </a:r>
            <a:r>
              <a:rPr kumimoji="0" lang="es-ES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ENP.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7566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</TotalTime>
  <Words>831</Words>
  <Application>Microsoft Office PowerPoint</Application>
  <PresentationFormat>Panorámica</PresentationFormat>
  <Paragraphs>126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Hynings Handwriting V2</vt:lpstr>
      <vt:lpstr>Skrapbook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Owner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Owner</dc:creator>
  <cp:lastModifiedBy>Mariana</cp:lastModifiedBy>
  <cp:revision>24</cp:revision>
  <dcterms:created xsi:type="dcterms:W3CDTF">2021-04-30T23:54:17Z</dcterms:created>
  <dcterms:modified xsi:type="dcterms:W3CDTF">2021-05-01T04:54:44Z</dcterms:modified>
</cp:coreProperties>
</file>