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61" r:id="rId5"/>
    <p:sldId id="262" r:id="rId6"/>
    <p:sldId id="259"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9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5AEA9C6-C682-4A99-BCB2-EE7DCDA124D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xmlns="" id="{1DD80E9B-E8E6-4A4E-96C4-93A08C8EDC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xmlns="" id="{6371633D-2A8B-4DEC-9195-2E50687865C5}"/>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5" name="Marcador de pie de página 4">
            <a:extLst>
              <a:ext uri="{FF2B5EF4-FFF2-40B4-BE49-F238E27FC236}">
                <a16:creationId xmlns:a16="http://schemas.microsoft.com/office/drawing/2014/main" xmlns="" id="{6BB05841-F8AC-49A4-8FF6-A63D73610020}"/>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9DE4D71E-4AC9-4762-AE03-0FAC144744FF}"/>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325269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B6709E8-6240-4064-BD01-958B3544F76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C7431FA5-1E4A-47A9-B51C-C4873593361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8A571879-2192-4FCF-9BF8-654C19541CAF}"/>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5" name="Marcador de pie de página 4">
            <a:extLst>
              <a:ext uri="{FF2B5EF4-FFF2-40B4-BE49-F238E27FC236}">
                <a16:creationId xmlns:a16="http://schemas.microsoft.com/office/drawing/2014/main" xmlns="" id="{D5E7768B-3D38-4550-9848-57C07B65967D}"/>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C9C2E5E8-F08C-4AEA-95DA-E071B0B4DA5A}"/>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1349631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8A4D254B-F2AF-49A9-87B5-6142FAA983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6BE1AEA0-7FEE-4E71-9299-10A3CC66933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25987F6E-A119-4068-9616-81F900387964}"/>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5" name="Marcador de pie de página 4">
            <a:extLst>
              <a:ext uri="{FF2B5EF4-FFF2-40B4-BE49-F238E27FC236}">
                <a16:creationId xmlns:a16="http://schemas.microsoft.com/office/drawing/2014/main" xmlns="" id="{BB50100B-D420-4585-B078-083126310D56}"/>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8BB5E50C-57F3-479C-B611-11696E6B86F2}"/>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219141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AD54A8-AB51-4F1A-8E6C-AA189634227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553DFDF9-BE81-4008-A2CE-250F9B95AC6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D95FA589-DA26-4CA4-AD98-25EC57A5D094}"/>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5" name="Marcador de pie de página 4">
            <a:extLst>
              <a:ext uri="{FF2B5EF4-FFF2-40B4-BE49-F238E27FC236}">
                <a16:creationId xmlns:a16="http://schemas.microsoft.com/office/drawing/2014/main" xmlns="" id="{9BB31CC7-AA70-4C57-AAF1-A40A53E134DF}"/>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BA6DEC55-CE5F-4F2D-ABBB-7879C266A1C9}"/>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182677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B5E983-9DBB-4066-AC9E-4457445209A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889B17A7-82A0-48C4-9FC0-A34ECEE41C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CB1BBB5F-B4F7-46BC-A23E-AC351CFE44F4}"/>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5" name="Marcador de pie de página 4">
            <a:extLst>
              <a:ext uri="{FF2B5EF4-FFF2-40B4-BE49-F238E27FC236}">
                <a16:creationId xmlns:a16="http://schemas.microsoft.com/office/drawing/2014/main" xmlns="" id="{25F97D23-C5EA-4D83-8889-827560B4FFA4}"/>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98B351E4-3430-4F44-9528-F57CDC5740CF}"/>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405370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21921B4-F908-4A3A-886F-88F8D0B2287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60F64421-E68B-4283-8E5B-64AC8B075E7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xmlns="" id="{D5D1E8DD-4C8F-4B6B-98BB-038FBF93851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xmlns="" id="{AFDF1BD1-7A5E-40EA-BB95-49226CA31E80}"/>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6" name="Marcador de pie de página 5">
            <a:extLst>
              <a:ext uri="{FF2B5EF4-FFF2-40B4-BE49-F238E27FC236}">
                <a16:creationId xmlns:a16="http://schemas.microsoft.com/office/drawing/2014/main" xmlns="" id="{1B7F93F2-EB7C-4CD8-8FF9-E9BD22D70423}"/>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xmlns="" id="{9B210B85-6108-4386-991D-6F0758795D3A}"/>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2748545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E4A32D-97E5-4686-B3B1-D6063F8E019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BD496C8A-6668-4416-9485-AA395EA0AB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0DF27C84-BB55-4979-B89B-935E33D5A7A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xmlns="" id="{5C4C0CC0-51A4-40AC-B27B-78F73269BB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350DFCB5-8CF5-42B7-AE3E-1F359BC480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xmlns="" id="{1695BC2B-D5D6-4059-BE77-769BDF2FBB9B}"/>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8" name="Marcador de pie de página 7">
            <a:extLst>
              <a:ext uri="{FF2B5EF4-FFF2-40B4-BE49-F238E27FC236}">
                <a16:creationId xmlns:a16="http://schemas.microsoft.com/office/drawing/2014/main" xmlns="" id="{57228A2B-AC2F-44B2-806D-DE7AEC56BE2C}"/>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xmlns="" id="{59BA94B7-6E36-4EB7-AC97-BCFA70E540D7}"/>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330167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D2F9173-830C-43B3-84F9-A56A2B75225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xmlns="" id="{AEF5E6E0-CD7E-452D-A617-6EFBAA171BE7}"/>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4" name="Marcador de pie de página 3">
            <a:extLst>
              <a:ext uri="{FF2B5EF4-FFF2-40B4-BE49-F238E27FC236}">
                <a16:creationId xmlns:a16="http://schemas.microsoft.com/office/drawing/2014/main" xmlns="" id="{0CCFB4FA-0FB5-4C15-A777-892F72DD845E}"/>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xmlns="" id="{C90B4812-4F79-4670-990F-13648407FA40}"/>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159778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289288FA-B698-4139-9B6A-ED2D229FC95E}"/>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3" name="Marcador de pie de página 2">
            <a:extLst>
              <a:ext uri="{FF2B5EF4-FFF2-40B4-BE49-F238E27FC236}">
                <a16:creationId xmlns:a16="http://schemas.microsoft.com/office/drawing/2014/main" xmlns="" id="{5CDF2DE7-6E6A-45AE-BD0E-5D6DE2D467C4}"/>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xmlns="" id="{9114F5E7-9AAA-4E6D-A616-7FAF0293FAFF}"/>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193701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DF3651-9FF9-44B1-971C-67DF62B688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D7D2E34F-B0C3-4506-AC84-E3C083B7AE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xmlns="" id="{566C7A93-5439-40A1-9DE6-8C217C837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E59B0487-B60E-46B3-A923-963E2F1697E5}"/>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6" name="Marcador de pie de página 5">
            <a:extLst>
              <a:ext uri="{FF2B5EF4-FFF2-40B4-BE49-F238E27FC236}">
                <a16:creationId xmlns:a16="http://schemas.microsoft.com/office/drawing/2014/main" xmlns="" id="{4D5E3E01-51F0-4B6D-9D67-6ABD27B301AE}"/>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xmlns="" id="{904F5161-144A-40F3-B903-6AA500B61170}"/>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87041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B65B775-B7B6-4910-915B-8B1EC2C4E3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xmlns="" id="{9E2592D7-77E1-4CB6-A60F-885272EEEA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xmlns="" id="{C3A2E298-0FAB-4D25-A34A-F513E79B6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CA62CDA0-6548-4769-BB82-B545A9EBC100}"/>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6" name="Marcador de pie de página 5">
            <a:extLst>
              <a:ext uri="{FF2B5EF4-FFF2-40B4-BE49-F238E27FC236}">
                <a16:creationId xmlns:a16="http://schemas.microsoft.com/office/drawing/2014/main" xmlns="" id="{2112CFEC-BEA4-4DAA-AECA-037B3BF2C008}"/>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xmlns="" id="{031434E1-0607-4388-830E-59A586D98ABA}"/>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634781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571D2B0B-29CC-482F-B688-8712204356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74892256-8F95-4B3B-85AF-B0DEF00EC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66500F69-BED1-4CD2-B43F-75970C57E5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65079-3F9E-4759-B74E-BB5CB6D77D35}" type="datetimeFigureOut">
              <a:rPr lang="es-MX" smtClean="0"/>
              <a:t>30/04/2021</a:t>
            </a:fld>
            <a:endParaRPr lang="es-MX" dirty="0"/>
          </a:p>
        </p:txBody>
      </p:sp>
      <p:sp>
        <p:nvSpPr>
          <p:cNvPr id="5" name="Marcador de pie de página 4">
            <a:extLst>
              <a:ext uri="{FF2B5EF4-FFF2-40B4-BE49-F238E27FC236}">
                <a16:creationId xmlns:a16="http://schemas.microsoft.com/office/drawing/2014/main" xmlns="" id="{63549884-6584-48C0-9C2D-E8C0226EAB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a:extLst>
              <a:ext uri="{FF2B5EF4-FFF2-40B4-BE49-F238E27FC236}">
                <a16:creationId xmlns:a16="http://schemas.microsoft.com/office/drawing/2014/main" xmlns="" id="{03E61428-D5F9-45D4-A45F-65A4DD07FC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E7CFF-07AD-4494-8A07-074986F71566}" type="slidenum">
              <a:rPr lang="es-MX" smtClean="0"/>
              <a:t>‹Nº›</a:t>
            </a:fld>
            <a:endParaRPr lang="es-MX" dirty="0"/>
          </a:p>
        </p:txBody>
      </p:sp>
    </p:spTree>
    <p:extLst>
      <p:ext uri="{BB962C8B-B14F-4D97-AF65-F5344CB8AC3E}">
        <p14:creationId xmlns:p14="http://schemas.microsoft.com/office/powerpoint/2010/main" val="203770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s.slideshare.net/unid_zac/la-planeacin-educativa-2236448" TargetMode="External"/><Relationship Id="rId7" Type="http://schemas.openxmlformats.org/officeDocument/2006/relationships/hyperlink" Target="https://www.editorialmd.com/ver/instrumentos-de-evaluacion-preescolar" TargetMode="External"/><Relationship Id="rId2" Type="http://schemas.openxmlformats.org/officeDocument/2006/relationships/hyperlink" Target="https://www.planyprogramasdestudio.sep.gob.mx/descargables/biblioteca/preescolar/1LpM-Preescolar-DIGITAL.pdf" TargetMode="External"/><Relationship Id="rId1" Type="http://schemas.openxmlformats.org/officeDocument/2006/relationships/slideLayout" Target="../slideLayouts/slideLayout7.xml"/><Relationship Id="rId6" Type="http://schemas.openxmlformats.org/officeDocument/2006/relationships/hyperlink" Target="https://www.erubrica.com/blog/evaluacion/los-tipos-de-evaluacion/" TargetMode="External"/><Relationship Id="rId5" Type="http://schemas.openxmlformats.org/officeDocument/2006/relationships/hyperlink" Target="https://educacion.nexos.com.mx/la-evaluacion-y-su-importancia-en-la-educacion/" TargetMode="External"/><Relationship Id="rId4" Type="http://schemas.openxmlformats.org/officeDocument/2006/relationships/hyperlink" Target="http://fcaenlinea1.unam.mx/docs/doc_academicos/la_planeacion_dida%20ctica.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5924238A-A8F6-43C2-8120-FCD1B7008E4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54087" y="353911"/>
            <a:ext cx="1431235" cy="1024315"/>
          </a:xfrm>
          <a:prstGeom prst="rect">
            <a:avLst/>
          </a:prstGeom>
          <a:noFill/>
        </p:spPr>
      </p:pic>
      <p:sp>
        <p:nvSpPr>
          <p:cNvPr id="5" name="Rectángulo 4">
            <a:extLst>
              <a:ext uri="{FF2B5EF4-FFF2-40B4-BE49-F238E27FC236}">
                <a16:creationId xmlns:a16="http://schemas.microsoft.com/office/drawing/2014/main" xmlns="" id="{A99F8FA4-05A0-4A3B-9DED-156BC56B4DE1}"/>
              </a:ext>
            </a:extLst>
          </p:cNvPr>
          <p:cNvSpPr/>
          <p:nvPr/>
        </p:nvSpPr>
        <p:spPr>
          <a:xfrm>
            <a:off x="1524000" y="289599"/>
            <a:ext cx="9144000" cy="6845400"/>
          </a:xfrm>
          <a:prstGeom prst="rect">
            <a:avLst/>
          </a:prstGeom>
        </p:spPr>
        <p:txBody>
          <a:bodyPr wrap="square">
            <a:spAutoFit/>
          </a:bodyPr>
          <a:lstStyle/>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“Escuela Normal de Educación Preescolar”</a:t>
            </a:r>
            <a:br>
              <a:rPr lang="es-MX" sz="1200" dirty="0">
                <a:latin typeface="Arial" panose="020B0604020202020204" pitchFamily="34" charset="0"/>
                <a:ea typeface="Calibri" panose="020F0502020204030204" pitchFamily="34" charset="0"/>
                <a:cs typeface="Times New Roman" panose="02020603050405020304" pitchFamily="18" charset="0"/>
              </a:rPr>
            </a:br>
            <a:r>
              <a:rPr lang="es-MX" sz="1200" dirty="0">
                <a:latin typeface="Arial" panose="020B0604020202020204" pitchFamily="34" charset="0"/>
                <a:ea typeface="Calibri" panose="020F0502020204030204" pitchFamily="34" charset="0"/>
                <a:cs typeface="Times New Roman" panose="02020603050405020304" pitchFamily="18" charset="0"/>
              </a:rPr>
              <a:t>Licenciatura en Educación Preescolar</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Ciclo escolar 2020-2021</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Curso: Planeación y evaluación de la enseñanza y el aprendizaje.</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Segundo semestre.</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Nombre del titular: Mtro. Gerardo Garza Alcalá.</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Integrantes: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Ariana Jazmín Morales Saucedo N. Lista 16</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Mariel Reséndiz Villarreal N. Lista 18</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rPr>
              <a:t>Andrea Victoria Sanguino Rocamontes N. 19</a:t>
            </a:r>
          </a:p>
          <a:p>
            <a:pPr algn="ctr">
              <a:lnSpc>
                <a:spcPct val="150000"/>
              </a:lnSpc>
            </a:pPr>
            <a:r>
              <a:rPr lang="es-MX" sz="1200" dirty="0">
                <a:latin typeface="Arial" panose="020B0604020202020204" pitchFamily="34" charset="0"/>
                <a:cs typeface="Arial" panose="020B0604020202020204" pitchFamily="34" charset="0"/>
              </a:rPr>
              <a:t>Gabriela Vargas Aldape N. Lista 21</a:t>
            </a:r>
          </a:p>
          <a:p>
            <a:pPr algn="ctr">
              <a:lnSpc>
                <a:spcPct val="150000"/>
              </a:lnSpc>
            </a:pPr>
            <a:r>
              <a:rPr lang="es-MX" sz="1200" dirty="0">
                <a:latin typeface="Arial" panose="020B0604020202020204" pitchFamily="34" charset="0"/>
                <a:cs typeface="Arial" panose="020B0604020202020204" pitchFamily="34" charset="0"/>
              </a:rPr>
              <a:t>Unidad II Planeación y evaluación: creencias y concepciones de la intervención docente.</a:t>
            </a:r>
          </a:p>
          <a:p>
            <a:pPr algn="ctr">
              <a:lnSpc>
                <a:spcPct val="150000"/>
              </a:lnSpc>
            </a:pPr>
            <a:r>
              <a:rPr lang="es-MX" sz="1200" dirty="0">
                <a:latin typeface="Arial" panose="020B0604020202020204" pitchFamily="34" charset="0"/>
                <a:cs typeface="Arial" panose="020B0604020202020204" pitchFamily="34" charset="0"/>
              </a:rPr>
              <a:t>Elabora diagnósticos de los intereses, motivaciones y necesidades formativas de los alumnos para organizar las actividades de aprendizaje, así como las adecuaciones curriculares y didácticas pertinentes.</a:t>
            </a:r>
          </a:p>
          <a:p>
            <a:pPr algn="ctr">
              <a:lnSpc>
                <a:spcPct val="150000"/>
              </a:lnSpc>
            </a:pPr>
            <a:r>
              <a:rPr lang="es-MX" sz="1200" dirty="0">
                <a:latin typeface="Arial" panose="020B0604020202020204" pitchFamily="34" charset="0"/>
                <a:cs typeface="Arial" panose="020B0604020202020204" pitchFamily="34" charset="0"/>
              </a:rPr>
              <a:t>Selecciona estrategias que favorecen el desarrollo intelectual, físico, social y emocional de los alumnos para procurar el logro de los aprendizajes</a:t>
            </a:r>
          </a:p>
          <a:p>
            <a:pPr algn="ctr">
              <a:lnSpc>
                <a:spcPct val="150000"/>
              </a:lnSpc>
            </a:pPr>
            <a:r>
              <a:rPr lang="es-MX" sz="1200" dirty="0">
                <a:latin typeface="Arial" panose="020B0604020202020204" pitchFamily="34" charset="0"/>
                <a:cs typeface="Arial" panose="020B0604020202020204" pitchFamily="34" charset="0"/>
              </a:rPr>
              <a:t>Evalúa el aprendizaje de sus alumnos mediante la aplicación de distintas teorías, métodos e instrumentos considerando las áreas, campos y ámbitos de conocimiento, así como los saberes correspondientes al grado y nivel educativo.</a:t>
            </a:r>
          </a:p>
          <a:p>
            <a:pPr algn="ctr">
              <a:lnSpc>
                <a:spcPct val="150000"/>
              </a:lnSpc>
            </a:pPr>
            <a:r>
              <a:rPr lang="es-MX" sz="1200" dirty="0">
                <a:latin typeface="Arial" panose="020B0604020202020204" pitchFamily="34" charset="0"/>
                <a:cs typeface="Arial" panose="020B0604020202020204" pitchFamily="34" charset="0"/>
              </a:rPr>
              <a:t>Sección “A”</a:t>
            </a:r>
          </a:p>
          <a:p>
            <a:pPr algn="r">
              <a:lnSpc>
                <a:spcPct val="150000"/>
              </a:lnSpc>
            </a:pPr>
            <a:r>
              <a:rPr lang="es-MX" sz="1200" dirty="0">
                <a:latin typeface="Arial" panose="020B0604020202020204" pitchFamily="34" charset="0"/>
                <a:cs typeface="Arial" panose="020B0604020202020204" pitchFamily="34" charset="0"/>
              </a:rPr>
              <a:t>Saltillo, Coahuila  30 de abril de 2021</a:t>
            </a:r>
          </a:p>
          <a:p>
            <a:pPr algn="ctr">
              <a:lnSpc>
                <a:spcPct val="150000"/>
              </a:lnSpc>
            </a:pPr>
            <a:endParaRPr lang="es-MX" sz="1400" dirty="0"/>
          </a:p>
        </p:txBody>
      </p:sp>
    </p:spTree>
    <p:extLst>
      <p:ext uri="{BB962C8B-B14F-4D97-AF65-F5344CB8AC3E}">
        <p14:creationId xmlns:p14="http://schemas.microsoft.com/office/powerpoint/2010/main" val="565412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72" name="Conector recto de flecha 71">
            <a:extLst>
              <a:ext uri="{FF2B5EF4-FFF2-40B4-BE49-F238E27FC236}">
                <a16:creationId xmlns:a16="http://schemas.microsoft.com/office/drawing/2014/main" xmlns="" id="{A034B1B4-4092-42F0-AC37-188AA5D4FFCF}"/>
              </a:ext>
            </a:extLst>
          </p:cNvPr>
          <p:cNvCxnSpPr>
            <a:cxnSpLocks/>
          </p:cNvCxnSpPr>
          <p:nvPr/>
        </p:nvCxnSpPr>
        <p:spPr>
          <a:xfrm>
            <a:off x="5906634" y="1625002"/>
            <a:ext cx="0" cy="23952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38" name="Imagen 37" descr="Patrón de fondo&#10;&#10;Descripción generada automáticamente">
            <a:extLst>
              <a:ext uri="{FF2B5EF4-FFF2-40B4-BE49-F238E27FC236}">
                <a16:creationId xmlns:a16="http://schemas.microsoft.com/office/drawing/2014/main" xmlns="" id="{C2145AB1-0967-4132-8300-9F9667921D02}"/>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9303952" y="2342508"/>
            <a:ext cx="1867238" cy="390077"/>
          </a:xfrm>
          <a:prstGeom prst="rect">
            <a:avLst/>
          </a:prstGeom>
        </p:spPr>
      </p:pic>
      <p:pic>
        <p:nvPicPr>
          <p:cNvPr id="37" name="Imagen 36" descr="Patrón de fondo&#10;&#10;Descripción generada automáticamente">
            <a:extLst>
              <a:ext uri="{FF2B5EF4-FFF2-40B4-BE49-F238E27FC236}">
                <a16:creationId xmlns:a16="http://schemas.microsoft.com/office/drawing/2014/main" xmlns="" id="{A1901844-958B-4D90-9CAB-5884AA9B45E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5027730" y="2410306"/>
            <a:ext cx="1867238" cy="390077"/>
          </a:xfrm>
          <a:prstGeom prst="rect">
            <a:avLst/>
          </a:prstGeom>
        </p:spPr>
      </p:pic>
      <p:pic>
        <p:nvPicPr>
          <p:cNvPr id="36" name="Imagen 35" descr="Patrón de fondo&#10;&#10;Descripción generada automáticamente">
            <a:extLst>
              <a:ext uri="{FF2B5EF4-FFF2-40B4-BE49-F238E27FC236}">
                <a16:creationId xmlns:a16="http://schemas.microsoft.com/office/drawing/2014/main" xmlns="" id="{32887DC6-188D-4AA0-9A74-B600E89C510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1014451" y="2342508"/>
            <a:ext cx="1867238" cy="390077"/>
          </a:xfrm>
          <a:prstGeom prst="rect">
            <a:avLst/>
          </a:prstGeom>
        </p:spPr>
      </p:pic>
      <p:pic>
        <p:nvPicPr>
          <p:cNvPr id="14" name="Imagen 13" descr="Patrón de fondo&#10;&#10;Descripción generada automáticamente">
            <a:extLst>
              <a:ext uri="{FF2B5EF4-FFF2-40B4-BE49-F238E27FC236}">
                <a16:creationId xmlns:a16="http://schemas.microsoft.com/office/drawing/2014/main" xmlns="" id="{21ABD001-2CEC-4D42-B829-38C2A6778057}"/>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4808689" y="1369075"/>
            <a:ext cx="2120286" cy="442940"/>
          </a:xfrm>
          <a:prstGeom prst="rect">
            <a:avLst/>
          </a:prstGeom>
        </p:spPr>
      </p:pic>
      <p:pic>
        <p:nvPicPr>
          <p:cNvPr id="6" name="Imagen 5">
            <a:extLst>
              <a:ext uri="{FF2B5EF4-FFF2-40B4-BE49-F238E27FC236}">
                <a16:creationId xmlns:a16="http://schemas.microsoft.com/office/drawing/2014/main" xmlns="" id="{490864B0-089D-43C3-AC5C-AF362962A16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766" t="38934" r="-1" b="30038"/>
          <a:stretch/>
        </p:blipFill>
        <p:spPr>
          <a:xfrm>
            <a:off x="1103289" y="-2810"/>
            <a:ext cx="5261114" cy="1452120"/>
          </a:xfrm>
          <a:prstGeom prst="rect">
            <a:avLst/>
          </a:prstGeom>
        </p:spPr>
      </p:pic>
      <p:pic>
        <p:nvPicPr>
          <p:cNvPr id="10" name="Imagen 9">
            <a:extLst>
              <a:ext uri="{FF2B5EF4-FFF2-40B4-BE49-F238E27FC236}">
                <a16:creationId xmlns:a16="http://schemas.microsoft.com/office/drawing/2014/main" xmlns="" id="{E6DEBC00-5ACC-41FE-BACB-C91CE6CA8D47}"/>
              </a:ext>
            </a:extLst>
          </p:cNvPr>
          <p:cNvPicPr>
            <a:picLocks noChangeAspect="1"/>
          </p:cNvPicPr>
          <p:nvPr/>
        </p:nvPicPr>
        <p:blipFill rotWithShape="1">
          <a:blip r:embed="rId5">
            <a:clrChange>
              <a:clrFrom>
                <a:srgbClr val="F6F6F6"/>
              </a:clrFrom>
              <a:clrTo>
                <a:srgbClr val="F6F6F6">
                  <a:alpha val="0"/>
                </a:srgbClr>
              </a:clrTo>
            </a:clrChange>
            <a:extLst>
              <a:ext uri="{28A0092B-C50C-407E-A947-70E740481C1C}">
                <a14:useLocalDpi xmlns:a14="http://schemas.microsoft.com/office/drawing/2010/main" val="0"/>
              </a:ext>
            </a:extLst>
          </a:blip>
          <a:srcRect t="27433"/>
          <a:stretch/>
        </p:blipFill>
        <p:spPr>
          <a:xfrm>
            <a:off x="4002249" y="0"/>
            <a:ext cx="6586745" cy="1452121"/>
          </a:xfrm>
          <a:prstGeom prst="rect">
            <a:avLst/>
          </a:prstGeom>
        </p:spPr>
      </p:pic>
      <p:sp>
        <p:nvSpPr>
          <p:cNvPr id="4" name="CuadroTexto 3">
            <a:extLst>
              <a:ext uri="{FF2B5EF4-FFF2-40B4-BE49-F238E27FC236}">
                <a16:creationId xmlns:a16="http://schemas.microsoft.com/office/drawing/2014/main" xmlns="" id="{BD7D76BF-5901-470E-9E39-8BBAFA025E80}"/>
              </a:ext>
            </a:extLst>
          </p:cNvPr>
          <p:cNvSpPr txBox="1"/>
          <p:nvPr/>
        </p:nvSpPr>
        <p:spPr>
          <a:xfrm>
            <a:off x="2537791" y="61530"/>
            <a:ext cx="6884505" cy="1200329"/>
          </a:xfrm>
          <a:prstGeom prst="rect">
            <a:avLst/>
          </a:prstGeom>
          <a:noFill/>
        </p:spPr>
        <p:txBody>
          <a:bodyPr wrap="square" rtlCol="0">
            <a:spAutoFit/>
          </a:bodyPr>
          <a:lstStyle/>
          <a:p>
            <a:pPr algn="ctr"/>
            <a:r>
              <a:rPr lang="es-MX" sz="3600" dirty="0">
                <a:latin typeface="Hello Valentica" panose="02000503000000020004" pitchFamily="2" charset="0"/>
              </a:rPr>
              <a:t>Maneras de organizar el proceso de enseñanza</a:t>
            </a:r>
          </a:p>
        </p:txBody>
      </p:sp>
      <p:pic>
        <p:nvPicPr>
          <p:cNvPr id="8" name="Imagen 7" descr="Imagen que contiene Diagrama&#10;&#10;Descripción generada automáticamente">
            <a:extLst>
              <a:ext uri="{FF2B5EF4-FFF2-40B4-BE49-F238E27FC236}">
                <a16:creationId xmlns:a16="http://schemas.microsoft.com/office/drawing/2014/main" xmlns="" id="{47408AFB-F139-4320-978E-B781030AF2E9}"/>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5470" t="80440"/>
          <a:stretch/>
        </p:blipFill>
        <p:spPr>
          <a:xfrm>
            <a:off x="2035959" y="-69608"/>
            <a:ext cx="8388917" cy="1414763"/>
          </a:xfrm>
          <a:prstGeom prst="rect">
            <a:avLst/>
          </a:prstGeom>
        </p:spPr>
      </p:pic>
      <p:sp>
        <p:nvSpPr>
          <p:cNvPr id="11" name="CuadroTexto 10">
            <a:extLst>
              <a:ext uri="{FF2B5EF4-FFF2-40B4-BE49-F238E27FC236}">
                <a16:creationId xmlns:a16="http://schemas.microsoft.com/office/drawing/2014/main" xmlns="" id="{16D76BFD-8768-4507-81A4-D3366478DFAD}"/>
              </a:ext>
            </a:extLst>
          </p:cNvPr>
          <p:cNvSpPr txBox="1"/>
          <p:nvPr/>
        </p:nvSpPr>
        <p:spPr>
          <a:xfrm>
            <a:off x="4690964" y="1380088"/>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Planeación</a:t>
            </a:r>
          </a:p>
        </p:txBody>
      </p:sp>
      <p:sp>
        <p:nvSpPr>
          <p:cNvPr id="12" name="CuadroTexto 11">
            <a:extLst>
              <a:ext uri="{FF2B5EF4-FFF2-40B4-BE49-F238E27FC236}">
                <a16:creationId xmlns:a16="http://schemas.microsoft.com/office/drawing/2014/main" xmlns="" id="{61B30961-8760-4A28-91C4-0BC6A5612DB7}"/>
              </a:ext>
            </a:extLst>
          </p:cNvPr>
          <p:cNvSpPr txBox="1"/>
          <p:nvPr/>
        </p:nvSpPr>
        <p:spPr>
          <a:xfrm>
            <a:off x="2771888" y="1827872"/>
            <a:ext cx="6193888" cy="461665"/>
          </a:xfrm>
          <a:prstGeom prst="rect">
            <a:avLst/>
          </a:prstGeom>
          <a:noFill/>
        </p:spPr>
        <p:txBody>
          <a:bodyPr wrap="square" rtlCol="0">
            <a:spAutoFit/>
          </a:bodyPr>
          <a:lstStyle/>
          <a:p>
            <a:pPr algn="ctr"/>
            <a:r>
              <a:rPr lang="es-MX" sz="1200" dirty="0"/>
              <a:t>Busca optimizar recursos y poner en práctica diversas estrategias con el fin de conjugar una serie de factores que garanticen el máximo logro en los aprendizajes de los alumnos. SEP (2017)</a:t>
            </a:r>
            <a:endParaRPr lang="es-MX" sz="1200" dirty="0">
              <a:effectLst>
                <a:outerShdw blurRad="38100" dist="38100" dir="2700000" algn="tl">
                  <a:srgbClr val="000000">
                    <a:alpha val="43137"/>
                  </a:srgbClr>
                </a:outerShdw>
              </a:effectLst>
              <a:latin typeface="Hello Valentica" panose="02000503000000020004" pitchFamily="2" charset="0"/>
            </a:endParaRPr>
          </a:p>
        </p:txBody>
      </p:sp>
      <p:sp>
        <p:nvSpPr>
          <p:cNvPr id="15" name="CuadroTexto 14">
            <a:extLst>
              <a:ext uri="{FF2B5EF4-FFF2-40B4-BE49-F238E27FC236}">
                <a16:creationId xmlns:a16="http://schemas.microsoft.com/office/drawing/2014/main" xmlns="" id="{01ADB208-C7B6-4BD0-BF8C-D938008AC6A9}"/>
              </a:ext>
            </a:extLst>
          </p:cNvPr>
          <p:cNvSpPr txBox="1"/>
          <p:nvPr/>
        </p:nvSpPr>
        <p:spPr>
          <a:xfrm>
            <a:off x="4802175" y="2391090"/>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Características</a:t>
            </a:r>
          </a:p>
        </p:txBody>
      </p:sp>
      <p:sp>
        <p:nvSpPr>
          <p:cNvPr id="16" name="CuadroTexto 15">
            <a:extLst>
              <a:ext uri="{FF2B5EF4-FFF2-40B4-BE49-F238E27FC236}">
                <a16:creationId xmlns:a16="http://schemas.microsoft.com/office/drawing/2014/main" xmlns="" id="{B75B5EA1-EE9F-495A-AF43-F15D394B8889}"/>
              </a:ext>
            </a:extLst>
          </p:cNvPr>
          <p:cNvSpPr txBox="1"/>
          <p:nvPr/>
        </p:nvSpPr>
        <p:spPr>
          <a:xfrm>
            <a:off x="790973" y="2342717"/>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Principios</a:t>
            </a:r>
          </a:p>
        </p:txBody>
      </p:sp>
      <p:sp>
        <p:nvSpPr>
          <p:cNvPr id="17" name="CuadroTexto 16">
            <a:extLst>
              <a:ext uri="{FF2B5EF4-FFF2-40B4-BE49-F238E27FC236}">
                <a16:creationId xmlns:a16="http://schemas.microsoft.com/office/drawing/2014/main" xmlns="" id="{243570BC-E6C0-4580-9861-F35633B51D18}"/>
              </a:ext>
            </a:extLst>
          </p:cNvPr>
          <p:cNvSpPr txBox="1"/>
          <p:nvPr/>
        </p:nvSpPr>
        <p:spPr>
          <a:xfrm>
            <a:off x="173781" y="3429000"/>
            <a:ext cx="4257566" cy="276999"/>
          </a:xfrm>
          <a:prstGeom prst="rect">
            <a:avLst/>
          </a:prstGeom>
          <a:noFill/>
        </p:spPr>
        <p:txBody>
          <a:bodyPr wrap="square" rtlCol="0">
            <a:spAutoFit/>
          </a:bodyPr>
          <a:lstStyle/>
          <a:p>
            <a:pPr algn="ctr"/>
            <a:endParaRPr lang="es-MX" sz="1200" dirty="0">
              <a:effectLst>
                <a:outerShdw blurRad="38100" dist="38100" dir="2700000" algn="tl">
                  <a:srgbClr val="000000">
                    <a:alpha val="43137"/>
                  </a:srgbClr>
                </a:outerShdw>
              </a:effectLst>
              <a:latin typeface="Hello Valentica" panose="02000503000000020004" pitchFamily="2" charset="0"/>
            </a:endParaRPr>
          </a:p>
        </p:txBody>
      </p:sp>
      <p:sp>
        <p:nvSpPr>
          <p:cNvPr id="18" name="CuadroTexto 17">
            <a:extLst>
              <a:ext uri="{FF2B5EF4-FFF2-40B4-BE49-F238E27FC236}">
                <a16:creationId xmlns:a16="http://schemas.microsoft.com/office/drawing/2014/main" xmlns="" id="{E374DFDA-9DE9-4D59-AD56-655D0388886F}"/>
              </a:ext>
            </a:extLst>
          </p:cNvPr>
          <p:cNvSpPr txBox="1"/>
          <p:nvPr/>
        </p:nvSpPr>
        <p:spPr>
          <a:xfrm>
            <a:off x="173781" y="2924541"/>
            <a:ext cx="1590261" cy="830997"/>
          </a:xfrm>
          <a:prstGeom prst="rect">
            <a:avLst/>
          </a:prstGeom>
          <a:noFill/>
        </p:spPr>
        <p:txBody>
          <a:bodyPr wrap="square" rtlCol="0">
            <a:spAutoFit/>
          </a:bodyPr>
          <a:lstStyle/>
          <a:p>
            <a:pPr algn="ctr"/>
            <a:r>
              <a:rPr lang="es-MX" sz="1200" b="1" dirty="0"/>
              <a:t>Factibilidad</a:t>
            </a:r>
            <a:r>
              <a:rPr lang="es-MX" sz="1200" dirty="0"/>
              <a:t>: debe ser realizable, adaptarse a la realidad y a las condiciones objetivas. </a:t>
            </a:r>
            <a:endParaRPr lang="es-MX" sz="1200" dirty="0">
              <a:effectLst>
                <a:outerShdw blurRad="38100" dist="38100" dir="2700000" algn="tl">
                  <a:srgbClr val="000000">
                    <a:alpha val="43137"/>
                  </a:srgbClr>
                </a:outerShdw>
              </a:effectLst>
              <a:latin typeface="Hello Valentica" panose="02000503000000020004" pitchFamily="2" charset="0"/>
            </a:endParaRPr>
          </a:p>
        </p:txBody>
      </p:sp>
      <p:sp>
        <p:nvSpPr>
          <p:cNvPr id="19" name="CuadroTexto 18">
            <a:extLst>
              <a:ext uri="{FF2B5EF4-FFF2-40B4-BE49-F238E27FC236}">
                <a16:creationId xmlns:a16="http://schemas.microsoft.com/office/drawing/2014/main" xmlns="" id="{5FA94FD3-7AC9-4381-BC82-1B88169FCCD1}"/>
              </a:ext>
            </a:extLst>
          </p:cNvPr>
          <p:cNvSpPr txBox="1"/>
          <p:nvPr/>
        </p:nvSpPr>
        <p:spPr>
          <a:xfrm>
            <a:off x="96480" y="4206222"/>
            <a:ext cx="1992620" cy="1015663"/>
          </a:xfrm>
          <a:prstGeom prst="rect">
            <a:avLst/>
          </a:prstGeom>
          <a:noFill/>
        </p:spPr>
        <p:txBody>
          <a:bodyPr wrap="square" rtlCol="0">
            <a:spAutoFit/>
          </a:bodyPr>
          <a:lstStyle/>
          <a:p>
            <a:pPr algn="ctr" fontAlgn="base"/>
            <a:r>
              <a:rPr lang="es-MX" sz="1200" b="1" dirty="0"/>
              <a:t>Objetividad: </a:t>
            </a:r>
            <a:r>
              <a:rPr lang="es-MX" sz="1200" dirty="0"/>
              <a:t>basarse en datos reales, razonamientos precisos y exactos, nunca en opiniones subjetivas o especulaciones.</a:t>
            </a:r>
            <a:endParaRPr lang="es-MX" sz="1600" dirty="0"/>
          </a:p>
        </p:txBody>
      </p:sp>
      <p:sp>
        <p:nvSpPr>
          <p:cNvPr id="22" name="CuadroTexto 21">
            <a:extLst>
              <a:ext uri="{FF2B5EF4-FFF2-40B4-BE49-F238E27FC236}">
                <a16:creationId xmlns:a16="http://schemas.microsoft.com/office/drawing/2014/main" xmlns="" id="{A7895601-E1EB-42D4-AC8C-8275573D268E}"/>
              </a:ext>
            </a:extLst>
          </p:cNvPr>
          <p:cNvSpPr txBox="1"/>
          <p:nvPr/>
        </p:nvSpPr>
        <p:spPr>
          <a:xfrm>
            <a:off x="2205282" y="3051521"/>
            <a:ext cx="1867238" cy="1384995"/>
          </a:xfrm>
          <a:prstGeom prst="rect">
            <a:avLst/>
          </a:prstGeom>
          <a:noFill/>
        </p:spPr>
        <p:txBody>
          <a:bodyPr wrap="square" rtlCol="0">
            <a:spAutoFit/>
          </a:bodyPr>
          <a:lstStyle/>
          <a:p>
            <a:pPr algn="ctr" fontAlgn="base"/>
            <a:r>
              <a:rPr lang="es-MX" sz="1200" b="1" dirty="0"/>
              <a:t>Flexibilidad</a:t>
            </a:r>
            <a:r>
              <a:rPr lang="es-MX" sz="1200" dirty="0"/>
              <a:t>: De manera que puedan hacerse adaptaciones al enfrentar situaciones imprevistas y que puedan proporcionar otros cursos de acción a seguir.</a:t>
            </a:r>
            <a:endParaRPr lang="es-MX" sz="1600" dirty="0"/>
          </a:p>
        </p:txBody>
      </p:sp>
      <p:sp>
        <p:nvSpPr>
          <p:cNvPr id="24" name="CuadroTexto 23">
            <a:extLst>
              <a:ext uri="{FF2B5EF4-FFF2-40B4-BE49-F238E27FC236}">
                <a16:creationId xmlns:a16="http://schemas.microsoft.com/office/drawing/2014/main" xmlns="" id="{B7835E0F-24E1-4F8A-BF3F-B16EA2CA74FE}"/>
              </a:ext>
            </a:extLst>
          </p:cNvPr>
          <p:cNvSpPr txBox="1"/>
          <p:nvPr/>
        </p:nvSpPr>
        <p:spPr>
          <a:xfrm>
            <a:off x="173781" y="5385786"/>
            <a:ext cx="1774289" cy="1384995"/>
          </a:xfrm>
          <a:prstGeom prst="rect">
            <a:avLst/>
          </a:prstGeom>
          <a:noFill/>
        </p:spPr>
        <p:txBody>
          <a:bodyPr wrap="square" rtlCol="0">
            <a:spAutoFit/>
          </a:bodyPr>
          <a:lstStyle/>
          <a:p>
            <a:pPr algn="ctr" fontAlgn="base"/>
            <a:r>
              <a:rPr lang="es-MX" sz="1200" b="1" dirty="0"/>
              <a:t>Diversificada: </a:t>
            </a:r>
            <a:r>
              <a:rPr lang="es-MX" sz="1200" dirty="0"/>
              <a:t>En atención y reconocimiento de la diversidad, hay que implementarse variantes o adaptaciones curriculares.</a:t>
            </a:r>
            <a:endParaRPr lang="es-MX" sz="1600" dirty="0"/>
          </a:p>
        </p:txBody>
      </p:sp>
      <p:sp>
        <p:nvSpPr>
          <p:cNvPr id="25" name="CuadroTexto 24">
            <a:extLst>
              <a:ext uri="{FF2B5EF4-FFF2-40B4-BE49-F238E27FC236}">
                <a16:creationId xmlns:a16="http://schemas.microsoft.com/office/drawing/2014/main" xmlns="" id="{75B9684E-4522-43A5-BC0B-103B277D3B5F}"/>
              </a:ext>
            </a:extLst>
          </p:cNvPr>
          <p:cNvSpPr txBox="1"/>
          <p:nvPr/>
        </p:nvSpPr>
        <p:spPr>
          <a:xfrm>
            <a:off x="2203512" y="4720712"/>
            <a:ext cx="1867238" cy="1569660"/>
          </a:xfrm>
          <a:prstGeom prst="rect">
            <a:avLst/>
          </a:prstGeom>
          <a:noFill/>
        </p:spPr>
        <p:txBody>
          <a:bodyPr wrap="square" rtlCol="0">
            <a:spAutoFit/>
          </a:bodyPr>
          <a:lstStyle/>
          <a:p>
            <a:pPr algn="ctr" fontAlgn="base"/>
            <a:r>
              <a:rPr lang="es-MX" sz="1200" b="1" dirty="0"/>
              <a:t>Integradora: </a:t>
            </a:r>
            <a:r>
              <a:rPr lang="es-MX" sz="1200" dirty="0"/>
              <a:t>En dos aspectos, por un lado que exista una transversalidad del trabajo de competencias y contenidos. Y por otro lado que integre a la totalidad de los niños</a:t>
            </a:r>
            <a:endParaRPr lang="es-MX" sz="1600" dirty="0"/>
          </a:p>
        </p:txBody>
      </p:sp>
      <p:sp>
        <p:nvSpPr>
          <p:cNvPr id="27" name="CuadroTexto 26">
            <a:extLst>
              <a:ext uri="{FF2B5EF4-FFF2-40B4-BE49-F238E27FC236}">
                <a16:creationId xmlns:a16="http://schemas.microsoft.com/office/drawing/2014/main" xmlns="" id="{9C570982-8CD1-4B25-949C-25F82A36827F}"/>
              </a:ext>
            </a:extLst>
          </p:cNvPr>
          <p:cNvSpPr txBox="1"/>
          <p:nvPr/>
        </p:nvSpPr>
        <p:spPr>
          <a:xfrm>
            <a:off x="4772288" y="2783290"/>
            <a:ext cx="3352640" cy="3874843"/>
          </a:xfrm>
          <a:prstGeom prst="rect">
            <a:avLst/>
          </a:prstGeom>
          <a:noFill/>
        </p:spPr>
        <p:txBody>
          <a:bodyPr wrap="square" rtlCol="0">
            <a:spAutoFit/>
          </a:bodyPr>
          <a:lstStyle/>
          <a:p>
            <a:pPr>
              <a:lnSpc>
                <a:spcPct val="150000"/>
              </a:lnSpc>
            </a:pPr>
            <a:r>
              <a:rPr lang="es-MX" sz="1000" dirty="0"/>
              <a:t> </a:t>
            </a:r>
            <a:r>
              <a:rPr lang="es-MX" sz="1100" dirty="0"/>
              <a:t>• Poner al alumno en el centro. </a:t>
            </a:r>
          </a:p>
          <a:p>
            <a:pPr>
              <a:lnSpc>
                <a:spcPct val="150000"/>
              </a:lnSpc>
            </a:pPr>
            <a:r>
              <a:rPr lang="es-MX" sz="1100" dirty="0"/>
              <a:t>• Generar ambientes de aprendizaje cálidos y seguros. </a:t>
            </a:r>
          </a:p>
          <a:p>
            <a:pPr>
              <a:lnSpc>
                <a:spcPct val="150000"/>
              </a:lnSpc>
            </a:pPr>
            <a:r>
              <a:rPr lang="es-MX" sz="1100" dirty="0"/>
              <a:t>• Diseñar experiencias para el aprendizaje situado. </a:t>
            </a:r>
          </a:p>
          <a:p>
            <a:pPr>
              <a:lnSpc>
                <a:spcPct val="150000"/>
              </a:lnSpc>
            </a:pPr>
            <a:r>
              <a:rPr lang="es-MX" sz="1100" dirty="0"/>
              <a:t>• Dar mayor importancia a la calidad que a la cantidad de los aprendizajes. </a:t>
            </a:r>
          </a:p>
          <a:p>
            <a:pPr>
              <a:lnSpc>
                <a:spcPct val="150000"/>
              </a:lnSpc>
            </a:pPr>
            <a:r>
              <a:rPr lang="es-MX" sz="1100" dirty="0"/>
              <a:t>• La situación del grupo. ¿Dónde está cada alumno? ¿Adónde deben llegar todos? </a:t>
            </a:r>
          </a:p>
          <a:p>
            <a:pPr>
              <a:lnSpc>
                <a:spcPct val="150000"/>
              </a:lnSpc>
            </a:pPr>
            <a:r>
              <a:rPr lang="es-MX" sz="1100" dirty="0"/>
              <a:t>• La importancia de que los alumnos resuelvan problemas, aprendan de sus errores y apliquen lo aprendido en distintos contextos. </a:t>
            </a:r>
          </a:p>
          <a:p>
            <a:pPr>
              <a:lnSpc>
                <a:spcPct val="150000"/>
              </a:lnSpc>
            </a:pPr>
            <a:r>
              <a:rPr lang="es-MX" sz="1100" dirty="0"/>
              <a:t>• Diversificar las estrategias didácticas, como preguntas detonadoras-</a:t>
            </a:r>
          </a:p>
          <a:p>
            <a:pPr>
              <a:lnSpc>
                <a:spcPct val="150000"/>
              </a:lnSpc>
            </a:pPr>
            <a:r>
              <a:rPr lang="es-MX" sz="1100" dirty="0"/>
              <a:t>• La relación con los contenidos de otras asignaturas y áreas del currículo para fomentar la interdisciplina. SEP (2017)</a:t>
            </a:r>
          </a:p>
        </p:txBody>
      </p:sp>
      <p:sp>
        <p:nvSpPr>
          <p:cNvPr id="28" name="CuadroTexto 27">
            <a:extLst>
              <a:ext uri="{FF2B5EF4-FFF2-40B4-BE49-F238E27FC236}">
                <a16:creationId xmlns:a16="http://schemas.microsoft.com/office/drawing/2014/main" xmlns="" id="{A8B1D231-0285-481D-BB31-80360DA16A9F}"/>
              </a:ext>
            </a:extLst>
          </p:cNvPr>
          <p:cNvSpPr txBox="1"/>
          <p:nvPr/>
        </p:nvSpPr>
        <p:spPr>
          <a:xfrm>
            <a:off x="9049424" y="2332882"/>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Propósito </a:t>
            </a:r>
          </a:p>
        </p:txBody>
      </p:sp>
      <p:sp>
        <p:nvSpPr>
          <p:cNvPr id="29" name="Rectángulo: esquinas redondeadas 28">
            <a:extLst>
              <a:ext uri="{FF2B5EF4-FFF2-40B4-BE49-F238E27FC236}">
                <a16:creationId xmlns:a16="http://schemas.microsoft.com/office/drawing/2014/main" xmlns="" id="{37C72014-F3B8-43ED-AF04-4ADBE342C617}"/>
              </a:ext>
            </a:extLst>
          </p:cNvPr>
          <p:cNvSpPr/>
          <p:nvPr/>
        </p:nvSpPr>
        <p:spPr>
          <a:xfrm>
            <a:off x="173781" y="2882292"/>
            <a:ext cx="1620245" cy="101566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Rectángulo: esquinas redondeadas 29">
            <a:extLst>
              <a:ext uri="{FF2B5EF4-FFF2-40B4-BE49-F238E27FC236}">
                <a16:creationId xmlns:a16="http://schemas.microsoft.com/office/drawing/2014/main" xmlns="" id="{1364E19A-D536-4B53-B6F1-1D74C36E5AB9}"/>
              </a:ext>
            </a:extLst>
          </p:cNvPr>
          <p:cNvSpPr/>
          <p:nvPr/>
        </p:nvSpPr>
        <p:spPr>
          <a:xfrm>
            <a:off x="2270702" y="4664132"/>
            <a:ext cx="1800048" cy="162624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1" name="Rectángulo: esquinas redondeadas 30">
            <a:extLst>
              <a:ext uri="{FF2B5EF4-FFF2-40B4-BE49-F238E27FC236}">
                <a16:creationId xmlns:a16="http://schemas.microsoft.com/office/drawing/2014/main" xmlns="" id="{03362E98-287B-4BA5-8C08-226E506F924B}"/>
              </a:ext>
            </a:extLst>
          </p:cNvPr>
          <p:cNvSpPr/>
          <p:nvPr/>
        </p:nvSpPr>
        <p:spPr>
          <a:xfrm>
            <a:off x="142751" y="4173556"/>
            <a:ext cx="1893208" cy="101566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2" name="Rectángulo: esquinas redondeadas 31">
            <a:extLst>
              <a:ext uri="{FF2B5EF4-FFF2-40B4-BE49-F238E27FC236}">
                <a16:creationId xmlns:a16="http://schemas.microsoft.com/office/drawing/2014/main" xmlns="" id="{E7313D2D-58A3-4A52-B491-FA15B5089349}"/>
              </a:ext>
            </a:extLst>
          </p:cNvPr>
          <p:cNvSpPr/>
          <p:nvPr/>
        </p:nvSpPr>
        <p:spPr>
          <a:xfrm>
            <a:off x="2327008" y="3004569"/>
            <a:ext cx="1620245" cy="1478898"/>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3" name="Rectángulo: esquinas redondeadas 32">
            <a:extLst>
              <a:ext uri="{FF2B5EF4-FFF2-40B4-BE49-F238E27FC236}">
                <a16:creationId xmlns:a16="http://schemas.microsoft.com/office/drawing/2014/main" xmlns="" id="{753D51A2-13F3-4032-B6DA-C23FBB441CC9}"/>
              </a:ext>
            </a:extLst>
          </p:cNvPr>
          <p:cNvSpPr/>
          <p:nvPr/>
        </p:nvSpPr>
        <p:spPr>
          <a:xfrm>
            <a:off x="293166" y="5353715"/>
            <a:ext cx="1620245" cy="1384995"/>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4" name="Rectángulo: esquinas redondeadas 33">
            <a:extLst>
              <a:ext uri="{FF2B5EF4-FFF2-40B4-BE49-F238E27FC236}">
                <a16:creationId xmlns:a16="http://schemas.microsoft.com/office/drawing/2014/main" xmlns="" id="{A6D315B1-8114-43FB-A0E7-C687B6FF5F11}"/>
              </a:ext>
            </a:extLst>
          </p:cNvPr>
          <p:cNvSpPr/>
          <p:nvPr/>
        </p:nvSpPr>
        <p:spPr>
          <a:xfrm>
            <a:off x="2737113" y="1823203"/>
            <a:ext cx="6193887" cy="500121"/>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40" name="Conector: angular 39">
            <a:extLst>
              <a:ext uri="{FF2B5EF4-FFF2-40B4-BE49-F238E27FC236}">
                <a16:creationId xmlns:a16="http://schemas.microsoft.com/office/drawing/2014/main" xmlns="" id="{45F7EBA3-7864-4EC2-9B46-9F55A931171F}"/>
              </a:ext>
            </a:extLst>
          </p:cNvPr>
          <p:cNvCxnSpPr>
            <a:cxnSpLocks/>
          </p:cNvCxnSpPr>
          <p:nvPr/>
        </p:nvCxnSpPr>
        <p:spPr>
          <a:xfrm rot="5400000">
            <a:off x="3053695" y="3997650"/>
            <a:ext cx="3478644" cy="618481"/>
          </a:xfrm>
          <a:prstGeom prst="bentConnector3">
            <a:avLst>
              <a:gd name="adj1" fmla="val 541"/>
            </a:avLst>
          </a:prstGeom>
        </p:spPr>
        <p:style>
          <a:lnRef idx="3">
            <a:schemeClr val="accent6"/>
          </a:lnRef>
          <a:fillRef idx="0">
            <a:schemeClr val="accent6"/>
          </a:fillRef>
          <a:effectRef idx="2">
            <a:schemeClr val="accent6"/>
          </a:effectRef>
          <a:fontRef idx="minor">
            <a:schemeClr val="tx1"/>
          </a:fontRef>
        </p:style>
      </p:cxnSp>
      <p:cxnSp>
        <p:nvCxnSpPr>
          <p:cNvPr id="49" name="Conector recto 48">
            <a:extLst>
              <a:ext uri="{FF2B5EF4-FFF2-40B4-BE49-F238E27FC236}">
                <a16:creationId xmlns:a16="http://schemas.microsoft.com/office/drawing/2014/main" xmlns="" id="{030CA57D-83ED-4896-B95F-F5BB634D9829}"/>
              </a:ext>
            </a:extLst>
          </p:cNvPr>
          <p:cNvCxnSpPr>
            <a:cxnSpLocks/>
          </p:cNvCxnSpPr>
          <p:nvPr/>
        </p:nvCxnSpPr>
        <p:spPr>
          <a:xfrm>
            <a:off x="4483776" y="2975093"/>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1" name="Conector recto 50">
            <a:extLst>
              <a:ext uri="{FF2B5EF4-FFF2-40B4-BE49-F238E27FC236}">
                <a16:creationId xmlns:a16="http://schemas.microsoft.com/office/drawing/2014/main" xmlns="" id="{28BAA75E-5DF8-415F-A99E-3B3233405CF1}"/>
              </a:ext>
            </a:extLst>
          </p:cNvPr>
          <p:cNvCxnSpPr>
            <a:cxnSpLocks/>
          </p:cNvCxnSpPr>
          <p:nvPr/>
        </p:nvCxnSpPr>
        <p:spPr>
          <a:xfrm>
            <a:off x="4483776" y="3203693"/>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2" name="Conector recto 51">
            <a:extLst>
              <a:ext uri="{FF2B5EF4-FFF2-40B4-BE49-F238E27FC236}">
                <a16:creationId xmlns:a16="http://schemas.microsoft.com/office/drawing/2014/main" xmlns="" id="{26102697-B812-4362-ACFD-B9B04FFC8568}"/>
              </a:ext>
            </a:extLst>
          </p:cNvPr>
          <p:cNvCxnSpPr>
            <a:cxnSpLocks/>
          </p:cNvCxnSpPr>
          <p:nvPr/>
        </p:nvCxnSpPr>
        <p:spPr>
          <a:xfrm>
            <a:off x="4490802" y="3429000"/>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3" name="Conector recto 52">
            <a:extLst>
              <a:ext uri="{FF2B5EF4-FFF2-40B4-BE49-F238E27FC236}">
                <a16:creationId xmlns:a16="http://schemas.microsoft.com/office/drawing/2014/main" xmlns="" id="{8FF5842A-D82F-4731-AB39-4A0F7364D599}"/>
              </a:ext>
            </a:extLst>
          </p:cNvPr>
          <p:cNvCxnSpPr>
            <a:cxnSpLocks/>
          </p:cNvCxnSpPr>
          <p:nvPr/>
        </p:nvCxnSpPr>
        <p:spPr>
          <a:xfrm>
            <a:off x="4483776" y="3737093"/>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4" name="Conector recto 53">
            <a:extLst>
              <a:ext uri="{FF2B5EF4-FFF2-40B4-BE49-F238E27FC236}">
                <a16:creationId xmlns:a16="http://schemas.microsoft.com/office/drawing/2014/main" xmlns="" id="{457E9E12-AB44-46E2-91DA-C99CBA114B10}"/>
              </a:ext>
            </a:extLst>
          </p:cNvPr>
          <p:cNvCxnSpPr>
            <a:cxnSpLocks/>
          </p:cNvCxnSpPr>
          <p:nvPr/>
        </p:nvCxnSpPr>
        <p:spPr>
          <a:xfrm>
            <a:off x="4483776" y="4206222"/>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6" name="Conector recto 55">
            <a:extLst>
              <a:ext uri="{FF2B5EF4-FFF2-40B4-BE49-F238E27FC236}">
                <a16:creationId xmlns:a16="http://schemas.microsoft.com/office/drawing/2014/main" xmlns="" id="{2695B96B-9128-4777-9086-D1BDBD48F186}"/>
              </a:ext>
            </a:extLst>
          </p:cNvPr>
          <p:cNvCxnSpPr>
            <a:cxnSpLocks/>
          </p:cNvCxnSpPr>
          <p:nvPr/>
        </p:nvCxnSpPr>
        <p:spPr>
          <a:xfrm>
            <a:off x="4495997" y="5477252"/>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7" name="Conector recto 56">
            <a:extLst>
              <a:ext uri="{FF2B5EF4-FFF2-40B4-BE49-F238E27FC236}">
                <a16:creationId xmlns:a16="http://schemas.microsoft.com/office/drawing/2014/main" xmlns="" id="{118EB88B-F0AE-45CD-BBFD-2BA7A8696DB7}"/>
              </a:ext>
            </a:extLst>
          </p:cNvPr>
          <p:cNvCxnSpPr>
            <a:cxnSpLocks/>
          </p:cNvCxnSpPr>
          <p:nvPr/>
        </p:nvCxnSpPr>
        <p:spPr>
          <a:xfrm>
            <a:off x="4495996" y="4733529"/>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8" name="Conector recto 57">
            <a:extLst>
              <a:ext uri="{FF2B5EF4-FFF2-40B4-BE49-F238E27FC236}">
                <a16:creationId xmlns:a16="http://schemas.microsoft.com/office/drawing/2014/main" xmlns="" id="{B48540E8-559B-4F81-B4D1-485B7B2A7218}"/>
              </a:ext>
            </a:extLst>
          </p:cNvPr>
          <p:cNvCxnSpPr>
            <a:cxnSpLocks/>
          </p:cNvCxnSpPr>
          <p:nvPr/>
        </p:nvCxnSpPr>
        <p:spPr>
          <a:xfrm>
            <a:off x="4497965" y="6039980"/>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9" name="Conector recto 58">
            <a:extLst>
              <a:ext uri="{FF2B5EF4-FFF2-40B4-BE49-F238E27FC236}">
                <a16:creationId xmlns:a16="http://schemas.microsoft.com/office/drawing/2014/main" xmlns="" id="{7FC0C3D0-D430-43FA-886C-4791228317A9}"/>
              </a:ext>
            </a:extLst>
          </p:cNvPr>
          <p:cNvCxnSpPr>
            <a:cxnSpLocks/>
            <a:endCxn id="36" idx="2"/>
          </p:cNvCxnSpPr>
          <p:nvPr/>
        </p:nvCxnSpPr>
        <p:spPr>
          <a:xfrm flipV="1">
            <a:off x="940831" y="2732585"/>
            <a:ext cx="1007239" cy="148990"/>
          </a:xfrm>
          <a:prstGeom prst="line">
            <a:avLst/>
          </a:prstGeom>
        </p:spPr>
        <p:style>
          <a:lnRef idx="3">
            <a:schemeClr val="accent6"/>
          </a:lnRef>
          <a:fillRef idx="0">
            <a:schemeClr val="accent6"/>
          </a:fillRef>
          <a:effectRef idx="2">
            <a:schemeClr val="accent6"/>
          </a:effectRef>
          <a:fontRef idx="minor">
            <a:schemeClr val="tx1"/>
          </a:fontRef>
        </p:style>
      </p:cxnSp>
      <p:cxnSp>
        <p:nvCxnSpPr>
          <p:cNvPr id="61" name="Conector recto 60">
            <a:extLst>
              <a:ext uri="{FF2B5EF4-FFF2-40B4-BE49-F238E27FC236}">
                <a16:creationId xmlns:a16="http://schemas.microsoft.com/office/drawing/2014/main" xmlns="" id="{05AD5C15-839F-4C13-9EE5-6DA0631FFFB7}"/>
              </a:ext>
            </a:extLst>
          </p:cNvPr>
          <p:cNvCxnSpPr>
            <a:cxnSpLocks/>
            <a:stCxn id="32" idx="0"/>
            <a:endCxn id="36" idx="2"/>
          </p:cNvCxnSpPr>
          <p:nvPr/>
        </p:nvCxnSpPr>
        <p:spPr>
          <a:xfrm flipH="1" flipV="1">
            <a:off x="1948070" y="2732585"/>
            <a:ext cx="1189061" cy="2719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6" name="Conector recto de flecha 65">
            <a:extLst>
              <a:ext uri="{FF2B5EF4-FFF2-40B4-BE49-F238E27FC236}">
                <a16:creationId xmlns:a16="http://schemas.microsoft.com/office/drawing/2014/main" xmlns="" id="{B913DFB5-76B2-45BE-A9DC-6BA7FEB023A1}"/>
              </a:ext>
            </a:extLst>
          </p:cNvPr>
          <p:cNvCxnSpPr>
            <a:cxnSpLocks/>
          </p:cNvCxnSpPr>
          <p:nvPr/>
        </p:nvCxnSpPr>
        <p:spPr>
          <a:xfrm>
            <a:off x="1089355" y="3934027"/>
            <a:ext cx="0" cy="23952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8" name="Conector recto de flecha 67">
            <a:extLst>
              <a:ext uri="{FF2B5EF4-FFF2-40B4-BE49-F238E27FC236}">
                <a16:creationId xmlns:a16="http://schemas.microsoft.com/office/drawing/2014/main" xmlns="" id="{0BAB54AC-4CEE-49FD-BB6F-775C091E86BD}"/>
              </a:ext>
            </a:extLst>
          </p:cNvPr>
          <p:cNvCxnSpPr>
            <a:cxnSpLocks/>
          </p:cNvCxnSpPr>
          <p:nvPr/>
        </p:nvCxnSpPr>
        <p:spPr>
          <a:xfrm>
            <a:off x="5961349" y="1209781"/>
            <a:ext cx="0" cy="23952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9" name="Conector recto de flecha 68">
            <a:extLst>
              <a:ext uri="{FF2B5EF4-FFF2-40B4-BE49-F238E27FC236}">
                <a16:creationId xmlns:a16="http://schemas.microsoft.com/office/drawing/2014/main" xmlns="" id="{63A08980-6B2F-4246-AAF1-AF04810E06AC}"/>
              </a:ext>
            </a:extLst>
          </p:cNvPr>
          <p:cNvCxnSpPr>
            <a:cxnSpLocks/>
            <a:stCxn id="31" idx="2"/>
          </p:cNvCxnSpPr>
          <p:nvPr/>
        </p:nvCxnSpPr>
        <p:spPr>
          <a:xfrm>
            <a:off x="1089355" y="5189219"/>
            <a:ext cx="16435" cy="16449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71" name="Conector recto de flecha 70">
            <a:extLst>
              <a:ext uri="{FF2B5EF4-FFF2-40B4-BE49-F238E27FC236}">
                <a16:creationId xmlns:a16="http://schemas.microsoft.com/office/drawing/2014/main" xmlns="" id="{DE4B4A6C-DB86-4BB7-8B08-58F193F66097}"/>
              </a:ext>
            </a:extLst>
          </p:cNvPr>
          <p:cNvCxnSpPr>
            <a:cxnSpLocks/>
          </p:cNvCxnSpPr>
          <p:nvPr/>
        </p:nvCxnSpPr>
        <p:spPr>
          <a:xfrm>
            <a:off x="3169719" y="4499636"/>
            <a:ext cx="16435" cy="16449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5" name="Rectángulo: esquinas redondeadas 28">
            <a:extLst>
              <a:ext uri="{FF2B5EF4-FFF2-40B4-BE49-F238E27FC236}">
                <a16:creationId xmlns:a16="http://schemas.microsoft.com/office/drawing/2014/main" xmlns="" id="{37C72014-F3B8-43ED-AF04-4ADBE342C617}"/>
              </a:ext>
            </a:extLst>
          </p:cNvPr>
          <p:cNvSpPr/>
          <p:nvPr/>
        </p:nvSpPr>
        <p:spPr>
          <a:xfrm>
            <a:off x="9323385" y="3032468"/>
            <a:ext cx="1744062" cy="307571"/>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5" name="4 Conector recto"/>
          <p:cNvCxnSpPr>
            <a:stCxn id="28" idx="2"/>
          </p:cNvCxnSpPr>
          <p:nvPr/>
        </p:nvCxnSpPr>
        <p:spPr>
          <a:xfrm>
            <a:off x="10227292" y="2671436"/>
            <a:ext cx="10279" cy="380085"/>
          </a:xfrm>
          <a:prstGeom prst="line">
            <a:avLst/>
          </a:prstGeom>
        </p:spPr>
        <p:style>
          <a:lnRef idx="3">
            <a:schemeClr val="accent6"/>
          </a:lnRef>
          <a:fillRef idx="0">
            <a:schemeClr val="accent6"/>
          </a:fillRef>
          <a:effectRef idx="2">
            <a:schemeClr val="accent6"/>
          </a:effectRef>
          <a:fontRef idx="minor">
            <a:schemeClr val="tx1"/>
          </a:fontRef>
        </p:style>
      </p:cxnSp>
      <p:sp>
        <p:nvSpPr>
          <p:cNvPr id="20" name="19 CuadroTexto"/>
          <p:cNvSpPr txBox="1"/>
          <p:nvPr/>
        </p:nvSpPr>
        <p:spPr>
          <a:xfrm>
            <a:off x="9323385" y="3047753"/>
            <a:ext cx="1659750" cy="276999"/>
          </a:xfrm>
          <a:prstGeom prst="rect">
            <a:avLst/>
          </a:prstGeom>
          <a:noFill/>
        </p:spPr>
        <p:txBody>
          <a:bodyPr wrap="none" rtlCol="0">
            <a:spAutoFit/>
          </a:bodyPr>
          <a:lstStyle/>
          <a:p>
            <a:r>
              <a:rPr lang="en-US" sz="1200" dirty="0"/>
              <a:t>Consciente y anticipada</a:t>
            </a:r>
          </a:p>
        </p:txBody>
      </p:sp>
      <p:sp>
        <p:nvSpPr>
          <p:cNvPr id="62" name="Rectángulo: esquinas redondeadas 28">
            <a:extLst>
              <a:ext uri="{FF2B5EF4-FFF2-40B4-BE49-F238E27FC236}">
                <a16:creationId xmlns:a16="http://schemas.microsoft.com/office/drawing/2014/main" xmlns="" id="{37C72014-F3B8-43ED-AF04-4ADBE342C617}"/>
              </a:ext>
            </a:extLst>
          </p:cNvPr>
          <p:cNvSpPr/>
          <p:nvPr/>
        </p:nvSpPr>
        <p:spPr>
          <a:xfrm>
            <a:off x="8814485" y="3772411"/>
            <a:ext cx="1036327" cy="41436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4" name="Rectángulo: esquinas redondeadas 28">
            <a:extLst>
              <a:ext uri="{FF2B5EF4-FFF2-40B4-BE49-F238E27FC236}">
                <a16:creationId xmlns:a16="http://schemas.microsoft.com/office/drawing/2014/main" xmlns="" id="{37C72014-F3B8-43ED-AF04-4ADBE342C617}"/>
              </a:ext>
            </a:extLst>
          </p:cNvPr>
          <p:cNvSpPr/>
          <p:nvPr/>
        </p:nvSpPr>
        <p:spPr>
          <a:xfrm>
            <a:off x="10696494" y="3791164"/>
            <a:ext cx="1036327" cy="41436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39" name="38 Conector recto"/>
          <p:cNvCxnSpPr>
            <a:endCxn id="62" idx="0"/>
          </p:cNvCxnSpPr>
          <p:nvPr/>
        </p:nvCxnSpPr>
        <p:spPr>
          <a:xfrm flipH="1">
            <a:off x="9332649" y="3567499"/>
            <a:ext cx="904922" cy="204912"/>
          </a:xfrm>
          <a:prstGeom prst="line">
            <a:avLst/>
          </a:prstGeom>
        </p:spPr>
        <p:style>
          <a:lnRef idx="3">
            <a:schemeClr val="accent6"/>
          </a:lnRef>
          <a:fillRef idx="0">
            <a:schemeClr val="accent6"/>
          </a:fillRef>
          <a:effectRef idx="2">
            <a:schemeClr val="accent6"/>
          </a:effectRef>
          <a:fontRef idx="minor">
            <a:schemeClr val="tx1"/>
          </a:fontRef>
        </p:style>
      </p:cxnSp>
      <p:cxnSp>
        <p:nvCxnSpPr>
          <p:cNvPr id="42" name="41 Conector recto"/>
          <p:cNvCxnSpPr>
            <a:stCxn id="65" idx="0"/>
            <a:endCxn id="64" idx="0"/>
          </p:cNvCxnSpPr>
          <p:nvPr/>
        </p:nvCxnSpPr>
        <p:spPr>
          <a:xfrm>
            <a:off x="10237571" y="3538857"/>
            <a:ext cx="977087" cy="252307"/>
          </a:xfrm>
          <a:prstGeom prst="line">
            <a:avLst/>
          </a:prstGeom>
        </p:spPr>
        <p:style>
          <a:lnRef idx="3">
            <a:schemeClr val="accent6"/>
          </a:lnRef>
          <a:fillRef idx="0">
            <a:schemeClr val="accent6"/>
          </a:fillRef>
          <a:effectRef idx="2">
            <a:schemeClr val="accent6"/>
          </a:effectRef>
          <a:fontRef idx="minor">
            <a:schemeClr val="tx1"/>
          </a:fontRef>
        </p:style>
      </p:cxnSp>
      <p:sp>
        <p:nvSpPr>
          <p:cNvPr id="44" name="43 CuadroTexto"/>
          <p:cNvSpPr txBox="1"/>
          <p:nvPr/>
        </p:nvSpPr>
        <p:spPr>
          <a:xfrm>
            <a:off x="8808673" y="3744018"/>
            <a:ext cx="990557" cy="461665"/>
          </a:xfrm>
          <a:prstGeom prst="rect">
            <a:avLst/>
          </a:prstGeom>
          <a:noFill/>
        </p:spPr>
        <p:txBody>
          <a:bodyPr wrap="square" rtlCol="0">
            <a:spAutoFit/>
          </a:bodyPr>
          <a:lstStyle/>
          <a:p>
            <a:pPr algn="ctr"/>
            <a:r>
              <a:rPr lang="en-US" sz="1200" dirty="0"/>
              <a:t>Optimizar recursos</a:t>
            </a:r>
          </a:p>
        </p:txBody>
      </p:sp>
      <p:sp>
        <p:nvSpPr>
          <p:cNvPr id="65" name="64 CuadroTexto"/>
          <p:cNvSpPr txBox="1"/>
          <p:nvPr/>
        </p:nvSpPr>
        <p:spPr>
          <a:xfrm>
            <a:off x="9980930" y="3538857"/>
            <a:ext cx="513282" cy="261610"/>
          </a:xfrm>
          <a:prstGeom prst="rect">
            <a:avLst/>
          </a:prstGeom>
          <a:noFill/>
        </p:spPr>
        <p:txBody>
          <a:bodyPr wrap="none" rtlCol="0">
            <a:spAutoFit/>
          </a:bodyPr>
          <a:lstStyle/>
          <a:p>
            <a:r>
              <a:rPr lang="en-US" sz="1050" dirty="0"/>
              <a:t>busca</a:t>
            </a:r>
          </a:p>
        </p:txBody>
      </p:sp>
      <p:cxnSp>
        <p:nvCxnSpPr>
          <p:cNvPr id="77" name="76 Conector recto"/>
          <p:cNvCxnSpPr>
            <a:endCxn id="65" idx="0"/>
          </p:cNvCxnSpPr>
          <p:nvPr/>
        </p:nvCxnSpPr>
        <p:spPr>
          <a:xfrm>
            <a:off x="10237571" y="3324752"/>
            <a:ext cx="0" cy="214105"/>
          </a:xfrm>
          <a:prstGeom prst="line">
            <a:avLst/>
          </a:prstGeom>
        </p:spPr>
        <p:style>
          <a:lnRef idx="3">
            <a:schemeClr val="accent6"/>
          </a:lnRef>
          <a:fillRef idx="0">
            <a:schemeClr val="accent6"/>
          </a:fillRef>
          <a:effectRef idx="2">
            <a:schemeClr val="accent6"/>
          </a:effectRef>
          <a:fontRef idx="minor">
            <a:schemeClr val="tx1"/>
          </a:fontRef>
        </p:style>
      </p:cxnSp>
      <p:sp>
        <p:nvSpPr>
          <p:cNvPr id="108" name="107 CuadroTexto"/>
          <p:cNvSpPr txBox="1"/>
          <p:nvPr/>
        </p:nvSpPr>
        <p:spPr>
          <a:xfrm>
            <a:off x="10727097" y="3756692"/>
            <a:ext cx="989448" cy="461665"/>
          </a:xfrm>
          <a:prstGeom prst="rect">
            <a:avLst/>
          </a:prstGeom>
          <a:noFill/>
        </p:spPr>
        <p:txBody>
          <a:bodyPr wrap="square" rtlCol="0">
            <a:spAutoFit/>
          </a:bodyPr>
          <a:lstStyle/>
          <a:p>
            <a:pPr algn="ctr"/>
            <a:r>
              <a:rPr lang="en-US" sz="1200" dirty="0"/>
              <a:t>Diversas estrategias</a:t>
            </a:r>
          </a:p>
        </p:txBody>
      </p:sp>
      <p:cxnSp>
        <p:nvCxnSpPr>
          <p:cNvPr id="110" name="109 Conector recto"/>
          <p:cNvCxnSpPr>
            <a:stCxn id="62" idx="2"/>
          </p:cNvCxnSpPr>
          <p:nvPr/>
        </p:nvCxnSpPr>
        <p:spPr>
          <a:xfrm>
            <a:off x="9332649" y="4186777"/>
            <a:ext cx="904922" cy="296690"/>
          </a:xfrm>
          <a:prstGeom prst="line">
            <a:avLst/>
          </a:prstGeom>
        </p:spPr>
        <p:style>
          <a:lnRef idx="3">
            <a:schemeClr val="accent6"/>
          </a:lnRef>
          <a:fillRef idx="0">
            <a:schemeClr val="accent6"/>
          </a:fillRef>
          <a:effectRef idx="2">
            <a:schemeClr val="accent6"/>
          </a:effectRef>
          <a:fontRef idx="minor">
            <a:schemeClr val="tx1"/>
          </a:fontRef>
        </p:style>
      </p:cxnSp>
      <p:cxnSp>
        <p:nvCxnSpPr>
          <p:cNvPr id="112" name="111 Conector recto"/>
          <p:cNvCxnSpPr>
            <a:stCxn id="64" idx="2"/>
          </p:cNvCxnSpPr>
          <p:nvPr/>
        </p:nvCxnSpPr>
        <p:spPr>
          <a:xfrm flipH="1">
            <a:off x="10237571" y="4205530"/>
            <a:ext cx="977087" cy="277937"/>
          </a:xfrm>
          <a:prstGeom prst="line">
            <a:avLst/>
          </a:prstGeom>
        </p:spPr>
        <p:style>
          <a:lnRef idx="3">
            <a:schemeClr val="accent6"/>
          </a:lnRef>
          <a:fillRef idx="0">
            <a:schemeClr val="accent6"/>
          </a:fillRef>
          <a:effectRef idx="2">
            <a:schemeClr val="accent6"/>
          </a:effectRef>
          <a:fontRef idx="minor">
            <a:schemeClr val="tx1"/>
          </a:fontRef>
        </p:style>
      </p:cxnSp>
      <p:sp>
        <p:nvSpPr>
          <p:cNvPr id="113" name="Rectángulo: esquinas redondeadas 28">
            <a:extLst>
              <a:ext uri="{FF2B5EF4-FFF2-40B4-BE49-F238E27FC236}">
                <a16:creationId xmlns:a16="http://schemas.microsoft.com/office/drawing/2014/main" xmlns="" id="{37C72014-F3B8-43ED-AF04-4ADBE342C617}"/>
              </a:ext>
            </a:extLst>
          </p:cNvPr>
          <p:cNvSpPr/>
          <p:nvPr/>
        </p:nvSpPr>
        <p:spPr>
          <a:xfrm>
            <a:off x="9422296" y="4500730"/>
            <a:ext cx="1744062" cy="47028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4" name="113 CuadroTexto"/>
          <p:cNvSpPr txBox="1"/>
          <p:nvPr/>
        </p:nvSpPr>
        <p:spPr>
          <a:xfrm>
            <a:off x="9422297" y="4509347"/>
            <a:ext cx="1744062" cy="461665"/>
          </a:xfrm>
          <a:prstGeom prst="rect">
            <a:avLst/>
          </a:prstGeom>
          <a:noFill/>
        </p:spPr>
        <p:txBody>
          <a:bodyPr wrap="square" rtlCol="0">
            <a:spAutoFit/>
          </a:bodyPr>
          <a:lstStyle/>
          <a:p>
            <a:pPr algn="ctr"/>
            <a:r>
              <a:rPr lang="es-MX" sz="1200" dirty="0"/>
              <a:t>Con el fin de conjugar una serie de factores:</a:t>
            </a:r>
            <a:endParaRPr lang="en-US" sz="1200" dirty="0"/>
          </a:p>
        </p:txBody>
      </p:sp>
      <p:cxnSp>
        <p:nvCxnSpPr>
          <p:cNvPr id="118" name="117 Conector recto"/>
          <p:cNvCxnSpPr/>
          <p:nvPr/>
        </p:nvCxnSpPr>
        <p:spPr>
          <a:xfrm>
            <a:off x="11166358" y="4952199"/>
            <a:ext cx="469864" cy="218207"/>
          </a:xfrm>
          <a:prstGeom prst="line">
            <a:avLst/>
          </a:prstGeom>
        </p:spPr>
        <p:style>
          <a:lnRef idx="3">
            <a:schemeClr val="accent6"/>
          </a:lnRef>
          <a:fillRef idx="0">
            <a:schemeClr val="accent6"/>
          </a:fillRef>
          <a:effectRef idx="2">
            <a:schemeClr val="accent6"/>
          </a:effectRef>
          <a:fontRef idx="minor">
            <a:schemeClr val="tx1"/>
          </a:fontRef>
        </p:style>
      </p:cxnSp>
      <p:cxnSp>
        <p:nvCxnSpPr>
          <p:cNvPr id="120" name="119 Conector recto"/>
          <p:cNvCxnSpPr/>
          <p:nvPr/>
        </p:nvCxnSpPr>
        <p:spPr>
          <a:xfrm flipH="1">
            <a:off x="9107409" y="4971012"/>
            <a:ext cx="376933" cy="218207"/>
          </a:xfrm>
          <a:prstGeom prst="line">
            <a:avLst/>
          </a:prstGeom>
        </p:spPr>
        <p:style>
          <a:lnRef idx="3">
            <a:schemeClr val="accent6"/>
          </a:lnRef>
          <a:fillRef idx="0">
            <a:schemeClr val="accent6"/>
          </a:fillRef>
          <a:effectRef idx="2">
            <a:schemeClr val="accent6"/>
          </a:effectRef>
          <a:fontRef idx="minor">
            <a:schemeClr val="tx1"/>
          </a:fontRef>
        </p:style>
      </p:cxnSp>
      <p:cxnSp>
        <p:nvCxnSpPr>
          <p:cNvPr id="122" name="121 Conector recto"/>
          <p:cNvCxnSpPr/>
          <p:nvPr/>
        </p:nvCxnSpPr>
        <p:spPr>
          <a:xfrm>
            <a:off x="9651078" y="4999302"/>
            <a:ext cx="0" cy="674386"/>
          </a:xfrm>
          <a:prstGeom prst="line">
            <a:avLst/>
          </a:prstGeom>
        </p:spPr>
        <p:style>
          <a:lnRef idx="3">
            <a:schemeClr val="accent6"/>
          </a:lnRef>
          <a:fillRef idx="0">
            <a:schemeClr val="accent6"/>
          </a:fillRef>
          <a:effectRef idx="2">
            <a:schemeClr val="accent6"/>
          </a:effectRef>
          <a:fontRef idx="minor">
            <a:schemeClr val="tx1"/>
          </a:fontRef>
        </p:style>
      </p:cxnSp>
      <p:cxnSp>
        <p:nvCxnSpPr>
          <p:cNvPr id="124" name="123 Conector recto"/>
          <p:cNvCxnSpPr>
            <a:endCxn id="130" idx="0"/>
          </p:cNvCxnSpPr>
          <p:nvPr/>
        </p:nvCxnSpPr>
        <p:spPr>
          <a:xfrm>
            <a:off x="10424876" y="4971012"/>
            <a:ext cx="0" cy="218207"/>
          </a:xfrm>
          <a:prstGeom prst="line">
            <a:avLst/>
          </a:prstGeom>
        </p:spPr>
        <p:style>
          <a:lnRef idx="3">
            <a:schemeClr val="accent6"/>
          </a:lnRef>
          <a:fillRef idx="0">
            <a:schemeClr val="accent6"/>
          </a:fillRef>
          <a:effectRef idx="2">
            <a:schemeClr val="accent6"/>
          </a:effectRef>
          <a:fontRef idx="minor">
            <a:schemeClr val="tx1"/>
          </a:fontRef>
        </p:style>
      </p:cxnSp>
      <p:cxnSp>
        <p:nvCxnSpPr>
          <p:cNvPr id="127" name="126 Conector recto"/>
          <p:cNvCxnSpPr/>
          <p:nvPr/>
        </p:nvCxnSpPr>
        <p:spPr>
          <a:xfrm>
            <a:off x="11071000" y="4999302"/>
            <a:ext cx="0" cy="674386"/>
          </a:xfrm>
          <a:prstGeom prst="line">
            <a:avLst/>
          </a:prstGeom>
        </p:spPr>
        <p:style>
          <a:lnRef idx="3">
            <a:schemeClr val="accent6"/>
          </a:lnRef>
          <a:fillRef idx="0">
            <a:schemeClr val="accent6"/>
          </a:fillRef>
          <a:effectRef idx="2">
            <a:schemeClr val="accent6"/>
          </a:effectRef>
          <a:fontRef idx="minor">
            <a:schemeClr val="tx1"/>
          </a:fontRef>
        </p:style>
      </p:cxnSp>
      <p:sp>
        <p:nvSpPr>
          <p:cNvPr id="128" name="Rectángulo: esquinas redondeadas 28">
            <a:extLst>
              <a:ext uri="{FF2B5EF4-FFF2-40B4-BE49-F238E27FC236}">
                <a16:creationId xmlns:a16="http://schemas.microsoft.com/office/drawing/2014/main" xmlns="" id="{37C72014-F3B8-43ED-AF04-4ADBE342C617}"/>
              </a:ext>
            </a:extLst>
          </p:cNvPr>
          <p:cNvSpPr/>
          <p:nvPr/>
        </p:nvSpPr>
        <p:spPr>
          <a:xfrm>
            <a:off x="8592710" y="5201376"/>
            <a:ext cx="891036" cy="33513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9" name="Rectángulo: esquinas redondeadas 28">
            <a:extLst>
              <a:ext uri="{FF2B5EF4-FFF2-40B4-BE49-F238E27FC236}">
                <a16:creationId xmlns:a16="http://schemas.microsoft.com/office/drawing/2014/main" xmlns="" id="{37C72014-F3B8-43ED-AF04-4ADBE342C617}"/>
              </a:ext>
            </a:extLst>
          </p:cNvPr>
          <p:cNvSpPr/>
          <p:nvPr/>
        </p:nvSpPr>
        <p:spPr>
          <a:xfrm>
            <a:off x="9089894" y="5677723"/>
            <a:ext cx="891036" cy="33513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0" name="Rectángulo: esquinas redondeadas 28">
            <a:extLst>
              <a:ext uri="{FF2B5EF4-FFF2-40B4-BE49-F238E27FC236}">
                <a16:creationId xmlns:a16="http://schemas.microsoft.com/office/drawing/2014/main" xmlns="" id="{37C72014-F3B8-43ED-AF04-4ADBE342C617}"/>
              </a:ext>
            </a:extLst>
          </p:cNvPr>
          <p:cNvSpPr/>
          <p:nvPr/>
        </p:nvSpPr>
        <p:spPr>
          <a:xfrm>
            <a:off x="9979358" y="5189219"/>
            <a:ext cx="891036" cy="43772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1" name="Rectángulo: esquinas redondeadas 28">
            <a:extLst>
              <a:ext uri="{FF2B5EF4-FFF2-40B4-BE49-F238E27FC236}">
                <a16:creationId xmlns:a16="http://schemas.microsoft.com/office/drawing/2014/main" xmlns="" id="{37C72014-F3B8-43ED-AF04-4ADBE342C617}"/>
              </a:ext>
            </a:extLst>
          </p:cNvPr>
          <p:cNvSpPr/>
          <p:nvPr/>
        </p:nvSpPr>
        <p:spPr>
          <a:xfrm>
            <a:off x="11250592" y="5186147"/>
            <a:ext cx="891036" cy="33513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4" name="Rectángulo: esquinas redondeadas 28">
            <a:extLst>
              <a:ext uri="{FF2B5EF4-FFF2-40B4-BE49-F238E27FC236}">
                <a16:creationId xmlns:a16="http://schemas.microsoft.com/office/drawing/2014/main" xmlns="" id="{37C72014-F3B8-43ED-AF04-4ADBE342C617}"/>
              </a:ext>
            </a:extLst>
          </p:cNvPr>
          <p:cNvSpPr/>
          <p:nvPr/>
        </p:nvSpPr>
        <p:spPr>
          <a:xfrm>
            <a:off x="10985635" y="5673688"/>
            <a:ext cx="891036" cy="33513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0" name="149 CuadroTexto"/>
          <p:cNvSpPr txBox="1"/>
          <p:nvPr/>
        </p:nvSpPr>
        <p:spPr>
          <a:xfrm>
            <a:off x="8720648" y="5230446"/>
            <a:ext cx="657552" cy="276999"/>
          </a:xfrm>
          <a:prstGeom prst="rect">
            <a:avLst/>
          </a:prstGeom>
          <a:noFill/>
        </p:spPr>
        <p:txBody>
          <a:bodyPr wrap="none" rtlCol="0">
            <a:spAutoFit/>
          </a:bodyPr>
          <a:lstStyle/>
          <a:p>
            <a:r>
              <a:rPr lang="en-US" sz="1200" dirty="0"/>
              <a:t>Tiempo</a:t>
            </a:r>
          </a:p>
        </p:txBody>
      </p:sp>
      <p:sp>
        <p:nvSpPr>
          <p:cNvPr id="151" name="150 CuadroTexto"/>
          <p:cNvSpPr txBox="1"/>
          <p:nvPr/>
        </p:nvSpPr>
        <p:spPr>
          <a:xfrm>
            <a:off x="9900704" y="5196486"/>
            <a:ext cx="1011019" cy="430887"/>
          </a:xfrm>
          <a:prstGeom prst="rect">
            <a:avLst/>
          </a:prstGeom>
          <a:noFill/>
        </p:spPr>
        <p:txBody>
          <a:bodyPr wrap="square" rtlCol="0">
            <a:spAutoFit/>
          </a:bodyPr>
          <a:lstStyle/>
          <a:p>
            <a:pPr algn="ctr"/>
            <a:r>
              <a:rPr lang="en-US" sz="1100" dirty="0"/>
              <a:t>Necesidades del grupo</a:t>
            </a:r>
          </a:p>
        </p:txBody>
      </p:sp>
      <p:sp>
        <p:nvSpPr>
          <p:cNvPr id="152" name="151 CuadroTexto"/>
          <p:cNvSpPr txBox="1"/>
          <p:nvPr/>
        </p:nvSpPr>
        <p:spPr>
          <a:xfrm>
            <a:off x="9201824" y="5702106"/>
            <a:ext cx="657552" cy="276999"/>
          </a:xfrm>
          <a:prstGeom prst="rect">
            <a:avLst/>
          </a:prstGeom>
          <a:noFill/>
        </p:spPr>
        <p:txBody>
          <a:bodyPr wrap="none" rtlCol="0">
            <a:spAutoFit/>
          </a:bodyPr>
          <a:lstStyle/>
          <a:p>
            <a:pPr algn="ctr"/>
            <a:r>
              <a:rPr lang="en-US" sz="1200" dirty="0"/>
              <a:t>Espacio</a:t>
            </a:r>
          </a:p>
        </p:txBody>
      </p:sp>
      <p:sp>
        <p:nvSpPr>
          <p:cNvPr id="153" name="152 CuadroTexto"/>
          <p:cNvSpPr txBox="1"/>
          <p:nvPr/>
        </p:nvSpPr>
        <p:spPr>
          <a:xfrm>
            <a:off x="10983135" y="5619898"/>
            <a:ext cx="893536" cy="430887"/>
          </a:xfrm>
          <a:prstGeom prst="rect">
            <a:avLst/>
          </a:prstGeom>
          <a:noFill/>
        </p:spPr>
        <p:txBody>
          <a:bodyPr wrap="square" rtlCol="0">
            <a:spAutoFit/>
          </a:bodyPr>
          <a:lstStyle/>
          <a:p>
            <a:r>
              <a:rPr lang="en-US" sz="1100" dirty="0"/>
              <a:t>Esperiencia profesional</a:t>
            </a:r>
          </a:p>
        </p:txBody>
      </p:sp>
      <p:sp>
        <p:nvSpPr>
          <p:cNvPr id="154" name="153 CuadroTexto"/>
          <p:cNvSpPr txBox="1"/>
          <p:nvPr/>
        </p:nvSpPr>
        <p:spPr>
          <a:xfrm>
            <a:off x="11238097" y="5153501"/>
            <a:ext cx="947793" cy="430887"/>
          </a:xfrm>
          <a:prstGeom prst="rect">
            <a:avLst/>
          </a:prstGeom>
          <a:noFill/>
        </p:spPr>
        <p:txBody>
          <a:bodyPr wrap="square" rtlCol="0">
            <a:spAutoFit/>
          </a:bodyPr>
          <a:lstStyle/>
          <a:p>
            <a:pPr algn="ctr"/>
            <a:r>
              <a:rPr lang="en-US" sz="1100" dirty="0"/>
              <a:t>Materiales y recursos</a:t>
            </a:r>
          </a:p>
        </p:txBody>
      </p:sp>
      <p:sp>
        <p:nvSpPr>
          <p:cNvPr id="155" name="154 CuadroTexto"/>
          <p:cNvSpPr txBox="1"/>
          <p:nvPr/>
        </p:nvSpPr>
        <p:spPr>
          <a:xfrm>
            <a:off x="9850812" y="2671436"/>
            <a:ext cx="962123" cy="307777"/>
          </a:xfrm>
          <a:prstGeom prst="rect">
            <a:avLst/>
          </a:prstGeom>
          <a:noFill/>
        </p:spPr>
        <p:txBody>
          <a:bodyPr wrap="none" rtlCol="0">
            <a:spAutoFit/>
          </a:bodyPr>
          <a:lstStyle/>
          <a:p>
            <a:r>
              <a:rPr lang="en-US" sz="1400" dirty="0"/>
              <a:t>SEP (2017)</a:t>
            </a:r>
          </a:p>
        </p:txBody>
      </p:sp>
      <p:cxnSp>
        <p:nvCxnSpPr>
          <p:cNvPr id="21" name="Conector: angular 20">
            <a:extLst>
              <a:ext uri="{FF2B5EF4-FFF2-40B4-BE49-F238E27FC236}">
                <a16:creationId xmlns:a16="http://schemas.microsoft.com/office/drawing/2014/main" xmlns="" id="{1A04E5A4-F5CD-4630-8CB3-F8DFC71B5ED6}"/>
              </a:ext>
            </a:extLst>
          </p:cNvPr>
          <p:cNvCxnSpPr>
            <a:cxnSpLocks/>
            <a:stCxn id="34" idx="1"/>
            <a:endCxn id="16" idx="0"/>
          </p:cNvCxnSpPr>
          <p:nvPr/>
        </p:nvCxnSpPr>
        <p:spPr>
          <a:xfrm rot="10800000" flipV="1">
            <a:off x="1968841" y="2073263"/>
            <a:ext cx="768272" cy="269453"/>
          </a:xfrm>
          <a:prstGeom prst="bentConnector2">
            <a:avLst/>
          </a:prstGeom>
        </p:spPr>
        <p:style>
          <a:lnRef idx="3">
            <a:schemeClr val="accent6"/>
          </a:lnRef>
          <a:fillRef idx="0">
            <a:schemeClr val="accent6"/>
          </a:fillRef>
          <a:effectRef idx="2">
            <a:schemeClr val="accent6"/>
          </a:effectRef>
          <a:fontRef idx="minor">
            <a:schemeClr val="tx1"/>
          </a:fontRef>
        </p:style>
      </p:cxnSp>
      <p:cxnSp>
        <p:nvCxnSpPr>
          <p:cNvPr id="84" name="Conector: angular 83">
            <a:extLst>
              <a:ext uri="{FF2B5EF4-FFF2-40B4-BE49-F238E27FC236}">
                <a16:creationId xmlns:a16="http://schemas.microsoft.com/office/drawing/2014/main" xmlns="" id="{38B4FC6E-535C-46D1-BD49-53F60878D2CB}"/>
              </a:ext>
            </a:extLst>
          </p:cNvPr>
          <p:cNvCxnSpPr>
            <a:cxnSpLocks/>
            <a:endCxn id="28" idx="0"/>
          </p:cNvCxnSpPr>
          <p:nvPr/>
        </p:nvCxnSpPr>
        <p:spPr>
          <a:xfrm>
            <a:off x="8905386" y="2008985"/>
            <a:ext cx="1321906" cy="323897"/>
          </a:xfrm>
          <a:prstGeom prst="bentConnector2">
            <a:avLst/>
          </a:prstGeom>
        </p:spPr>
        <p:style>
          <a:lnRef idx="3">
            <a:schemeClr val="accent6"/>
          </a:lnRef>
          <a:fillRef idx="0">
            <a:schemeClr val="accent6"/>
          </a:fillRef>
          <a:effectRef idx="2">
            <a:schemeClr val="accent6"/>
          </a:effectRef>
          <a:fontRef idx="minor">
            <a:schemeClr val="tx1"/>
          </a:fontRef>
        </p:style>
      </p:cxnSp>
      <p:cxnSp>
        <p:nvCxnSpPr>
          <p:cNvPr id="88" name="Conector recto de flecha 87">
            <a:extLst>
              <a:ext uri="{FF2B5EF4-FFF2-40B4-BE49-F238E27FC236}">
                <a16:creationId xmlns:a16="http://schemas.microsoft.com/office/drawing/2014/main" xmlns="" id="{F50B01E9-F67E-499E-94A3-1A97F6A73B8C}"/>
              </a:ext>
            </a:extLst>
          </p:cNvPr>
          <p:cNvCxnSpPr>
            <a:cxnSpLocks/>
            <a:stCxn id="12" idx="2"/>
          </p:cNvCxnSpPr>
          <p:nvPr/>
        </p:nvCxnSpPr>
        <p:spPr>
          <a:xfrm>
            <a:off x="5868832" y="2289537"/>
            <a:ext cx="28" cy="17273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08284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50" name="Conector recto 49">
            <a:extLst>
              <a:ext uri="{FF2B5EF4-FFF2-40B4-BE49-F238E27FC236}">
                <a16:creationId xmlns:a16="http://schemas.microsoft.com/office/drawing/2014/main" xmlns="" id="{DC33EC49-8096-45D8-B0E6-3D71D4EEDA90}"/>
              </a:ext>
            </a:extLst>
          </p:cNvPr>
          <p:cNvCxnSpPr>
            <a:cxnSpLocks/>
          </p:cNvCxnSpPr>
          <p:nvPr/>
        </p:nvCxnSpPr>
        <p:spPr>
          <a:xfrm flipV="1">
            <a:off x="5758454" y="6077276"/>
            <a:ext cx="0" cy="185264"/>
          </a:xfrm>
          <a:prstGeom prst="line">
            <a:avLst/>
          </a:prstGeom>
        </p:spPr>
        <p:style>
          <a:lnRef idx="3">
            <a:schemeClr val="accent6"/>
          </a:lnRef>
          <a:fillRef idx="0">
            <a:schemeClr val="accent6"/>
          </a:fillRef>
          <a:effectRef idx="2">
            <a:schemeClr val="accent6"/>
          </a:effectRef>
          <a:fontRef idx="minor">
            <a:schemeClr val="tx1"/>
          </a:fontRef>
        </p:style>
      </p:cxnSp>
      <p:pic>
        <p:nvPicPr>
          <p:cNvPr id="17" name="Imagen 16" descr="Patrón de fondo&#10;&#10;Descripción generada automáticamente">
            <a:extLst>
              <a:ext uri="{FF2B5EF4-FFF2-40B4-BE49-F238E27FC236}">
                <a16:creationId xmlns:a16="http://schemas.microsoft.com/office/drawing/2014/main" xmlns="" id="{A853B030-43EC-4C14-A13F-84278CAACAA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4383658" y="2193028"/>
            <a:ext cx="2355736" cy="390077"/>
          </a:xfrm>
          <a:prstGeom prst="rect">
            <a:avLst/>
          </a:prstGeom>
        </p:spPr>
      </p:pic>
      <p:pic>
        <p:nvPicPr>
          <p:cNvPr id="15" name="Imagen 14" descr="Patrón de fondo&#10;&#10;Descripción generada automáticamente">
            <a:extLst>
              <a:ext uri="{FF2B5EF4-FFF2-40B4-BE49-F238E27FC236}">
                <a16:creationId xmlns:a16="http://schemas.microsoft.com/office/drawing/2014/main" xmlns="" id="{8F315CDA-35D8-4DEE-94BD-1673D8388338}"/>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4561195" y="430423"/>
            <a:ext cx="2355736" cy="390077"/>
          </a:xfrm>
          <a:prstGeom prst="rect">
            <a:avLst/>
          </a:prstGeom>
        </p:spPr>
      </p:pic>
      <p:cxnSp>
        <p:nvCxnSpPr>
          <p:cNvPr id="9" name="Conector recto 8">
            <a:extLst>
              <a:ext uri="{FF2B5EF4-FFF2-40B4-BE49-F238E27FC236}">
                <a16:creationId xmlns:a16="http://schemas.microsoft.com/office/drawing/2014/main" xmlns="" id="{1642D5C3-3AA4-4FFE-8993-9298DB10EDDB}"/>
              </a:ext>
            </a:extLst>
          </p:cNvPr>
          <p:cNvCxnSpPr>
            <a:cxnSpLocks/>
          </p:cNvCxnSpPr>
          <p:nvPr/>
        </p:nvCxnSpPr>
        <p:spPr>
          <a:xfrm flipH="1" flipV="1">
            <a:off x="1647282" y="97669"/>
            <a:ext cx="4091781" cy="323436"/>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Conector recto 12">
            <a:extLst>
              <a:ext uri="{FF2B5EF4-FFF2-40B4-BE49-F238E27FC236}">
                <a16:creationId xmlns:a16="http://schemas.microsoft.com/office/drawing/2014/main" xmlns="" id="{01FD3859-3192-4805-804E-A778694B44F6}"/>
              </a:ext>
            </a:extLst>
          </p:cNvPr>
          <p:cNvCxnSpPr>
            <a:cxnSpLocks/>
          </p:cNvCxnSpPr>
          <p:nvPr/>
        </p:nvCxnSpPr>
        <p:spPr>
          <a:xfrm flipV="1">
            <a:off x="5739063" y="106987"/>
            <a:ext cx="3404937" cy="314118"/>
          </a:xfrm>
          <a:prstGeom prst="line">
            <a:avLst/>
          </a:prstGeom>
        </p:spPr>
        <p:style>
          <a:lnRef idx="3">
            <a:schemeClr val="accent6"/>
          </a:lnRef>
          <a:fillRef idx="0">
            <a:schemeClr val="accent6"/>
          </a:fillRef>
          <a:effectRef idx="2">
            <a:schemeClr val="accent6"/>
          </a:effectRef>
          <a:fontRef idx="minor">
            <a:schemeClr val="tx1"/>
          </a:fontRef>
        </p:style>
      </p:cxnSp>
      <p:sp>
        <p:nvSpPr>
          <p:cNvPr id="14" name="CuadroTexto 13">
            <a:extLst>
              <a:ext uri="{FF2B5EF4-FFF2-40B4-BE49-F238E27FC236}">
                <a16:creationId xmlns:a16="http://schemas.microsoft.com/office/drawing/2014/main" xmlns="" id="{28E10E0E-4C8F-4CD1-B899-1A676512D93A}"/>
              </a:ext>
            </a:extLst>
          </p:cNvPr>
          <p:cNvSpPr txBox="1"/>
          <p:nvPr/>
        </p:nvSpPr>
        <p:spPr>
          <a:xfrm>
            <a:off x="4561195" y="421105"/>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Tipos de planeación</a:t>
            </a:r>
          </a:p>
        </p:txBody>
      </p:sp>
      <p:sp>
        <p:nvSpPr>
          <p:cNvPr id="16" name="CuadroTexto 15">
            <a:extLst>
              <a:ext uri="{FF2B5EF4-FFF2-40B4-BE49-F238E27FC236}">
                <a16:creationId xmlns:a16="http://schemas.microsoft.com/office/drawing/2014/main" xmlns="" id="{AB88BD75-0C5E-4655-BD8D-F127078F948E}"/>
              </a:ext>
            </a:extLst>
          </p:cNvPr>
          <p:cNvSpPr txBox="1"/>
          <p:nvPr/>
        </p:nvSpPr>
        <p:spPr>
          <a:xfrm>
            <a:off x="4364182" y="2192451"/>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   Etapas</a:t>
            </a:r>
          </a:p>
        </p:txBody>
      </p:sp>
      <p:pic>
        <p:nvPicPr>
          <p:cNvPr id="19" name="Imagen 18" descr="Patrón de fondo&#10;&#10;Descripción generada automáticamente">
            <a:extLst>
              <a:ext uri="{FF2B5EF4-FFF2-40B4-BE49-F238E27FC236}">
                <a16:creationId xmlns:a16="http://schemas.microsoft.com/office/drawing/2014/main" xmlns="" id="{1F9B57D9-F892-4581-8A05-A3CB37014C22}"/>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4435383" y="5730758"/>
            <a:ext cx="2622363" cy="531782"/>
          </a:xfrm>
          <a:prstGeom prst="rect">
            <a:avLst/>
          </a:prstGeom>
        </p:spPr>
      </p:pic>
      <p:sp>
        <p:nvSpPr>
          <p:cNvPr id="21" name="CuadroTexto 20">
            <a:extLst>
              <a:ext uri="{FF2B5EF4-FFF2-40B4-BE49-F238E27FC236}">
                <a16:creationId xmlns:a16="http://schemas.microsoft.com/office/drawing/2014/main" xmlns="" id="{05E33E25-4168-42FB-A7AB-F347C138E3BA}"/>
              </a:ext>
            </a:extLst>
          </p:cNvPr>
          <p:cNvSpPr txBox="1"/>
          <p:nvPr/>
        </p:nvSpPr>
        <p:spPr>
          <a:xfrm>
            <a:off x="4588991" y="5781243"/>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Secuencias didácticas</a:t>
            </a:r>
          </a:p>
        </p:txBody>
      </p:sp>
      <p:sp>
        <p:nvSpPr>
          <p:cNvPr id="2" name="1 CuadroTexto"/>
          <p:cNvSpPr txBox="1"/>
          <p:nvPr/>
        </p:nvSpPr>
        <p:spPr>
          <a:xfrm>
            <a:off x="4171629" y="2548379"/>
            <a:ext cx="2851785" cy="1200329"/>
          </a:xfrm>
          <a:prstGeom prst="rect">
            <a:avLst/>
          </a:prstGeom>
          <a:noFill/>
        </p:spPr>
        <p:txBody>
          <a:bodyPr wrap="square" rtlCol="0">
            <a:spAutoFit/>
          </a:bodyPr>
          <a:lstStyle/>
          <a:p>
            <a:pPr algn="ctr"/>
            <a:r>
              <a:rPr lang="es-MX" sz="1200" dirty="0"/>
              <a:t>Los profesores aplicarán su creatividad y podrán recurrir a su experiencia en la planeación de cada sesión de cara a tres momentos, durante el ciclo escolar para la comunicación de la evaluación a las familias:</a:t>
            </a:r>
            <a:endParaRPr lang="en-US" sz="1200" dirty="0"/>
          </a:p>
        </p:txBody>
      </p:sp>
      <p:sp>
        <p:nvSpPr>
          <p:cNvPr id="23" name="Rectángulo: esquinas redondeadas 31">
            <a:extLst>
              <a:ext uri="{FF2B5EF4-FFF2-40B4-BE49-F238E27FC236}">
                <a16:creationId xmlns:a16="http://schemas.microsoft.com/office/drawing/2014/main" xmlns="" id="{E7313D2D-58A3-4A52-B491-FA15B5089349}"/>
              </a:ext>
            </a:extLst>
          </p:cNvPr>
          <p:cNvSpPr/>
          <p:nvPr/>
        </p:nvSpPr>
        <p:spPr>
          <a:xfrm>
            <a:off x="4100667" y="2565092"/>
            <a:ext cx="2882766" cy="1200329"/>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4" name="3 Conector recto"/>
          <p:cNvCxnSpPr/>
          <p:nvPr/>
        </p:nvCxnSpPr>
        <p:spPr>
          <a:xfrm flipH="1">
            <a:off x="4187189" y="3809490"/>
            <a:ext cx="629392" cy="277837"/>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5 Conector recto"/>
          <p:cNvCxnSpPr/>
          <p:nvPr/>
        </p:nvCxnSpPr>
        <p:spPr>
          <a:xfrm>
            <a:off x="5561526" y="3776863"/>
            <a:ext cx="0" cy="277837"/>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7 Conector recto"/>
          <p:cNvCxnSpPr/>
          <p:nvPr/>
        </p:nvCxnSpPr>
        <p:spPr>
          <a:xfrm>
            <a:off x="6440746" y="3787640"/>
            <a:ext cx="654224" cy="277837"/>
          </a:xfrm>
          <a:prstGeom prst="line">
            <a:avLst/>
          </a:prstGeom>
        </p:spPr>
        <p:style>
          <a:lnRef idx="3">
            <a:schemeClr val="accent6"/>
          </a:lnRef>
          <a:fillRef idx="0">
            <a:schemeClr val="accent6"/>
          </a:fillRef>
          <a:effectRef idx="2">
            <a:schemeClr val="accent6"/>
          </a:effectRef>
          <a:fontRef idx="minor">
            <a:schemeClr val="tx1"/>
          </a:fontRef>
        </p:style>
      </p:cxnSp>
      <p:sp>
        <p:nvSpPr>
          <p:cNvPr id="24" name="Rectángulo: esquinas redondeadas 28">
            <a:extLst>
              <a:ext uri="{FF2B5EF4-FFF2-40B4-BE49-F238E27FC236}">
                <a16:creationId xmlns:a16="http://schemas.microsoft.com/office/drawing/2014/main" xmlns="" id="{37C72014-F3B8-43ED-AF04-4ADBE342C617}"/>
              </a:ext>
            </a:extLst>
          </p:cNvPr>
          <p:cNvSpPr/>
          <p:nvPr/>
        </p:nvSpPr>
        <p:spPr>
          <a:xfrm>
            <a:off x="3371282" y="4065477"/>
            <a:ext cx="1036327" cy="120033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Rectángulo: esquinas redondeadas 28">
            <a:extLst>
              <a:ext uri="{FF2B5EF4-FFF2-40B4-BE49-F238E27FC236}">
                <a16:creationId xmlns:a16="http://schemas.microsoft.com/office/drawing/2014/main" xmlns="" id="{37C72014-F3B8-43ED-AF04-4ADBE342C617}"/>
              </a:ext>
            </a:extLst>
          </p:cNvPr>
          <p:cNvSpPr/>
          <p:nvPr/>
        </p:nvSpPr>
        <p:spPr>
          <a:xfrm>
            <a:off x="5073102" y="4050329"/>
            <a:ext cx="1036327" cy="1200329"/>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Rectángulo: esquinas redondeadas 28">
            <a:extLst>
              <a:ext uri="{FF2B5EF4-FFF2-40B4-BE49-F238E27FC236}">
                <a16:creationId xmlns:a16="http://schemas.microsoft.com/office/drawing/2014/main" xmlns="" id="{37C72014-F3B8-43ED-AF04-4ADBE342C617}"/>
              </a:ext>
            </a:extLst>
          </p:cNvPr>
          <p:cNvSpPr/>
          <p:nvPr/>
        </p:nvSpPr>
        <p:spPr>
          <a:xfrm>
            <a:off x="7010300" y="4085113"/>
            <a:ext cx="1036327" cy="1088515"/>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 name="27 Rectángulo"/>
          <p:cNvSpPr/>
          <p:nvPr/>
        </p:nvSpPr>
        <p:spPr>
          <a:xfrm>
            <a:off x="3359948" y="4036265"/>
            <a:ext cx="1115002" cy="1200329"/>
          </a:xfrm>
          <a:prstGeom prst="rect">
            <a:avLst/>
          </a:prstGeom>
        </p:spPr>
        <p:txBody>
          <a:bodyPr wrap="square">
            <a:spAutoFit/>
          </a:bodyPr>
          <a:lstStyle/>
          <a:p>
            <a:pPr algn="ctr"/>
            <a:r>
              <a:rPr lang="es-MX" sz="1200" b="1" dirty="0"/>
              <a:t>Noviembre</a:t>
            </a:r>
            <a:r>
              <a:rPr lang="es-MX" sz="1200" dirty="0"/>
              <a:t>: del comienzo del ciclo escolar, en agosto, al final de noviembre.</a:t>
            </a:r>
            <a:endParaRPr lang="en-US" sz="1200" dirty="0"/>
          </a:p>
        </p:txBody>
      </p:sp>
      <p:sp>
        <p:nvSpPr>
          <p:cNvPr id="30" name="29 Rectángulo"/>
          <p:cNvSpPr/>
          <p:nvPr/>
        </p:nvSpPr>
        <p:spPr>
          <a:xfrm>
            <a:off x="5074987" y="4045424"/>
            <a:ext cx="1115002" cy="1384995"/>
          </a:xfrm>
          <a:prstGeom prst="rect">
            <a:avLst/>
          </a:prstGeom>
        </p:spPr>
        <p:txBody>
          <a:bodyPr wrap="square">
            <a:spAutoFit/>
          </a:bodyPr>
          <a:lstStyle/>
          <a:p>
            <a:pPr algn="ctr"/>
            <a:r>
              <a:rPr lang="es-MX" sz="1200" b="1" dirty="0"/>
              <a:t>Marzo: </a:t>
            </a:r>
            <a:r>
              <a:rPr lang="es-MX" sz="1200" dirty="0"/>
              <a:t>del comienzo de diciembre al final de marzo de cada ciclo escolar. </a:t>
            </a:r>
            <a:endParaRPr lang="en-US" sz="1200" dirty="0"/>
          </a:p>
          <a:p>
            <a:pPr algn="ctr"/>
            <a:endParaRPr lang="en-US" sz="1200" dirty="0"/>
          </a:p>
        </p:txBody>
      </p:sp>
      <p:sp>
        <p:nvSpPr>
          <p:cNvPr id="31" name="30 Rectángulo"/>
          <p:cNvSpPr/>
          <p:nvPr/>
        </p:nvSpPr>
        <p:spPr>
          <a:xfrm>
            <a:off x="6944727" y="4058851"/>
            <a:ext cx="1115002" cy="1015663"/>
          </a:xfrm>
          <a:prstGeom prst="rect">
            <a:avLst/>
          </a:prstGeom>
        </p:spPr>
        <p:txBody>
          <a:bodyPr wrap="square">
            <a:spAutoFit/>
          </a:bodyPr>
          <a:lstStyle/>
          <a:p>
            <a:pPr algn="ctr"/>
            <a:r>
              <a:rPr lang="es-MX" sz="1200" b="1" dirty="0"/>
              <a:t>Julio: </a:t>
            </a:r>
            <a:r>
              <a:rPr lang="es-MX" sz="1200" dirty="0"/>
              <a:t>del comienzo de abril al fin de cada ciclo escolar. </a:t>
            </a:r>
            <a:endParaRPr lang="en-US" sz="1200" dirty="0"/>
          </a:p>
        </p:txBody>
      </p:sp>
      <p:cxnSp>
        <p:nvCxnSpPr>
          <p:cNvPr id="36" name="35 Conector recto"/>
          <p:cNvCxnSpPr/>
          <p:nvPr/>
        </p:nvCxnSpPr>
        <p:spPr>
          <a:xfrm flipH="1">
            <a:off x="3843658" y="770846"/>
            <a:ext cx="1710100" cy="220126"/>
          </a:xfrm>
          <a:prstGeom prst="line">
            <a:avLst/>
          </a:prstGeom>
        </p:spPr>
        <p:style>
          <a:lnRef idx="3">
            <a:schemeClr val="accent6"/>
          </a:lnRef>
          <a:fillRef idx="0">
            <a:schemeClr val="accent6"/>
          </a:fillRef>
          <a:effectRef idx="2">
            <a:schemeClr val="accent6"/>
          </a:effectRef>
          <a:fontRef idx="minor">
            <a:schemeClr val="tx1"/>
          </a:fontRef>
        </p:style>
      </p:cxnSp>
      <p:cxnSp>
        <p:nvCxnSpPr>
          <p:cNvPr id="39" name="38 Conector recto"/>
          <p:cNvCxnSpPr/>
          <p:nvPr/>
        </p:nvCxnSpPr>
        <p:spPr>
          <a:xfrm>
            <a:off x="5561526" y="768977"/>
            <a:ext cx="1639087" cy="257229"/>
          </a:xfrm>
          <a:prstGeom prst="line">
            <a:avLst/>
          </a:prstGeom>
        </p:spPr>
        <p:style>
          <a:lnRef idx="3">
            <a:schemeClr val="accent6"/>
          </a:lnRef>
          <a:fillRef idx="0">
            <a:schemeClr val="accent6"/>
          </a:fillRef>
          <a:effectRef idx="2">
            <a:schemeClr val="accent6"/>
          </a:effectRef>
          <a:fontRef idx="minor">
            <a:schemeClr val="tx1"/>
          </a:fontRef>
        </p:style>
      </p:cxnSp>
      <p:sp>
        <p:nvSpPr>
          <p:cNvPr id="40" name="Rectángulo: esquinas redondeadas 28">
            <a:extLst>
              <a:ext uri="{FF2B5EF4-FFF2-40B4-BE49-F238E27FC236}">
                <a16:creationId xmlns:a16="http://schemas.microsoft.com/office/drawing/2014/main" xmlns="" id="{37C72014-F3B8-43ED-AF04-4ADBE342C617}"/>
              </a:ext>
            </a:extLst>
          </p:cNvPr>
          <p:cNvSpPr/>
          <p:nvPr/>
        </p:nvSpPr>
        <p:spPr>
          <a:xfrm>
            <a:off x="1977242" y="1003635"/>
            <a:ext cx="2386940" cy="117957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42 CuadroTexto"/>
          <p:cNvSpPr txBox="1"/>
          <p:nvPr/>
        </p:nvSpPr>
        <p:spPr>
          <a:xfrm>
            <a:off x="1887400" y="994391"/>
            <a:ext cx="2566623" cy="1200329"/>
          </a:xfrm>
          <a:prstGeom prst="rect">
            <a:avLst/>
          </a:prstGeom>
          <a:noFill/>
        </p:spPr>
        <p:txBody>
          <a:bodyPr wrap="square" rtlCol="0">
            <a:spAutoFit/>
          </a:bodyPr>
          <a:lstStyle/>
          <a:p>
            <a:pPr algn="ctr"/>
            <a:r>
              <a:rPr lang="es-MX" sz="1200" b="1" dirty="0"/>
              <a:t> La planeación cerrada:</a:t>
            </a:r>
          </a:p>
          <a:p>
            <a:pPr algn="ctr"/>
            <a:r>
              <a:rPr lang="es-MX" sz="1200" dirty="0"/>
              <a:t>Se concibe como una planeación burocrática e institucional porque se espera que de manera mecánica se aplique en secuencias inalterables Monroy. (s/f)</a:t>
            </a:r>
            <a:endParaRPr lang="en-US" sz="1200" dirty="0"/>
          </a:p>
        </p:txBody>
      </p:sp>
      <p:sp>
        <p:nvSpPr>
          <p:cNvPr id="44" name="Rectángulo: esquinas redondeadas 28">
            <a:extLst>
              <a:ext uri="{FF2B5EF4-FFF2-40B4-BE49-F238E27FC236}">
                <a16:creationId xmlns:a16="http://schemas.microsoft.com/office/drawing/2014/main" xmlns="" id="{37C72014-F3B8-43ED-AF04-4ADBE342C617}"/>
              </a:ext>
            </a:extLst>
          </p:cNvPr>
          <p:cNvSpPr/>
          <p:nvPr/>
        </p:nvSpPr>
        <p:spPr>
          <a:xfrm>
            <a:off x="6757060" y="1026206"/>
            <a:ext cx="2386940" cy="1142469"/>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6" name="45 CuadroTexto"/>
          <p:cNvSpPr txBox="1"/>
          <p:nvPr/>
        </p:nvSpPr>
        <p:spPr>
          <a:xfrm>
            <a:off x="6731269" y="977725"/>
            <a:ext cx="2476780" cy="1384995"/>
          </a:xfrm>
          <a:prstGeom prst="rect">
            <a:avLst/>
          </a:prstGeom>
          <a:noFill/>
        </p:spPr>
        <p:txBody>
          <a:bodyPr wrap="square" rtlCol="0">
            <a:spAutoFit/>
          </a:bodyPr>
          <a:lstStyle/>
          <a:p>
            <a:pPr algn="ctr"/>
            <a:r>
              <a:rPr lang="es-MX" sz="1200" dirty="0"/>
              <a:t>•</a:t>
            </a:r>
            <a:r>
              <a:rPr lang="es-MX" sz="1200" b="1" dirty="0"/>
              <a:t>La planeación flexible:</a:t>
            </a:r>
          </a:p>
          <a:p>
            <a:pPr algn="ctr"/>
            <a:r>
              <a:rPr lang="es-MX" sz="1200" dirty="0"/>
              <a:t>Se entiende como una programación creciente y progresiva, el docente enriquecerá y aportara decisiones y acciones inteligentes </a:t>
            </a:r>
          </a:p>
          <a:p>
            <a:pPr algn="ctr"/>
            <a:r>
              <a:rPr lang="es-MX" sz="1200" dirty="0"/>
              <a:t> Monroy. (s/f)</a:t>
            </a:r>
            <a:endParaRPr lang="en-US" sz="1200" dirty="0"/>
          </a:p>
          <a:p>
            <a:pPr algn="ctr"/>
            <a:endParaRPr lang="es-MX" sz="1200" dirty="0"/>
          </a:p>
        </p:txBody>
      </p:sp>
      <p:cxnSp>
        <p:nvCxnSpPr>
          <p:cNvPr id="33" name="Conector recto 32">
            <a:extLst>
              <a:ext uri="{FF2B5EF4-FFF2-40B4-BE49-F238E27FC236}">
                <a16:creationId xmlns:a16="http://schemas.microsoft.com/office/drawing/2014/main" xmlns="" id="{6751A0F1-1973-4E60-BA4D-BC9DD27D7D9C}"/>
              </a:ext>
            </a:extLst>
          </p:cNvPr>
          <p:cNvCxnSpPr>
            <a:cxnSpLocks/>
            <a:stCxn id="35" idx="0"/>
            <a:endCxn id="24" idx="2"/>
          </p:cNvCxnSpPr>
          <p:nvPr/>
        </p:nvCxnSpPr>
        <p:spPr>
          <a:xfrm flipH="1" flipV="1">
            <a:off x="3889446" y="5265807"/>
            <a:ext cx="1849617" cy="175020"/>
          </a:xfrm>
          <a:prstGeom prst="line">
            <a:avLst/>
          </a:prstGeom>
        </p:spPr>
        <p:style>
          <a:lnRef idx="3">
            <a:schemeClr val="accent6"/>
          </a:lnRef>
          <a:fillRef idx="0">
            <a:schemeClr val="accent6"/>
          </a:fillRef>
          <a:effectRef idx="2">
            <a:schemeClr val="accent6"/>
          </a:effectRef>
          <a:fontRef idx="minor">
            <a:schemeClr val="tx1"/>
          </a:fontRef>
        </p:style>
      </p:cxnSp>
      <p:sp>
        <p:nvSpPr>
          <p:cNvPr id="35" name="30 Rectángulo">
            <a:extLst>
              <a:ext uri="{FF2B5EF4-FFF2-40B4-BE49-F238E27FC236}">
                <a16:creationId xmlns:a16="http://schemas.microsoft.com/office/drawing/2014/main" xmlns="" id="{262F1FC9-7CF5-48F7-B22A-E201C7DC85ED}"/>
              </a:ext>
            </a:extLst>
          </p:cNvPr>
          <p:cNvSpPr/>
          <p:nvPr/>
        </p:nvSpPr>
        <p:spPr>
          <a:xfrm>
            <a:off x="5181562" y="5440827"/>
            <a:ext cx="1115002" cy="276999"/>
          </a:xfrm>
          <a:prstGeom prst="rect">
            <a:avLst/>
          </a:prstGeom>
        </p:spPr>
        <p:txBody>
          <a:bodyPr wrap="square">
            <a:spAutoFit/>
          </a:bodyPr>
          <a:lstStyle/>
          <a:p>
            <a:pPr algn="ctr"/>
            <a:r>
              <a:rPr lang="es-MX" sz="1200" b="1" dirty="0"/>
              <a:t>Se realiza con</a:t>
            </a:r>
            <a:endParaRPr lang="en-US" sz="1200" dirty="0"/>
          </a:p>
        </p:txBody>
      </p:sp>
      <p:sp>
        <p:nvSpPr>
          <p:cNvPr id="37" name="30 Rectángulo">
            <a:extLst>
              <a:ext uri="{FF2B5EF4-FFF2-40B4-BE49-F238E27FC236}">
                <a16:creationId xmlns:a16="http://schemas.microsoft.com/office/drawing/2014/main" xmlns="" id="{9D2A25C4-86D8-4A73-ACE1-D2D66A2734EA}"/>
              </a:ext>
            </a:extLst>
          </p:cNvPr>
          <p:cNvSpPr/>
          <p:nvPr/>
        </p:nvSpPr>
        <p:spPr>
          <a:xfrm>
            <a:off x="5209358" y="6174525"/>
            <a:ext cx="1115002" cy="276999"/>
          </a:xfrm>
          <a:prstGeom prst="rect">
            <a:avLst/>
          </a:prstGeom>
        </p:spPr>
        <p:txBody>
          <a:bodyPr wrap="square">
            <a:spAutoFit/>
          </a:bodyPr>
          <a:lstStyle/>
          <a:p>
            <a:pPr algn="ctr"/>
            <a:r>
              <a:rPr lang="es-MX" sz="1200" b="1" dirty="0"/>
              <a:t>Divididas por</a:t>
            </a:r>
            <a:endParaRPr lang="en-US" sz="1200" dirty="0"/>
          </a:p>
        </p:txBody>
      </p:sp>
      <p:cxnSp>
        <p:nvCxnSpPr>
          <p:cNvPr id="38" name="35 Conector recto">
            <a:extLst>
              <a:ext uri="{FF2B5EF4-FFF2-40B4-BE49-F238E27FC236}">
                <a16:creationId xmlns:a16="http://schemas.microsoft.com/office/drawing/2014/main" xmlns="" id="{B4E73B02-AADF-405E-B9C4-9DDB8FC42D41}"/>
              </a:ext>
            </a:extLst>
          </p:cNvPr>
          <p:cNvCxnSpPr>
            <a:cxnSpLocks/>
          </p:cNvCxnSpPr>
          <p:nvPr/>
        </p:nvCxnSpPr>
        <p:spPr>
          <a:xfrm flipH="1" flipV="1">
            <a:off x="3663544" y="2151830"/>
            <a:ext cx="838341" cy="191448"/>
          </a:xfrm>
          <a:prstGeom prst="line">
            <a:avLst/>
          </a:prstGeom>
        </p:spPr>
        <p:style>
          <a:lnRef idx="3">
            <a:schemeClr val="accent6"/>
          </a:lnRef>
          <a:fillRef idx="0">
            <a:schemeClr val="accent6"/>
          </a:fillRef>
          <a:effectRef idx="2">
            <a:schemeClr val="accent6"/>
          </a:effectRef>
          <a:fontRef idx="minor">
            <a:schemeClr val="tx1"/>
          </a:fontRef>
        </p:style>
      </p:cxnSp>
      <p:cxnSp>
        <p:nvCxnSpPr>
          <p:cNvPr id="41" name="35 Conector recto">
            <a:extLst>
              <a:ext uri="{FF2B5EF4-FFF2-40B4-BE49-F238E27FC236}">
                <a16:creationId xmlns:a16="http://schemas.microsoft.com/office/drawing/2014/main" xmlns="" id="{BF05E9C2-0001-4E74-AFE4-42E35227FB7F}"/>
              </a:ext>
            </a:extLst>
          </p:cNvPr>
          <p:cNvCxnSpPr>
            <a:cxnSpLocks/>
          </p:cNvCxnSpPr>
          <p:nvPr/>
        </p:nvCxnSpPr>
        <p:spPr>
          <a:xfrm flipV="1">
            <a:off x="6593566" y="2160068"/>
            <a:ext cx="627823" cy="217355"/>
          </a:xfrm>
          <a:prstGeom prst="line">
            <a:avLst/>
          </a:prstGeom>
        </p:spPr>
        <p:style>
          <a:lnRef idx="3">
            <a:schemeClr val="accent6"/>
          </a:lnRef>
          <a:fillRef idx="0">
            <a:schemeClr val="accent6"/>
          </a:fillRef>
          <a:effectRef idx="2">
            <a:schemeClr val="accent6"/>
          </a:effectRef>
          <a:fontRef idx="minor">
            <a:schemeClr val="tx1"/>
          </a:fontRef>
        </p:style>
      </p:cxnSp>
      <p:cxnSp>
        <p:nvCxnSpPr>
          <p:cNvPr id="45" name="Conector recto 44">
            <a:extLst>
              <a:ext uri="{FF2B5EF4-FFF2-40B4-BE49-F238E27FC236}">
                <a16:creationId xmlns:a16="http://schemas.microsoft.com/office/drawing/2014/main" xmlns="" id="{EB1899BC-DB59-4D4D-B12A-B2CA3D833F29}"/>
              </a:ext>
            </a:extLst>
          </p:cNvPr>
          <p:cNvCxnSpPr>
            <a:cxnSpLocks/>
            <a:stCxn id="35" idx="0"/>
            <a:endCxn id="26" idx="2"/>
          </p:cNvCxnSpPr>
          <p:nvPr/>
        </p:nvCxnSpPr>
        <p:spPr>
          <a:xfrm flipV="1">
            <a:off x="5739063" y="5173628"/>
            <a:ext cx="1789401" cy="267199"/>
          </a:xfrm>
          <a:prstGeom prst="line">
            <a:avLst/>
          </a:prstGeom>
        </p:spPr>
        <p:style>
          <a:lnRef idx="3">
            <a:schemeClr val="accent6"/>
          </a:lnRef>
          <a:fillRef idx="0">
            <a:schemeClr val="accent6"/>
          </a:fillRef>
          <a:effectRef idx="2">
            <a:schemeClr val="accent6"/>
          </a:effectRef>
          <a:fontRef idx="minor">
            <a:schemeClr val="tx1"/>
          </a:fontRef>
        </p:style>
      </p:cxnSp>
      <p:cxnSp>
        <p:nvCxnSpPr>
          <p:cNvPr id="47" name="Conector recto 46">
            <a:extLst>
              <a:ext uri="{FF2B5EF4-FFF2-40B4-BE49-F238E27FC236}">
                <a16:creationId xmlns:a16="http://schemas.microsoft.com/office/drawing/2014/main" xmlns="" id="{E5A80278-C568-499B-A6AD-EFC419104634}"/>
              </a:ext>
            </a:extLst>
          </p:cNvPr>
          <p:cNvCxnSpPr>
            <a:cxnSpLocks/>
            <a:stCxn id="35" idx="0"/>
          </p:cNvCxnSpPr>
          <p:nvPr/>
        </p:nvCxnSpPr>
        <p:spPr>
          <a:xfrm flipV="1">
            <a:off x="5739063" y="5255563"/>
            <a:ext cx="0" cy="185264"/>
          </a:xfrm>
          <a:prstGeom prst="line">
            <a:avLst/>
          </a:prstGeom>
        </p:spPr>
        <p:style>
          <a:lnRef idx="3">
            <a:schemeClr val="accent6"/>
          </a:lnRef>
          <a:fillRef idx="0">
            <a:schemeClr val="accent6"/>
          </a:fillRef>
          <a:effectRef idx="2">
            <a:schemeClr val="accent6"/>
          </a:effectRef>
          <a:fontRef idx="minor">
            <a:schemeClr val="tx1"/>
          </a:fontRef>
        </p:style>
      </p:cxnSp>
      <p:cxnSp>
        <p:nvCxnSpPr>
          <p:cNvPr id="49" name="Conector recto 48">
            <a:extLst>
              <a:ext uri="{FF2B5EF4-FFF2-40B4-BE49-F238E27FC236}">
                <a16:creationId xmlns:a16="http://schemas.microsoft.com/office/drawing/2014/main" xmlns="" id="{1D4A735D-100F-432F-8793-C6E0AB5A5741}"/>
              </a:ext>
            </a:extLst>
          </p:cNvPr>
          <p:cNvCxnSpPr>
            <a:cxnSpLocks/>
          </p:cNvCxnSpPr>
          <p:nvPr/>
        </p:nvCxnSpPr>
        <p:spPr>
          <a:xfrm flipV="1">
            <a:off x="5739063" y="5615535"/>
            <a:ext cx="0" cy="185264"/>
          </a:xfrm>
          <a:prstGeom prst="line">
            <a:avLst/>
          </a:prstGeom>
        </p:spPr>
        <p:style>
          <a:lnRef idx="3">
            <a:schemeClr val="accent6"/>
          </a:lnRef>
          <a:fillRef idx="0">
            <a:schemeClr val="accent6"/>
          </a:fillRef>
          <a:effectRef idx="2">
            <a:schemeClr val="accent6"/>
          </a:effectRef>
          <a:fontRef idx="minor">
            <a:schemeClr val="tx1"/>
          </a:fontRef>
        </p:style>
      </p:cxnSp>
      <p:cxnSp>
        <p:nvCxnSpPr>
          <p:cNvPr id="67" name="Conector recto 66">
            <a:extLst>
              <a:ext uri="{FF2B5EF4-FFF2-40B4-BE49-F238E27FC236}">
                <a16:creationId xmlns:a16="http://schemas.microsoft.com/office/drawing/2014/main" xmlns="" id="{88CB6323-14DF-4F81-B56F-20BED3445B3E}"/>
              </a:ext>
            </a:extLst>
          </p:cNvPr>
          <p:cNvCxnSpPr>
            <a:cxnSpLocks/>
          </p:cNvCxnSpPr>
          <p:nvPr/>
        </p:nvCxnSpPr>
        <p:spPr>
          <a:xfrm flipH="1">
            <a:off x="2813200" y="6599308"/>
            <a:ext cx="5907318" cy="19182"/>
          </a:xfrm>
          <a:prstGeom prst="line">
            <a:avLst/>
          </a:prstGeom>
        </p:spPr>
        <p:style>
          <a:lnRef idx="3">
            <a:schemeClr val="accent6"/>
          </a:lnRef>
          <a:fillRef idx="0">
            <a:schemeClr val="accent6"/>
          </a:fillRef>
          <a:effectRef idx="2">
            <a:schemeClr val="accent6"/>
          </a:effectRef>
          <a:fontRef idx="minor">
            <a:schemeClr val="tx1"/>
          </a:fontRef>
        </p:style>
      </p:cxnSp>
      <p:cxnSp>
        <p:nvCxnSpPr>
          <p:cNvPr id="69" name="Conector recto 68">
            <a:extLst>
              <a:ext uri="{FF2B5EF4-FFF2-40B4-BE49-F238E27FC236}">
                <a16:creationId xmlns:a16="http://schemas.microsoft.com/office/drawing/2014/main" xmlns="" id="{F4E5909F-EF1E-49A8-90F3-31E3EB764F71}"/>
              </a:ext>
            </a:extLst>
          </p:cNvPr>
          <p:cNvCxnSpPr>
            <a:cxnSpLocks/>
          </p:cNvCxnSpPr>
          <p:nvPr/>
        </p:nvCxnSpPr>
        <p:spPr>
          <a:xfrm flipV="1">
            <a:off x="5758454" y="6414044"/>
            <a:ext cx="0" cy="185264"/>
          </a:xfrm>
          <a:prstGeom prst="line">
            <a:avLst/>
          </a:prstGeom>
        </p:spPr>
        <p:style>
          <a:lnRef idx="3">
            <a:schemeClr val="accent6"/>
          </a:lnRef>
          <a:fillRef idx="0">
            <a:schemeClr val="accent6"/>
          </a:fillRef>
          <a:effectRef idx="2">
            <a:schemeClr val="accent6"/>
          </a:effectRef>
          <a:fontRef idx="minor">
            <a:schemeClr val="tx1"/>
          </a:fontRef>
        </p:style>
      </p:cxnSp>
      <p:cxnSp>
        <p:nvCxnSpPr>
          <p:cNvPr id="70" name="Conector recto 69">
            <a:extLst>
              <a:ext uri="{FF2B5EF4-FFF2-40B4-BE49-F238E27FC236}">
                <a16:creationId xmlns:a16="http://schemas.microsoft.com/office/drawing/2014/main" xmlns="" id="{8C047207-6DAD-43C3-981A-18877DC9988D}"/>
              </a:ext>
            </a:extLst>
          </p:cNvPr>
          <p:cNvCxnSpPr>
            <a:cxnSpLocks/>
          </p:cNvCxnSpPr>
          <p:nvPr/>
        </p:nvCxnSpPr>
        <p:spPr>
          <a:xfrm flipV="1">
            <a:off x="8720518" y="6599308"/>
            <a:ext cx="0" cy="213347"/>
          </a:xfrm>
          <a:prstGeom prst="line">
            <a:avLst/>
          </a:prstGeom>
        </p:spPr>
        <p:style>
          <a:lnRef idx="3">
            <a:schemeClr val="accent6"/>
          </a:lnRef>
          <a:fillRef idx="0">
            <a:schemeClr val="accent6"/>
          </a:fillRef>
          <a:effectRef idx="2">
            <a:schemeClr val="accent6"/>
          </a:effectRef>
          <a:fontRef idx="minor">
            <a:schemeClr val="tx1"/>
          </a:fontRef>
        </p:style>
      </p:cxnSp>
      <p:cxnSp>
        <p:nvCxnSpPr>
          <p:cNvPr id="73" name="Conector recto 72">
            <a:extLst>
              <a:ext uri="{FF2B5EF4-FFF2-40B4-BE49-F238E27FC236}">
                <a16:creationId xmlns:a16="http://schemas.microsoft.com/office/drawing/2014/main" xmlns="" id="{5E0ADC05-E66E-4639-A0CD-4845BFA22923}"/>
              </a:ext>
            </a:extLst>
          </p:cNvPr>
          <p:cNvCxnSpPr>
            <a:cxnSpLocks/>
          </p:cNvCxnSpPr>
          <p:nvPr/>
        </p:nvCxnSpPr>
        <p:spPr>
          <a:xfrm flipV="1">
            <a:off x="5772002" y="6608899"/>
            <a:ext cx="0" cy="213347"/>
          </a:xfrm>
          <a:prstGeom prst="line">
            <a:avLst/>
          </a:prstGeom>
        </p:spPr>
        <p:style>
          <a:lnRef idx="3">
            <a:schemeClr val="accent6"/>
          </a:lnRef>
          <a:fillRef idx="0">
            <a:schemeClr val="accent6"/>
          </a:fillRef>
          <a:effectRef idx="2">
            <a:schemeClr val="accent6"/>
          </a:effectRef>
          <a:fontRef idx="minor">
            <a:schemeClr val="tx1"/>
          </a:fontRef>
        </p:style>
      </p:cxnSp>
      <p:cxnSp>
        <p:nvCxnSpPr>
          <p:cNvPr id="74" name="Conector recto 73">
            <a:extLst>
              <a:ext uri="{FF2B5EF4-FFF2-40B4-BE49-F238E27FC236}">
                <a16:creationId xmlns:a16="http://schemas.microsoft.com/office/drawing/2014/main" xmlns="" id="{BBA94DCA-E656-4825-8250-4CC392C0FA0D}"/>
              </a:ext>
            </a:extLst>
          </p:cNvPr>
          <p:cNvCxnSpPr>
            <a:cxnSpLocks/>
          </p:cNvCxnSpPr>
          <p:nvPr/>
        </p:nvCxnSpPr>
        <p:spPr>
          <a:xfrm flipV="1">
            <a:off x="2832102" y="6628396"/>
            <a:ext cx="0" cy="213347"/>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44129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42" name="Conector recto 41">
            <a:extLst>
              <a:ext uri="{FF2B5EF4-FFF2-40B4-BE49-F238E27FC236}">
                <a16:creationId xmlns:a16="http://schemas.microsoft.com/office/drawing/2014/main" xmlns="" id="{8A2717D6-404B-4D75-A917-9D9CB064956E}"/>
              </a:ext>
            </a:extLst>
          </p:cNvPr>
          <p:cNvCxnSpPr>
            <a:cxnSpLocks/>
          </p:cNvCxnSpPr>
          <p:nvPr/>
        </p:nvCxnSpPr>
        <p:spPr>
          <a:xfrm flipV="1">
            <a:off x="3356239" y="440343"/>
            <a:ext cx="0" cy="318114"/>
          </a:xfrm>
          <a:prstGeom prst="line">
            <a:avLst/>
          </a:prstGeom>
        </p:spPr>
        <p:style>
          <a:lnRef idx="3">
            <a:schemeClr val="accent6"/>
          </a:lnRef>
          <a:fillRef idx="0">
            <a:schemeClr val="accent6"/>
          </a:fillRef>
          <a:effectRef idx="2">
            <a:schemeClr val="accent6"/>
          </a:effectRef>
          <a:fontRef idx="minor">
            <a:schemeClr val="tx1"/>
          </a:fontRef>
        </p:style>
      </p:cxnSp>
      <p:cxnSp>
        <p:nvCxnSpPr>
          <p:cNvPr id="41" name="Conector recto 40">
            <a:extLst>
              <a:ext uri="{FF2B5EF4-FFF2-40B4-BE49-F238E27FC236}">
                <a16:creationId xmlns:a16="http://schemas.microsoft.com/office/drawing/2014/main" xmlns="" id="{772A4B43-3A6F-4BC1-ADC4-977E38E03A72}"/>
              </a:ext>
            </a:extLst>
          </p:cNvPr>
          <p:cNvCxnSpPr>
            <a:cxnSpLocks/>
          </p:cNvCxnSpPr>
          <p:nvPr/>
        </p:nvCxnSpPr>
        <p:spPr>
          <a:xfrm flipV="1">
            <a:off x="6097164" y="589148"/>
            <a:ext cx="0" cy="318114"/>
          </a:xfrm>
          <a:prstGeom prst="line">
            <a:avLst/>
          </a:prstGeom>
        </p:spPr>
        <p:style>
          <a:lnRef idx="3">
            <a:schemeClr val="accent6"/>
          </a:lnRef>
          <a:fillRef idx="0">
            <a:schemeClr val="accent6"/>
          </a:fillRef>
          <a:effectRef idx="2">
            <a:schemeClr val="accent6"/>
          </a:effectRef>
          <a:fontRef idx="minor">
            <a:schemeClr val="tx1"/>
          </a:fontRef>
        </p:style>
      </p:cxnSp>
      <p:cxnSp>
        <p:nvCxnSpPr>
          <p:cNvPr id="40" name="Conector recto 39">
            <a:extLst>
              <a:ext uri="{FF2B5EF4-FFF2-40B4-BE49-F238E27FC236}">
                <a16:creationId xmlns:a16="http://schemas.microsoft.com/office/drawing/2014/main" xmlns="" id="{846CB77A-F7D2-4B15-B71E-C59A6C05CBE5}"/>
              </a:ext>
            </a:extLst>
          </p:cNvPr>
          <p:cNvCxnSpPr>
            <a:cxnSpLocks/>
          </p:cNvCxnSpPr>
          <p:nvPr/>
        </p:nvCxnSpPr>
        <p:spPr>
          <a:xfrm flipV="1">
            <a:off x="9129242" y="508548"/>
            <a:ext cx="0" cy="318114"/>
          </a:xfrm>
          <a:prstGeom prst="line">
            <a:avLst/>
          </a:prstGeom>
        </p:spPr>
        <p:style>
          <a:lnRef idx="3">
            <a:schemeClr val="accent6"/>
          </a:lnRef>
          <a:fillRef idx="0">
            <a:schemeClr val="accent6"/>
          </a:fillRef>
          <a:effectRef idx="2">
            <a:schemeClr val="accent6"/>
          </a:effectRef>
          <a:fontRef idx="minor">
            <a:schemeClr val="tx1"/>
          </a:fontRef>
        </p:style>
      </p:cxnSp>
      <p:sp>
        <p:nvSpPr>
          <p:cNvPr id="33" name="Rectángulo: esquinas redondeadas 31">
            <a:extLst>
              <a:ext uri="{FF2B5EF4-FFF2-40B4-BE49-F238E27FC236}">
                <a16:creationId xmlns:a16="http://schemas.microsoft.com/office/drawing/2014/main" xmlns="" id="{7F39B353-DB1E-4539-87CD-D1E43F71CDBD}"/>
              </a:ext>
            </a:extLst>
          </p:cNvPr>
          <p:cNvSpPr/>
          <p:nvPr/>
        </p:nvSpPr>
        <p:spPr>
          <a:xfrm>
            <a:off x="8619825" y="378356"/>
            <a:ext cx="776468" cy="314303"/>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dirty="0"/>
          </a:p>
        </p:txBody>
      </p:sp>
      <p:sp>
        <p:nvSpPr>
          <p:cNvPr id="32" name="Rectángulo: esquinas redondeadas 31">
            <a:extLst>
              <a:ext uri="{FF2B5EF4-FFF2-40B4-BE49-F238E27FC236}">
                <a16:creationId xmlns:a16="http://schemas.microsoft.com/office/drawing/2014/main" xmlns="" id="{26D9B783-F853-44A3-828C-81AD61ADE0B3}"/>
              </a:ext>
            </a:extLst>
          </p:cNvPr>
          <p:cNvSpPr/>
          <p:nvPr/>
        </p:nvSpPr>
        <p:spPr>
          <a:xfrm>
            <a:off x="5561805" y="356475"/>
            <a:ext cx="1098301" cy="32928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dirty="0"/>
          </a:p>
        </p:txBody>
      </p:sp>
      <p:sp>
        <p:nvSpPr>
          <p:cNvPr id="31" name="Rectángulo: esquinas redondeadas 31">
            <a:extLst>
              <a:ext uri="{FF2B5EF4-FFF2-40B4-BE49-F238E27FC236}">
                <a16:creationId xmlns:a16="http://schemas.microsoft.com/office/drawing/2014/main" xmlns="" id="{2BBD0FE9-7F5D-4084-86D1-DA108A6BB0BA}"/>
              </a:ext>
            </a:extLst>
          </p:cNvPr>
          <p:cNvSpPr/>
          <p:nvPr/>
        </p:nvSpPr>
        <p:spPr>
          <a:xfrm>
            <a:off x="2935723" y="353302"/>
            <a:ext cx="776468" cy="314303"/>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dirty="0"/>
          </a:p>
        </p:txBody>
      </p:sp>
      <p:pic>
        <p:nvPicPr>
          <p:cNvPr id="4" name="Imagen 3" descr="Patrón de fondo&#10;&#10;Descripción generada automáticamente">
            <a:extLst>
              <a:ext uri="{FF2B5EF4-FFF2-40B4-BE49-F238E27FC236}">
                <a16:creationId xmlns:a16="http://schemas.microsoft.com/office/drawing/2014/main" xmlns="" id="{EC747A60-40CB-439A-93E9-EFD4D3FB1F81}"/>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4520440" y="3972163"/>
            <a:ext cx="3310287" cy="430887"/>
          </a:xfrm>
          <a:prstGeom prst="rect">
            <a:avLst/>
          </a:prstGeom>
        </p:spPr>
      </p:pic>
      <p:sp>
        <p:nvSpPr>
          <p:cNvPr id="6" name="CuadroTexto 5">
            <a:extLst>
              <a:ext uri="{FF2B5EF4-FFF2-40B4-BE49-F238E27FC236}">
                <a16:creationId xmlns:a16="http://schemas.microsoft.com/office/drawing/2014/main" xmlns="" id="{06895ECF-55D0-42EC-BDD9-BAEA5902CE66}"/>
              </a:ext>
            </a:extLst>
          </p:cNvPr>
          <p:cNvSpPr txBox="1"/>
          <p:nvPr/>
        </p:nvSpPr>
        <p:spPr>
          <a:xfrm>
            <a:off x="2525099" y="347209"/>
            <a:ext cx="7254147"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Inicio                                         Desarrollo                                         Cierre</a:t>
            </a:r>
          </a:p>
        </p:txBody>
      </p:sp>
      <p:sp>
        <p:nvSpPr>
          <p:cNvPr id="7" name="CuadroTexto 6">
            <a:extLst>
              <a:ext uri="{FF2B5EF4-FFF2-40B4-BE49-F238E27FC236}">
                <a16:creationId xmlns:a16="http://schemas.microsoft.com/office/drawing/2014/main" xmlns="" id="{5ACC3E52-6751-48C1-A90A-59515E56B35A}"/>
              </a:ext>
            </a:extLst>
          </p:cNvPr>
          <p:cNvSpPr txBox="1"/>
          <p:nvPr/>
        </p:nvSpPr>
        <p:spPr>
          <a:xfrm>
            <a:off x="2319689" y="789637"/>
            <a:ext cx="2106535" cy="769441"/>
          </a:xfrm>
          <a:prstGeom prst="rect">
            <a:avLst/>
          </a:prstGeom>
          <a:noFill/>
        </p:spPr>
        <p:txBody>
          <a:bodyPr wrap="square" rtlCol="0">
            <a:spAutoFit/>
          </a:bodyPr>
          <a:lstStyle/>
          <a:p>
            <a:pPr algn="ctr"/>
            <a:r>
              <a:rPr lang="es-MX" sz="1100" dirty="0">
                <a:latin typeface="Book Antiqua" panose="02040602050305030304" pitchFamily="18" charset="0"/>
              </a:rPr>
              <a:t>El sentido de las actividades de apertura es variado en un primer momento permiten abrir el clima de aprendizaje.</a:t>
            </a:r>
          </a:p>
        </p:txBody>
      </p:sp>
      <p:sp>
        <p:nvSpPr>
          <p:cNvPr id="8" name="CuadroTexto 7">
            <a:extLst>
              <a:ext uri="{FF2B5EF4-FFF2-40B4-BE49-F238E27FC236}">
                <a16:creationId xmlns:a16="http://schemas.microsoft.com/office/drawing/2014/main" xmlns="" id="{2EC4605D-41DD-4CBD-A6D5-85300B1D045F}"/>
              </a:ext>
            </a:extLst>
          </p:cNvPr>
          <p:cNvSpPr txBox="1"/>
          <p:nvPr/>
        </p:nvSpPr>
        <p:spPr>
          <a:xfrm>
            <a:off x="2319689" y="2173681"/>
            <a:ext cx="2106535" cy="938719"/>
          </a:xfrm>
          <a:prstGeom prst="rect">
            <a:avLst/>
          </a:prstGeom>
          <a:noFill/>
        </p:spPr>
        <p:txBody>
          <a:bodyPr wrap="square" rtlCol="0">
            <a:spAutoFit/>
          </a:bodyPr>
          <a:lstStyle/>
          <a:p>
            <a:pPr algn="ctr"/>
            <a:r>
              <a:rPr lang="es-MX" sz="1100" dirty="0">
                <a:latin typeface="Book Antiqua" panose="02040602050305030304" pitchFamily="18" charset="0"/>
              </a:rPr>
              <a:t>Abrir una discusión en pequeños grupos sobre una pregunta que parta de interrogantes significativas para los alumnos.</a:t>
            </a:r>
          </a:p>
        </p:txBody>
      </p:sp>
      <p:sp>
        <p:nvSpPr>
          <p:cNvPr id="10" name="CuadroTexto 9">
            <a:extLst>
              <a:ext uri="{FF2B5EF4-FFF2-40B4-BE49-F238E27FC236}">
                <a16:creationId xmlns:a16="http://schemas.microsoft.com/office/drawing/2014/main" xmlns="" id="{0F04F510-ABD4-4A83-BB7E-A33F78904E98}"/>
              </a:ext>
            </a:extLst>
          </p:cNvPr>
          <p:cNvSpPr txBox="1"/>
          <p:nvPr/>
        </p:nvSpPr>
        <p:spPr>
          <a:xfrm>
            <a:off x="2319689" y="1768509"/>
            <a:ext cx="2106535" cy="261610"/>
          </a:xfrm>
          <a:prstGeom prst="rect">
            <a:avLst/>
          </a:prstGeom>
          <a:noFill/>
        </p:spPr>
        <p:txBody>
          <a:bodyPr wrap="square" rtlCol="0">
            <a:spAutoFit/>
          </a:bodyPr>
          <a:lstStyle/>
          <a:p>
            <a:pPr algn="ctr"/>
            <a:r>
              <a:rPr lang="es-MX" sz="1100" dirty="0">
                <a:latin typeface="Book Antiqua" panose="02040602050305030304" pitchFamily="18" charset="0"/>
              </a:rPr>
              <a:t>Pretende</a:t>
            </a:r>
          </a:p>
        </p:txBody>
      </p:sp>
      <p:sp>
        <p:nvSpPr>
          <p:cNvPr id="11" name="CuadroTexto 10">
            <a:extLst>
              <a:ext uri="{FF2B5EF4-FFF2-40B4-BE49-F238E27FC236}">
                <a16:creationId xmlns:a16="http://schemas.microsoft.com/office/drawing/2014/main" xmlns="" id="{DFE762D8-643B-4B3E-8154-CC2E0110B9A0}"/>
              </a:ext>
            </a:extLst>
          </p:cNvPr>
          <p:cNvSpPr txBox="1"/>
          <p:nvPr/>
        </p:nvSpPr>
        <p:spPr>
          <a:xfrm>
            <a:off x="5098904" y="890932"/>
            <a:ext cx="2106535" cy="600164"/>
          </a:xfrm>
          <a:prstGeom prst="rect">
            <a:avLst/>
          </a:prstGeom>
          <a:noFill/>
        </p:spPr>
        <p:txBody>
          <a:bodyPr wrap="square" rtlCol="0">
            <a:spAutoFit/>
          </a:bodyPr>
          <a:lstStyle/>
          <a:p>
            <a:pPr algn="ctr"/>
            <a:r>
              <a:rPr lang="es-MX" sz="1100" dirty="0">
                <a:latin typeface="Book Antiqua" panose="02040602050305030304" pitchFamily="18" charset="0"/>
              </a:rPr>
              <a:t>Tiene la finalidad de que el estudiante interaccione con una nueva información.</a:t>
            </a:r>
          </a:p>
        </p:txBody>
      </p:sp>
      <p:sp>
        <p:nvSpPr>
          <p:cNvPr id="13" name="CuadroTexto 12">
            <a:extLst>
              <a:ext uri="{FF2B5EF4-FFF2-40B4-BE49-F238E27FC236}">
                <a16:creationId xmlns:a16="http://schemas.microsoft.com/office/drawing/2014/main" xmlns="" id="{E802AB8C-B376-4074-BD17-E7198D7CFC55}"/>
              </a:ext>
            </a:extLst>
          </p:cNvPr>
          <p:cNvSpPr txBox="1"/>
          <p:nvPr/>
        </p:nvSpPr>
        <p:spPr>
          <a:xfrm>
            <a:off x="5753695" y="4409172"/>
            <a:ext cx="843776" cy="261610"/>
          </a:xfrm>
          <a:prstGeom prst="rect">
            <a:avLst/>
          </a:prstGeom>
          <a:noFill/>
          <a:ln>
            <a:solidFill>
              <a:schemeClr val="accent6"/>
            </a:solidFill>
          </a:ln>
        </p:spPr>
        <p:txBody>
          <a:bodyPr wrap="square" rtlCol="0">
            <a:spAutoFit/>
          </a:bodyPr>
          <a:lstStyle/>
          <a:p>
            <a:pPr algn="ctr"/>
            <a:r>
              <a:rPr lang="es-MX" sz="1100" dirty="0">
                <a:latin typeface="Book Antiqua" panose="02040602050305030304" pitchFamily="18" charset="0"/>
              </a:rPr>
              <a:t>¿Qué es?</a:t>
            </a:r>
          </a:p>
        </p:txBody>
      </p:sp>
      <p:sp>
        <p:nvSpPr>
          <p:cNvPr id="14" name="CuadroTexto 13">
            <a:extLst>
              <a:ext uri="{FF2B5EF4-FFF2-40B4-BE49-F238E27FC236}">
                <a16:creationId xmlns:a16="http://schemas.microsoft.com/office/drawing/2014/main" xmlns="" id="{B985CB55-C3EE-40F4-90C8-38BB70117709}"/>
              </a:ext>
            </a:extLst>
          </p:cNvPr>
          <p:cNvSpPr txBox="1"/>
          <p:nvPr/>
        </p:nvSpPr>
        <p:spPr>
          <a:xfrm>
            <a:off x="5093326" y="3551687"/>
            <a:ext cx="2083122" cy="430887"/>
          </a:xfrm>
          <a:prstGeom prst="rect">
            <a:avLst/>
          </a:prstGeom>
          <a:noFill/>
          <a:ln>
            <a:solidFill>
              <a:schemeClr val="accent6"/>
            </a:solidFill>
          </a:ln>
        </p:spPr>
        <p:txBody>
          <a:bodyPr wrap="square" rtlCol="0">
            <a:spAutoFit/>
          </a:bodyPr>
          <a:lstStyle/>
          <a:p>
            <a:pPr algn="ctr"/>
            <a:r>
              <a:rPr lang="es-MX" sz="1100" dirty="0">
                <a:latin typeface="Book Antiqua" panose="02040602050305030304" pitchFamily="18" charset="0"/>
              </a:rPr>
              <a:t>Para saber que la secuencia se logró, se utiliza</a:t>
            </a:r>
          </a:p>
        </p:txBody>
      </p:sp>
      <p:sp>
        <p:nvSpPr>
          <p:cNvPr id="15" name="CuadroTexto 14">
            <a:extLst>
              <a:ext uri="{FF2B5EF4-FFF2-40B4-BE49-F238E27FC236}">
                <a16:creationId xmlns:a16="http://schemas.microsoft.com/office/drawing/2014/main" xmlns="" id="{4E243479-FDA6-45FC-BE14-6D29AB431916}"/>
              </a:ext>
            </a:extLst>
          </p:cNvPr>
          <p:cNvSpPr txBox="1"/>
          <p:nvPr/>
        </p:nvSpPr>
        <p:spPr>
          <a:xfrm>
            <a:off x="5098904" y="2044089"/>
            <a:ext cx="2106535" cy="1107996"/>
          </a:xfrm>
          <a:prstGeom prst="rect">
            <a:avLst/>
          </a:prstGeom>
          <a:noFill/>
        </p:spPr>
        <p:txBody>
          <a:bodyPr wrap="square" rtlCol="0">
            <a:spAutoFit/>
          </a:bodyPr>
          <a:lstStyle/>
          <a:p>
            <a:pPr algn="ctr"/>
            <a:r>
              <a:rPr lang="es-MX" sz="1100" dirty="0">
                <a:latin typeface="Book Antiqua" panose="02040602050305030304" pitchFamily="18" charset="0"/>
              </a:rPr>
              <a:t>Lograr colocar en interacción: la información previa, la nueva información y hasta donde sea posible un referente contextual que ayude a darle sentido actual.</a:t>
            </a:r>
          </a:p>
        </p:txBody>
      </p:sp>
      <p:sp>
        <p:nvSpPr>
          <p:cNvPr id="16" name="CuadroTexto 15">
            <a:extLst>
              <a:ext uri="{FF2B5EF4-FFF2-40B4-BE49-F238E27FC236}">
                <a16:creationId xmlns:a16="http://schemas.microsoft.com/office/drawing/2014/main" xmlns="" id="{097AC14D-EE9C-42F9-8F1A-F4C5094FEF4B}"/>
              </a:ext>
            </a:extLst>
          </p:cNvPr>
          <p:cNvSpPr txBox="1"/>
          <p:nvPr/>
        </p:nvSpPr>
        <p:spPr>
          <a:xfrm>
            <a:off x="7994552" y="829558"/>
            <a:ext cx="2106535" cy="600164"/>
          </a:xfrm>
          <a:prstGeom prst="rect">
            <a:avLst/>
          </a:prstGeom>
          <a:noFill/>
        </p:spPr>
        <p:txBody>
          <a:bodyPr wrap="square" rtlCol="0">
            <a:spAutoFit/>
          </a:bodyPr>
          <a:lstStyle/>
          <a:p>
            <a:pPr algn="ctr"/>
            <a:r>
              <a:rPr lang="es-MX" sz="1100" dirty="0">
                <a:latin typeface="Book Antiqua" panose="02040602050305030304" pitchFamily="18" charset="0"/>
              </a:rPr>
              <a:t>Finalidad de lograr una integración del conjunto de tareas realizadas.</a:t>
            </a:r>
          </a:p>
        </p:txBody>
      </p:sp>
      <p:sp>
        <p:nvSpPr>
          <p:cNvPr id="17" name="CuadroTexto 16">
            <a:extLst>
              <a:ext uri="{FF2B5EF4-FFF2-40B4-BE49-F238E27FC236}">
                <a16:creationId xmlns:a16="http://schemas.microsoft.com/office/drawing/2014/main" xmlns="" id="{862C9FE4-F18E-4CCB-812C-F01E01AC7BFE}"/>
              </a:ext>
            </a:extLst>
          </p:cNvPr>
          <p:cNvSpPr txBox="1"/>
          <p:nvPr/>
        </p:nvSpPr>
        <p:spPr>
          <a:xfrm>
            <a:off x="5042732" y="1632454"/>
            <a:ext cx="2106535" cy="261610"/>
          </a:xfrm>
          <a:prstGeom prst="rect">
            <a:avLst/>
          </a:prstGeom>
          <a:noFill/>
        </p:spPr>
        <p:txBody>
          <a:bodyPr wrap="square" rtlCol="0">
            <a:spAutoFit/>
          </a:bodyPr>
          <a:lstStyle/>
          <a:p>
            <a:pPr algn="ctr"/>
            <a:r>
              <a:rPr lang="es-MX" sz="1100" dirty="0">
                <a:latin typeface="Book Antiqua" panose="02040602050305030304" pitchFamily="18" charset="0"/>
              </a:rPr>
              <a:t>Se requiere</a:t>
            </a:r>
          </a:p>
        </p:txBody>
      </p:sp>
      <p:sp>
        <p:nvSpPr>
          <p:cNvPr id="18" name="CuadroTexto 17">
            <a:extLst>
              <a:ext uri="{FF2B5EF4-FFF2-40B4-BE49-F238E27FC236}">
                <a16:creationId xmlns:a16="http://schemas.microsoft.com/office/drawing/2014/main" xmlns="" id="{08C8BCEF-29BA-4832-80AB-AB109EE652AF}"/>
              </a:ext>
            </a:extLst>
          </p:cNvPr>
          <p:cNvSpPr txBox="1"/>
          <p:nvPr/>
        </p:nvSpPr>
        <p:spPr>
          <a:xfrm>
            <a:off x="7845298" y="1922794"/>
            <a:ext cx="2405042" cy="1277273"/>
          </a:xfrm>
          <a:prstGeom prst="rect">
            <a:avLst/>
          </a:prstGeom>
          <a:noFill/>
        </p:spPr>
        <p:txBody>
          <a:bodyPr wrap="square" rtlCol="0">
            <a:spAutoFit/>
          </a:bodyPr>
          <a:lstStyle/>
          <a:p>
            <a:pPr algn="ctr"/>
            <a:r>
              <a:rPr lang="es-MX" sz="1100" dirty="0">
                <a:latin typeface="Book Antiqua" panose="02040602050305030304" pitchFamily="18" charset="0"/>
              </a:rPr>
              <a:t>Que el estudiante logre reelaborar la estructura conceptual que tenía al principio de la secuencia, reorganizando su estructura de pensamiento a partir de las interacciones que ha generado con las nuevas interrogantes</a:t>
            </a:r>
          </a:p>
        </p:txBody>
      </p:sp>
      <p:sp>
        <p:nvSpPr>
          <p:cNvPr id="19" name="CuadroTexto 18">
            <a:extLst>
              <a:ext uri="{FF2B5EF4-FFF2-40B4-BE49-F238E27FC236}">
                <a16:creationId xmlns:a16="http://schemas.microsoft.com/office/drawing/2014/main" xmlns="" id="{8BB46354-AD6B-42AB-A3F0-173CCB13CA07}"/>
              </a:ext>
            </a:extLst>
          </p:cNvPr>
          <p:cNvSpPr txBox="1"/>
          <p:nvPr/>
        </p:nvSpPr>
        <p:spPr>
          <a:xfrm>
            <a:off x="7994552" y="1498167"/>
            <a:ext cx="2106535" cy="261610"/>
          </a:xfrm>
          <a:prstGeom prst="rect">
            <a:avLst/>
          </a:prstGeom>
          <a:noFill/>
        </p:spPr>
        <p:txBody>
          <a:bodyPr wrap="square" rtlCol="0">
            <a:spAutoFit/>
          </a:bodyPr>
          <a:lstStyle/>
          <a:p>
            <a:pPr algn="ctr"/>
            <a:r>
              <a:rPr lang="es-MX" sz="1100" dirty="0">
                <a:latin typeface="Book Antiqua" panose="02040602050305030304" pitchFamily="18" charset="0"/>
              </a:rPr>
              <a:t>Busca</a:t>
            </a:r>
          </a:p>
        </p:txBody>
      </p:sp>
      <p:sp>
        <p:nvSpPr>
          <p:cNvPr id="20" name="CuadroTexto 19">
            <a:extLst>
              <a:ext uri="{FF2B5EF4-FFF2-40B4-BE49-F238E27FC236}">
                <a16:creationId xmlns:a16="http://schemas.microsoft.com/office/drawing/2014/main" xmlns="" id="{8E764AE2-15FA-42C2-B403-5E374C050197}"/>
              </a:ext>
            </a:extLst>
          </p:cNvPr>
          <p:cNvSpPr txBox="1"/>
          <p:nvPr/>
        </p:nvSpPr>
        <p:spPr>
          <a:xfrm>
            <a:off x="4970642" y="4011796"/>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Evaluación</a:t>
            </a:r>
          </a:p>
        </p:txBody>
      </p:sp>
      <p:sp>
        <p:nvSpPr>
          <p:cNvPr id="21" name="CuadroTexto 20">
            <a:extLst>
              <a:ext uri="{FF2B5EF4-FFF2-40B4-BE49-F238E27FC236}">
                <a16:creationId xmlns:a16="http://schemas.microsoft.com/office/drawing/2014/main" xmlns="" id="{E883AC80-32AD-4F3B-84B5-057DBC774FDE}"/>
              </a:ext>
            </a:extLst>
          </p:cNvPr>
          <p:cNvSpPr txBox="1"/>
          <p:nvPr/>
        </p:nvSpPr>
        <p:spPr>
          <a:xfrm>
            <a:off x="4426224" y="4716675"/>
            <a:ext cx="3470092" cy="830997"/>
          </a:xfrm>
          <a:prstGeom prst="rect">
            <a:avLst/>
          </a:prstGeom>
          <a:noFill/>
          <a:ln w="28575">
            <a:noFill/>
          </a:ln>
        </p:spPr>
        <p:txBody>
          <a:bodyPr wrap="square" rtlCol="0">
            <a:spAutoFit/>
          </a:bodyPr>
          <a:lstStyle/>
          <a:p>
            <a:pPr algn="ctr"/>
            <a:r>
              <a:rPr lang="es-MX" sz="1200" dirty="0">
                <a:latin typeface="Book Antiqua" panose="02040602050305030304" pitchFamily="18" charset="0"/>
              </a:rPr>
              <a:t>Concentrado de evidencias que permiten obtener información valiosa del desempeño de los alumnos en relación a los objetivos planteados.</a:t>
            </a:r>
          </a:p>
        </p:txBody>
      </p:sp>
      <p:sp>
        <p:nvSpPr>
          <p:cNvPr id="3" name="Rectángulo 2">
            <a:extLst>
              <a:ext uri="{FF2B5EF4-FFF2-40B4-BE49-F238E27FC236}">
                <a16:creationId xmlns:a16="http://schemas.microsoft.com/office/drawing/2014/main" xmlns="" id="{5DAD34CB-2E1B-4EB1-B8DC-A8CDB8696785}"/>
              </a:ext>
            </a:extLst>
          </p:cNvPr>
          <p:cNvSpPr/>
          <p:nvPr/>
        </p:nvSpPr>
        <p:spPr>
          <a:xfrm>
            <a:off x="3127583" y="5950432"/>
            <a:ext cx="6096000" cy="461665"/>
          </a:xfrm>
          <a:prstGeom prst="rect">
            <a:avLst/>
          </a:prstGeom>
        </p:spPr>
        <p:txBody>
          <a:bodyPr>
            <a:spAutoFit/>
          </a:bodyPr>
          <a:lstStyle/>
          <a:p>
            <a:pPr algn="ctr"/>
            <a:r>
              <a:rPr lang="es-MX" sz="1200" dirty="0">
                <a:latin typeface="Book Antiqua" panose="02040602050305030304" pitchFamily="18" charset="0"/>
              </a:rPr>
              <a:t>Obtener información para que cada uno de los actores involucrados tome decisiones que conduzcan al cumplimiento de los propósitos educativos </a:t>
            </a:r>
          </a:p>
        </p:txBody>
      </p:sp>
      <p:sp>
        <p:nvSpPr>
          <p:cNvPr id="22" name="Rectángulo: esquinas redondeadas 31">
            <a:extLst>
              <a:ext uri="{FF2B5EF4-FFF2-40B4-BE49-F238E27FC236}">
                <a16:creationId xmlns:a16="http://schemas.microsoft.com/office/drawing/2014/main" xmlns="" id="{C937BEAB-0BF7-46EE-9545-674EEF8DE401}"/>
              </a:ext>
            </a:extLst>
          </p:cNvPr>
          <p:cNvSpPr/>
          <p:nvPr/>
        </p:nvSpPr>
        <p:spPr>
          <a:xfrm>
            <a:off x="5134319" y="2020146"/>
            <a:ext cx="2001514" cy="1107997"/>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Rectángulo: esquinas redondeadas 31">
            <a:extLst>
              <a:ext uri="{FF2B5EF4-FFF2-40B4-BE49-F238E27FC236}">
                <a16:creationId xmlns:a16="http://schemas.microsoft.com/office/drawing/2014/main" xmlns="" id="{44209534-78EA-457E-B614-00C1EC7B8959}"/>
              </a:ext>
            </a:extLst>
          </p:cNvPr>
          <p:cNvSpPr/>
          <p:nvPr/>
        </p:nvSpPr>
        <p:spPr>
          <a:xfrm>
            <a:off x="7765778" y="1926956"/>
            <a:ext cx="2484562" cy="1225129"/>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Rectángulo: esquinas redondeadas 31">
            <a:extLst>
              <a:ext uri="{FF2B5EF4-FFF2-40B4-BE49-F238E27FC236}">
                <a16:creationId xmlns:a16="http://schemas.microsoft.com/office/drawing/2014/main" xmlns="" id="{99F3A7AF-49DD-41AA-B7E0-FAC10BAA0253}"/>
              </a:ext>
            </a:extLst>
          </p:cNvPr>
          <p:cNvSpPr/>
          <p:nvPr/>
        </p:nvSpPr>
        <p:spPr>
          <a:xfrm>
            <a:off x="8138036" y="822662"/>
            <a:ext cx="1852125" cy="563227"/>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Rectángulo: esquinas redondeadas 31">
            <a:extLst>
              <a:ext uri="{FF2B5EF4-FFF2-40B4-BE49-F238E27FC236}">
                <a16:creationId xmlns:a16="http://schemas.microsoft.com/office/drawing/2014/main" xmlns="" id="{43BECCCE-1D53-4B96-9DDC-4A42B1A2C403}"/>
              </a:ext>
            </a:extLst>
          </p:cNvPr>
          <p:cNvSpPr/>
          <p:nvPr/>
        </p:nvSpPr>
        <p:spPr>
          <a:xfrm>
            <a:off x="5215337" y="906559"/>
            <a:ext cx="1920496" cy="57349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Rectángulo: esquinas redondeadas 31">
            <a:extLst>
              <a:ext uri="{FF2B5EF4-FFF2-40B4-BE49-F238E27FC236}">
                <a16:creationId xmlns:a16="http://schemas.microsoft.com/office/drawing/2014/main" xmlns="" id="{A785F9AB-2AC3-40BC-B89D-259DCA1AE1D3}"/>
              </a:ext>
            </a:extLst>
          </p:cNvPr>
          <p:cNvSpPr/>
          <p:nvPr/>
        </p:nvSpPr>
        <p:spPr>
          <a:xfrm>
            <a:off x="2388766" y="2152151"/>
            <a:ext cx="1885058" cy="938719"/>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 name="Rectángulo: esquinas redondeadas 31">
            <a:extLst>
              <a:ext uri="{FF2B5EF4-FFF2-40B4-BE49-F238E27FC236}">
                <a16:creationId xmlns:a16="http://schemas.microsoft.com/office/drawing/2014/main" xmlns="" id="{E68983EA-A3CD-4106-BC7C-07CC3C81756E}"/>
              </a:ext>
            </a:extLst>
          </p:cNvPr>
          <p:cNvSpPr/>
          <p:nvPr/>
        </p:nvSpPr>
        <p:spPr>
          <a:xfrm>
            <a:off x="2319689" y="748205"/>
            <a:ext cx="2085778" cy="81087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 name="Rectángulo: esquinas redondeadas 31">
            <a:extLst>
              <a:ext uri="{FF2B5EF4-FFF2-40B4-BE49-F238E27FC236}">
                <a16:creationId xmlns:a16="http://schemas.microsoft.com/office/drawing/2014/main" xmlns="" id="{392F94F1-28B1-44D9-B752-36D463BA3A81}"/>
              </a:ext>
            </a:extLst>
          </p:cNvPr>
          <p:cNvSpPr/>
          <p:nvPr/>
        </p:nvSpPr>
        <p:spPr>
          <a:xfrm>
            <a:off x="3127583" y="5908437"/>
            <a:ext cx="6187999" cy="504481"/>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9" name="CuadroTexto 28">
            <a:extLst>
              <a:ext uri="{FF2B5EF4-FFF2-40B4-BE49-F238E27FC236}">
                <a16:creationId xmlns:a16="http://schemas.microsoft.com/office/drawing/2014/main" xmlns="" id="{049C2E60-9049-4023-83F2-4859A34C61EF}"/>
              </a:ext>
            </a:extLst>
          </p:cNvPr>
          <p:cNvSpPr txBox="1"/>
          <p:nvPr/>
        </p:nvSpPr>
        <p:spPr>
          <a:xfrm>
            <a:off x="5215337" y="5599687"/>
            <a:ext cx="2106535" cy="261610"/>
          </a:xfrm>
          <a:prstGeom prst="rect">
            <a:avLst/>
          </a:prstGeom>
          <a:noFill/>
        </p:spPr>
        <p:txBody>
          <a:bodyPr wrap="square" rtlCol="0">
            <a:spAutoFit/>
          </a:bodyPr>
          <a:lstStyle/>
          <a:p>
            <a:pPr algn="ctr"/>
            <a:r>
              <a:rPr lang="es-MX" sz="1100" dirty="0">
                <a:latin typeface="Book Antiqua" panose="02040602050305030304" pitchFamily="18" charset="0"/>
              </a:rPr>
              <a:t>Tiene como propósito</a:t>
            </a:r>
          </a:p>
        </p:txBody>
      </p:sp>
      <p:sp>
        <p:nvSpPr>
          <p:cNvPr id="34" name="Rectángulo: esquinas redondeadas 31">
            <a:extLst>
              <a:ext uri="{FF2B5EF4-FFF2-40B4-BE49-F238E27FC236}">
                <a16:creationId xmlns:a16="http://schemas.microsoft.com/office/drawing/2014/main" xmlns="" id="{6B3B6C2C-DC2F-47CB-97A7-3DF001304FC5}"/>
              </a:ext>
            </a:extLst>
          </p:cNvPr>
          <p:cNvSpPr/>
          <p:nvPr/>
        </p:nvSpPr>
        <p:spPr>
          <a:xfrm>
            <a:off x="4433102" y="4763815"/>
            <a:ext cx="3470092" cy="75819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35" name="Conector recto 34">
            <a:extLst>
              <a:ext uri="{FF2B5EF4-FFF2-40B4-BE49-F238E27FC236}">
                <a16:creationId xmlns:a16="http://schemas.microsoft.com/office/drawing/2014/main" xmlns="" id="{F642AB1B-94C4-4C93-81CE-DBB67FD79518}"/>
              </a:ext>
            </a:extLst>
          </p:cNvPr>
          <p:cNvCxnSpPr>
            <a:cxnSpLocks/>
          </p:cNvCxnSpPr>
          <p:nvPr/>
        </p:nvCxnSpPr>
        <p:spPr>
          <a:xfrm flipH="1">
            <a:off x="3221924" y="103047"/>
            <a:ext cx="5907318" cy="19182"/>
          </a:xfrm>
          <a:prstGeom prst="line">
            <a:avLst/>
          </a:prstGeom>
        </p:spPr>
        <p:style>
          <a:lnRef idx="3">
            <a:schemeClr val="accent6"/>
          </a:lnRef>
          <a:fillRef idx="0">
            <a:schemeClr val="accent6"/>
          </a:fillRef>
          <a:effectRef idx="2">
            <a:schemeClr val="accent6"/>
          </a:effectRef>
          <a:fontRef idx="minor">
            <a:schemeClr val="tx1"/>
          </a:fontRef>
        </p:style>
      </p:cxnSp>
      <p:cxnSp>
        <p:nvCxnSpPr>
          <p:cNvPr id="36" name="Conector recto 35">
            <a:extLst>
              <a:ext uri="{FF2B5EF4-FFF2-40B4-BE49-F238E27FC236}">
                <a16:creationId xmlns:a16="http://schemas.microsoft.com/office/drawing/2014/main" xmlns="" id="{9D2F5318-2D4A-4465-AB8F-7BA9B52667E7}"/>
              </a:ext>
            </a:extLst>
          </p:cNvPr>
          <p:cNvCxnSpPr>
            <a:cxnSpLocks/>
          </p:cNvCxnSpPr>
          <p:nvPr/>
        </p:nvCxnSpPr>
        <p:spPr>
          <a:xfrm flipV="1">
            <a:off x="3228939" y="103047"/>
            <a:ext cx="0" cy="318114"/>
          </a:xfrm>
          <a:prstGeom prst="line">
            <a:avLst/>
          </a:prstGeom>
        </p:spPr>
        <p:style>
          <a:lnRef idx="3">
            <a:schemeClr val="accent6"/>
          </a:lnRef>
          <a:fillRef idx="0">
            <a:schemeClr val="accent6"/>
          </a:fillRef>
          <a:effectRef idx="2">
            <a:schemeClr val="accent6"/>
          </a:effectRef>
          <a:fontRef idx="minor">
            <a:schemeClr val="tx1"/>
          </a:fontRef>
        </p:style>
      </p:cxnSp>
      <p:cxnSp>
        <p:nvCxnSpPr>
          <p:cNvPr id="38" name="Conector recto 37">
            <a:extLst>
              <a:ext uri="{FF2B5EF4-FFF2-40B4-BE49-F238E27FC236}">
                <a16:creationId xmlns:a16="http://schemas.microsoft.com/office/drawing/2014/main" xmlns="" id="{18EDE1F7-0610-4E6B-A57E-9C0847D921F9}"/>
              </a:ext>
            </a:extLst>
          </p:cNvPr>
          <p:cNvCxnSpPr>
            <a:cxnSpLocks/>
          </p:cNvCxnSpPr>
          <p:nvPr/>
        </p:nvCxnSpPr>
        <p:spPr>
          <a:xfrm flipV="1">
            <a:off x="6096000" y="122229"/>
            <a:ext cx="0" cy="318114"/>
          </a:xfrm>
          <a:prstGeom prst="line">
            <a:avLst/>
          </a:prstGeom>
        </p:spPr>
        <p:style>
          <a:lnRef idx="3">
            <a:schemeClr val="accent6"/>
          </a:lnRef>
          <a:fillRef idx="0">
            <a:schemeClr val="accent6"/>
          </a:fillRef>
          <a:effectRef idx="2">
            <a:schemeClr val="accent6"/>
          </a:effectRef>
          <a:fontRef idx="minor">
            <a:schemeClr val="tx1"/>
          </a:fontRef>
        </p:style>
      </p:cxnSp>
      <p:cxnSp>
        <p:nvCxnSpPr>
          <p:cNvPr id="39" name="Conector recto 38">
            <a:extLst>
              <a:ext uri="{FF2B5EF4-FFF2-40B4-BE49-F238E27FC236}">
                <a16:creationId xmlns:a16="http://schemas.microsoft.com/office/drawing/2014/main" xmlns="" id="{31D9AE4E-8D7D-4A8B-9103-568526BF7C33}"/>
              </a:ext>
            </a:extLst>
          </p:cNvPr>
          <p:cNvCxnSpPr>
            <a:cxnSpLocks/>
          </p:cNvCxnSpPr>
          <p:nvPr/>
        </p:nvCxnSpPr>
        <p:spPr>
          <a:xfrm flipV="1">
            <a:off x="9129242" y="122229"/>
            <a:ext cx="0" cy="318114"/>
          </a:xfrm>
          <a:prstGeom prst="line">
            <a:avLst/>
          </a:prstGeom>
        </p:spPr>
        <p:style>
          <a:lnRef idx="3">
            <a:schemeClr val="accent6"/>
          </a:lnRef>
          <a:fillRef idx="0">
            <a:schemeClr val="accent6"/>
          </a:fillRef>
          <a:effectRef idx="2">
            <a:schemeClr val="accent6"/>
          </a:effectRef>
          <a:fontRef idx="minor">
            <a:schemeClr val="tx1"/>
          </a:fontRef>
        </p:style>
      </p:cxnSp>
      <p:cxnSp>
        <p:nvCxnSpPr>
          <p:cNvPr id="43" name="Conector recto 42">
            <a:extLst>
              <a:ext uri="{FF2B5EF4-FFF2-40B4-BE49-F238E27FC236}">
                <a16:creationId xmlns:a16="http://schemas.microsoft.com/office/drawing/2014/main" xmlns="" id="{21D56F08-FFF4-41F6-AFD4-A047E7AC831D}"/>
              </a:ext>
            </a:extLst>
          </p:cNvPr>
          <p:cNvCxnSpPr>
            <a:cxnSpLocks/>
          </p:cNvCxnSpPr>
          <p:nvPr/>
        </p:nvCxnSpPr>
        <p:spPr>
          <a:xfrm>
            <a:off x="9088298" y="1385889"/>
            <a:ext cx="0" cy="556331"/>
          </a:xfrm>
          <a:prstGeom prst="line">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Conector recto 46">
            <a:extLst>
              <a:ext uri="{FF2B5EF4-FFF2-40B4-BE49-F238E27FC236}">
                <a16:creationId xmlns:a16="http://schemas.microsoft.com/office/drawing/2014/main" xmlns="" id="{A351761A-E44F-49FF-8084-7C7E086089E8}"/>
              </a:ext>
            </a:extLst>
          </p:cNvPr>
          <p:cNvCxnSpPr>
            <a:cxnSpLocks/>
          </p:cNvCxnSpPr>
          <p:nvPr/>
        </p:nvCxnSpPr>
        <p:spPr>
          <a:xfrm>
            <a:off x="3356239" y="1559078"/>
            <a:ext cx="0" cy="556331"/>
          </a:xfrm>
          <a:prstGeom prst="line">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Conector recto 47">
            <a:extLst>
              <a:ext uri="{FF2B5EF4-FFF2-40B4-BE49-F238E27FC236}">
                <a16:creationId xmlns:a16="http://schemas.microsoft.com/office/drawing/2014/main" xmlns="" id="{BDD0A508-1ADC-419C-BCE0-75BB82AAE19D}"/>
              </a:ext>
            </a:extLst>
          </p:cNvPr>
          <p:cNvCxnSpPr>
            <a:cxnSpLocks/>
          </p:cNvCxnSpPr>
          <p:nvPr/>
        </p:nvCxnSpPr>
        <p:spPr>
          <a:xfrm>
            <a:off x="6225654" y="1473788"/>
            <a:ext cx="0" cy="556331"/>
          </a:xfrm>
          <a:prstGeom prst="line">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Conector recto 48">
            <a:extLst>
              <a:ext uri="{FF2B5EF4-FFF2-40B4-BE49-F238E27FC236}">
                <a16:creationId xmlns:a16="http://schemas.microsoft.com/office/drawing/2014/main" xmlns="" id="{AE91CE65-0902-415A-B8B5-1F3C4A920E2A}"/>
              </a:ext>
            </a:extLst>
          </p:cNvPr>
          <p:cNvCxnSpPr>
            <a:cxnSpLocks/>
            <a:stCxn id="14" idx="0"/>
          </p:cNvCxnSpPr>
          <p:nvPr/>
        </p:nvCxnSpPr>
        <p:spPr>
          <a:xfrm flipH="1" flipV="1">
            <a:off x="3451187" y="3097541"/>
            <a:ext cx="2683700" cy="454146"/>
          </a:xfrm>
          <a:prstGeom prst="line">
            <a:avLst/>
          </a:prstGeom>
        </p:spPr>
        <p:style>
          <a:lnRef idx="3">
            <a:schemeClr val="accent6"/>
          </a:lnRef>
          <a:fillRef idx="0">
            <a:schemeClr val="accent6"/>
          </a:fillRef>
          <a:effectRef idx="2">
            <a:schemeClr val="accent6"/>
          </a:effectRef>
          <a:fontRef idx="minor">
            <a:schemeClr val="tx1"/>
          </a:fontRef>
        </p:style>
      </p:cxnSp>
      <p:cxnSp>
        <p:nvCxnSpPr>
          <p:cNvPr id="51" name="Conector recto 50">
            <a:extLst>
              <a:ext uri="{FF2B5EF4-FFF2-40B4-BE49-F238E27FC236}">
                <a16:creationId xmlns:a16="http://schemas.microsoft.com/office/drawing/2014/main" xmlns="" id="{83D8FF55-9DB8-440F-B374-1CCC3C8F5B88}"/>
              </a:ext>
            </a:extLst>
          </p:cNvPr>
          <p:cNvCxnSpPr>
            <a:cxnSpLocks/>
            <a:stCxn id="14" idx="0"/>
            <a:endCxn id="23" idx="2"/>
          </p:cNvCxnSpPr>
          <p:nvPr/>
        </p:nvCxnSpPr>
        <p:spPr>
          <a:xfrm flipV="1">
            <a:off x="6134887" y="3152085"/>
            <a:ext cx="2873172" cy="399602"/>
          </a:xfrm>
          <a:prstGeom prst="line">
            <a:avLst/>
          </a:prstGeom>
        </p:spPr>
        <p:style>
          <a:lnRef idx="3">
            <a:schemeClr val="accent6"/>
          </a:lnRef>
          <a:fillRef idx="0">
            <a:schemeClr val="accent6"/>
          </a:fillRef>
          <a:effectRef idx="2">
            <a:schemeClr val="accent6"/>
          </a:effectRef>
          <a:fontRef idx="minor">
            <a:schemeClr val="tx1"/>
          </a:fontRef>
        </p:style>
      </p:cxnSp>
      <p:cxnSp>
        <p:nvCxnSpPr>
          <p:cNvPr id="54" name="Conector recto 53">
            <a:extLst>
              <a:ext uri="{FF2B5EF4-FFF2-40B4-BE49-F238E27FC236}">
                <a16:creationId xmlns:a16="http://schemas.microsoft.com/office/drawing/2014/main" xmlns="" id="{CCA6CA64-2DF5-4BD8-8A38-6444E0C01A16}"/>
              </a:ext>
            </a:extLst>
          </p:cNvPr>
          <p:cNvCxnSpPr>
            <a:cxnSpLocks/>
            <a:stCxn id="14" idx="0"/>
            <a:endCxn id="22" idx="2"/>
          </p:cNvCxnSpPr>
          <p:nvPr/>
        </p:nvCxnSpPr>
        <p:spPr>
          <a:xfrm flipV="1">
            <a:off x="6134887" y="3128143"/>
            <a:ext cx="189" cy="423544"/>
          </a:xfrm>
          <a:prstGeom prst="line">
            <a:avLst/>
          </a:prstGeom>
        </p:spPr>
        <p:style>
          <a:lnRef idx="3">
            <a:schemeClr val="accent6"/>
          </a:lnRef>
          <a:fillRef idx="0">
            <a:schemeClr val="accent6"/>
          </a:fillRef>
          <a:effectRef idx="2">
            <a:schemeClr val="accent6"/>
          </a:effectRef>
          <a:fontRef idx="minor">
            <a:schemeClr val="tx1"/>
          </a:fontRef>
        </p:style>
      </p:cxnSp>
      <p:cxnSp>
        <p:nvCxnSpPr>
          <p:cNvPr id="61" name="Conector recto 60">
            <a:extLst>
              <a:ext uri="{FF2B5EF4-FFF2-40B4-BE49-F238E27FC236}">
                <a16:creationId xmlns:a16="http://schemas.microsoft.com/office/drawing/2014/main" xmlns="" id="{B3F33D9E-7BDC-44F7-A499-ECC2AF25C045}"/>
              </a:ext>
            </a:extLst>
          </p:cNvPr>
          <p:cNvCxnSpPr>
            <a:cxnSpLocks/>
          </p:cNvCxnSpPr>
          <p:nvPr/>
        </p:nvCxnSpPr>
        <p:spPr>
          <a:xfrm flipV="1">
            <a:off x="6175583" y="4279198"/>
            <a:ext cx="0" cy="142304"/>
          </a:xfrm>
          <a:prstGeom prst="line">
            <a:avLst/>
          </a:prstGeom>
        </p:spPr>
        <p:style>
          <a:lnRef idx="3">
            <a:schemeClr val="accent6"/>
          </a:lnRef>
          <a:fillRef idx="0">
            <a:schemeClr val="accent6"/>
          </a:fillRef>
          <a:effectRef idx="2">
            <a:schemeClr val="accent6"/>
          </a:effectRef>
          <a:fontRef idx="minor">
            <a:schemeClr val="tx1"/>
          </a:fontRef>
        </p:style>
      </p:cxnSp>
      <p:cxnSp>
        <p:nvCxnSpPr>
          <p:cNvPr id="63" name="Conector recto 62">
            <a:extLst>
              <a:ext uri="{FF2B5EF4-FFF2-40B4-BE49-F238E27FC236}">
                <a16:creationId xmlns:a16="http://schemas.microsoft.com/office/drawing/2014/main" xmlns="" id="{3ED2DED8-2312-434B-99F5-18771D25A111}"/>
              </a:ext>
            </a:extLst>
          </p:cNvPr>
          <p:cNvCxnSpPr>
            <a:cxnSpLocks/>
          </p:cNvCxnSpPr>
          <p:nvPr/>
        </p:nvCxnSpPr>
        <p:spPr>
          <a:xfrm flipV="1">
            <a:off x="6175583" y="4645523"/>
            <a:ext cx="0" cy="142304"/>
          </a:xfrm>
          <a:prstGeom prst="line">
            <a:avLst/>
          </a:prstGeom>
        </p:spPr>
        <p:style>
          <a:lnRef idx="3">
            <a:schemeClr val="accent6"/>
          </a:lnRef>
          <a:fillRef idx="0">
            <a:schemeClr val="accent6"/>
          </a:fillRef>
          <a:effectRef idx="2">
            <a:schemeClr val="accent6"/>
          </a:effectRef>
          <a:fontRef idx="minor">
            <a:schemeClr val="tx1"/>
          </a:fontRef>
        </p:style>
      </p:cxnSp>
      <p:cxnSp>
        <p:nvCxnSpPr>
          <p:cNvPr id="72" name="Conector recto 71">
            <a:extLst>
              <a:ext uri="{FF2B5EF4-FFF2-40B4-BE49-F238E27FC236}">
                <a16:creationId xmlns:a16="http://schemas.microsoft.com/office/drawing/2014/main" xmlns="" id="{22425731-CDBC-42B8-8C35-691E3AB8159D}"/>
              </a:ext>
            </a:extLst>
          </p:cNvPr>
          <p:cNvCxnSpPr>
            <a:cxnSpLocks/>
          </p:cNvCxnSpPr>
          <p:nvPr/>
        </p:nvCxnSpPr>
        <p:spPr>
          <a:xfrm flipV="1">
            <a:off x="6135812" y="5528535"/>
            <a:ext cx="0" cy="142304"/>
          </a:xfrm>
          <a:prstGeom prst="line">
            <a:avLst/>
          </a:prstGeom>
        </p:spPr>
        <p:style>
          <a:lnRef idx="3">
            <a:schemeClr val="accent6"/>
          </a:lnRef>
          <a:fillRef idx="0">
            <a:schemeClr val="accent6"/>
          </a:fillRef>
          <a:effectRef idx="2">
            <a:schemeClr val="accent6"/>
          </a:effectRef>
          <a:fontRef idx="minor">
            <a:schemeClr val="tx1"/>
          </a:fontRef>
        </p:style>
      </p:cxnSp>
      <p:cxnSp>
        <p:nvCxnSpPr>
          <p:cNvPr id="73" name="Conector recto 72">
            <a:extLst>
              <a:ext uri="{FF2B5EF4-FFF2-40B4-BE49-F238E27FC236}">
                <a16:creationId xmlns:a16="http://schemas.microsoft.com/office/drawing/2014/main" xmlns="" id="{D300F422-1DE1-4C85-A01E-DB5426591382}"/>
              </a:ext>
            </a:extLst>
          </p:cNvPr>
          <p:cNvCxnSpPr>
            <a:cxnSpLocks/>
          </p:cNvCxnSpPr>
          <p:nvPr/>
        </p:nvCxnSpPr>
        <p:spPr>
          <a:xfrm flipV="1">
            <a:off x="6132912" y="5782987"/>
            <a:ext cx="0" cy="142304"/>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07940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2FAA9BD-88D8-4C4E-8741-A820B67A6EEF}"/>
              </a:ext>
            </a:extLst>
          </p:cNvPr>
          <p:cNvSpPr txBox="1"/>
          <p:nvPr/>
        </p:nvSpPr>
        <p:spPr>
          <a:xfrm>
            <a:off x="1160993" y="364891"/>
            <a:ext cx="1281120" cy="307777"/>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s-MX" sz="1400" b="1" dirty="0">
                <a:latin typeface="Book Antiqua" panose="02040602050305030304" pitchFamily="18" charset="0"/>
              </a:rPr>
              <a:t>Instrumentos</a:t>
            </a:r>
          </a:p>
        </p:txBody>
      </p:sp>
      <p:sp>
        <p:nvSpPr>
          <p:cNvPr id="4" name="CuadroTexto 3">
            <a:extLst>
              <a:ext uri="{FF2B5EF4-FFF2-40B4-BE49-F238E27FC236}">
                <a16:creationId xmlns:a16="http://schemas.microsoft.com/office/drawing/2014/main" xmlns="" id="{5527EE46-B4F4-4A10-8528-1E58FF9952A9}"/>
              </a:ext>
            </a:extLst>
          </p:cNvPr>
          <p:cNvSpPr txBox="1"/>
          <p:nvPr/>
        </p:nvSpPr>
        <p:spPr>
          <a:xfrm>
            <a:off x="5561077" y="428463"/>
            <a:ext cx="652743" cy="307777"/>
          </a:xfrm>
          <a:prstGeom prst="rect">
            <a:avLst/>
          </a:prstGeom>
          <a:gradFill>
            <a:lin ang="5400000" scaled="0"/>
          </a:grad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s-MX" sz="1400" b="1" dirty="0">
                <a:latin typeface="Book Antiqua" panose="02040602050305030304" pitchFamily="18" charset="0"/>
              </a:rPr>
              <a:t>Tipos</a:t>
            </a:r>
          </a:p>
        </p:txBody>
      </p:sp>
      <p:sp>
        <p:nvSpPr>
          <p:cNvPr id="5" name="Rectángulo 4">
            <a:extLst>
              <a:ext uri="{FF2B5EF4-FFF2-40B4-BE49-F238E27FC236}">
                <a16:creationId xmlns:a16="http://schemas.microsoft.com/office/drawing/2014/main" xmlns="" id="{B72E94F7-C5A1-4D5C-9CCB-6C5F5A95E7DE}"/>
              </a:ext>
            </a:extLst>
          </p:cNvPr>
          <p:cNvSpPr/>
          <p:nvPr/>
        </p:nvSpPr>
        <p:spPr>
          <a:xfrm>
            <a:off x="525639" y="857334"/>
            <a:ext cx="3950785" cy="5509200"/>
          </a:xfrm>
          <a:prstGeom prst="rect">
            <a:avLst/>
          </a:prstGeom>
        </p:spPr>
        <p:txBody>
          <a:bodyPr wrap="square">
            <a:spAutoFit/>
          </a:bodyPr>
          <a:lstStyle/>
          <a:p>
            <a:r>
              <a:rPr lang="es-MX" sz="1100" b="1" dirty="0">
                <a:latin typeface="Book Antiqua" panose="02040602050305030304" pitchFamily="18" charset="0"/>
              </a:rPr>
              <a:t>Diario de clase </a:t>
            </a:r>
            <a:r>
              <a:rPr lang="es-MX" sz="1100" dirty="0">
                <a:latin typeface="Book Antiqua" panose="02040602050305030304" pitchFamily="18" charset="0"/>
              </a:rPr>
              <a:t>Con puntos importantes que a nosotros como educadores de este nivel es importante saber como que aprendí hoy, ¿Qué me gusto mas y por qué?, ¿Qué fue lo mas difícil? y muchos mas ………</a:t>
            </a:r>
          </a:p>
          <a:p>
            <a:r>
              <a:rPr lang="es-MX" sz="1100" dirty="0">
                <a:latin typeface="Book Antiqua" panose="02040602050305030304" pitchFamily="18" charset="0"/>
              </a:rPr>
              <a:t> </a:t>
            </a:r>
          </a:p>
          <a:p>
            <a:r>
              <a:rPr lang="es-MX" sz="1100" b="1" dirty="0">
                <a:latin typeface="Book Antiqua" panose="02040602050305030304" pitchFamily="18" charset="0"/>
              </a:rPr>
              <a:t>Diario de la Educadora</a:t>
            </a:r>
          </a:p>
          <a:p>
            <a:r>
              <a:rPr lang="es-MX" sz="1100" dirty="0">
                <a:latin typeface="Book Antiqua" panose="02040602050305030304" pitchFamily="18" charset="0"/>
              </a:rPr>
              <a:t>Así como es importante conocer como se siente los niños durante las clases es importante que también nosotros realicemos nuestro diario con puntos como Se favoreció la competencia del trabajo, como fue la organización y el desarrollo, mostraron interés durante la actividad etc.</a:t>
            </a:r>
          </a:p>
          <a:p>
            <a:endParaRPr lang="es-MX" sz="1100" b="1" dirty="0">
              <a:latin typeface="Book Antiqua" panose="02040602050305030304" pitchFamily="18" charset="0"/>
            </a:endParaRPr>
          </a:p>
          <a:p>
            <a:r>
              <a:rPr lang="es-MX" sz="1100" b="1" dirty="0">
                <a:latin typeface="Book Antiqua" panose="02040602050305030304" pitchFamily="18" charset="0"/>
              </a:rPr>
              <a:t>Escala de Actitudes</a:t>
            </a:r>
            <a:r>
              <a:rPr lang="es-MX" sz="1100" dirty="0">
                <a:latin typeface="Book Antiqua" panose="02040602050305030304" pitchFamily="18" charset="0"/>
              </a:rPr>
              <a:t>: Este tipo de evaluación individual para cada uno de nuestros alumnos es de vital importancia que conozcamos ya que aquí veremos como cada alumno se siente en el grupo.</a:t>
            </a:r>
          </a:p>
          <a:p>
            <a:endParaRPr lang="es-MX" sz="1100" b="1" dirty="0">
              <a:latin typeface="Book Antiqua" panose="02040602050305030304" pitchFamily="18" charset="0"/>
            </a:endParaRPr>
          </a:p>
          <a:p>
            <a:r>
              <a:rPr lang="es-MX" sz="1100" b="1" dirty="0">
                <a:latin typeface="Book Antiqua" panose="02040602050305030304" pitchFamily="18" charset="0"/>
              </a:rPr>
              <a:t>Guía de Observaciones</a:t>
            </a:r>
            <a:r>
              <a:rPr lang="es-MX" sz="1100" dirty="0">
                <a:latin typeface="Book Antiqua" panose="02040602050305030304" pitchFamily="18" charset="0"/>
              </a:rPr>
              <a:t>: Aquí tenemos que definir los aspectos a evaluar dentro de nuestros</a:t>
            </a:r>
            <a:r>
              <a:rPr lang="es-MX" sz="1100" b="1" dirty="0">
                <a:latin typeface="Book Antiqua" panose="02040602050305030304" pitchFamily="18" charset="0"/>
              </a:rPr>
              <a:t> </a:t>
            </a:r>
            <a:r>
              <a:rPr lang="es-MX" sz="1100" dirty="0">
                <a:latin typeface="Book Antiqua" panose="02040602050305030304" pitchFamily="18" charset="0"/>
              </a:rPr>
              <a:t>seis campos formativos.</a:t>
            </a:r>
          </a:p>
          <a:p>
            <a:endParaRPr lang="es-MX" sz="1100" b="1" dirty="0">
              <a:latin typeface="Book Antiqua" panose="02040602050305030304" pitchFamily="18" charset="0"/>
            </a:endParaRPr>
          </a:p>
          <a:p>
            <a:r>
              <a:rPr lang="es-MX" sz="1100" b="1" dirty="0">
                <a:latin typeface="Book Antiqua" panose="02040602050305030304" pitchFamily="18" charset="0"/>
              </a:rPr>
              <a:t>Listas de Cotejo</a:t>
            </a:r>
            <a:r>
              <a:rPr lang="es-MX" sz="1100" dirty="0">
                <a:latin typeface="Book Antiqua" panose="02040602050305030304" pitchFamily="18" charset="0"/>
              </a:rPr>
              <a:t>: Evaluar los aspectos de cada uno de nuestros seis campos formativos</a:t>
            </a:r>
            <a:r>
              <a:rPr lang="es-MX" sz="1100" b="1" dirty="0">
                <a:latin typeface="Book Antiqua" panose="02040602050305030304" pitchFamily="18" charset="0"/>
              </a:rPr>
              <a:t> </a:t>
            </a:r>
            <a:r>
              <a:rPr lang="es-MX" sz="1100" dirty="0">
                <a:latin typeface="Book Antiqua" panose="02040602050305030304" pitchFamily="18" charset="0"/>
              </a:rPr>
              <a:t>de esto es lo que trata este material que también se incluye para su descarga.</a:t>
            </a:r>
          </a:p>
          <a:p>
            <a:endParaRPr lang="es-MX" sz="1100" b="1" dirty="0">
              <a:latin typeface="Book Antiqua" panose="02040602050305030304" pitchFamily="18" charset="0"/>
            </a:endParaRPr>
          </a:p>
          <a:p>
            <a:r>
              <a:rPr lang="es-MX" sz="1100" b="1" dirty="0">
                <a:latin typeface="Book Antiqua" panose="02040602050305030304" pitchFamily="18" charset="0"/>
              </a:rPr>
              <a:t>Registro Anecdótico</a:t>
            </a:r>
            <a:r>
              <a:rPr lang="es-MX" sz="1100" dirty="0">
                <a:latin typeface="Book Antiqua" panose="02040602050305030304" pitchFamily="18" charset="0"/>
              </a:rPr>
              <a:t>: Este tipo de evaluación es muy didáctico he importante ya que aquí los niños describirán como es que se sienten con cada actividad realizada en la clase</a:t>
            </a:r>
          </a:p>
          <a:p>
            <a:endParaRPr lang="es-MX" sz="1100" b="1" dirty="0">
              <a:latin typeface="Book Antiqua" panose="02040602050305030304" pitchFamily="18" charset="0"/>
            </a:endParaRPr>
          </a:p>
          <a:p>
            <a:r>
              <a:rPr lang="es-MX" sz="1100" b="1" dirty="0">
                <a:latin typeface="Book Antiqua" panose="02040602050305030304" pitchFamily="18" charset="0"/>
              </a:rPr>
              <a:t>Rubricas:</a:t>
            </a:r>
            <a:r>
              <a:rPr lang="es-MX" sz="1100" dirty="0">
                <a:latin typeface="Book Antiqua" panose="02040602050305030304" pitchFamily="18" charset="0"/>
              </a:rPr>
              <a:t> Y por ultimo y no menos importante también anexamos las rubricas para los 6 Campos Formativos.</a:t>
            </a:r>
          </a:p>
        </p:txBody>
      </p:sp>
      <p:sp>
        <p:nvSpPr>
          <p:cNvPr id="6" name="CuadroTexto 5">
            <a:extLst>
              <a:ext uri="{FF2B5EF4-FFF2-40B4-BE49-F238E27FC236}">
                <a16:creationId xmlns:a16="http://schemas.microsoft.com/office/drawing/2014/main" xmlns="" id="{B635C59A-67A4-4FA3-AE14-A1C512449F76}"/>
              </a:ext>
            </a:extLst>
          </p:cNvPr>
          <p:cNvSpPr txBox="1"/>
          <p:nvPr/>
        </p:nvSpPr>
        <p:spPr>
          <a:xfrm>
            <a:off x="4836509" y="799812"/>
            <a:ext cx="3950785" cy="5847755"/>
          </a:xfrm>
          <a:prstGeom prst="rect">
            <a:avLst/>
          </a:prstGeom>
          <a:noFill/>
          <a:ln w="28575">
            <a:noFill/>
          </a:ln>
        </p:spPr>
        <p:txBody>
          <a:bodyPr wrap="square" rtlCol="0">
            <a:spAutoFit/>
          </a:bodyPr>
          <a:lstStyle/>
          <a:p>
            <a:r>
              <a:rPr lang="es-MX" sz="1100" b="1" dirty="0">
                <a:latin typeface="Book Antiqua" panose="02040602050305030304" pitchFamily="18" charset="0"/>
              </a:rPr>
              <a:t>Diagnóstica:</a:t>
            </a:r>
          </a:p>
          <a:p>
            <a:r>
              <a:rPr lang="es-MX" sz="1100" dirty="0">
                <a:latin typeface="Book Antiqua" panose="02040602050305030304" pitchFamily="18" charset="0"/>
              </a:rPr>
              <a:t>Es aquella que se realiza previamente al desarrollo de un proceso educativo, cualquiera que este sea. También se le denomina como evaluación predictiva.</a:t>
            </a:r>
          </a:p>
          <a:p>
            <a:r>
              <a:rPr lang="es-MX" sz="1100" dirty="0">
                <a:latin typeface="Book Antiqua" panose="02040602050305030304" pitchFamily="18" charset="0"/>
              </a:rPr>
              <a:t> </a:t>
            </a:r>
          </a:p>
          <a:p>
            <a:r>
              <a:rPr lang="es-MX" sz="1100" b="1" dirty="0">
                <a:latin typeface="Book Antiqua" panose="02040602050305030304" pitchFamily="18" charset="0"/>
              </a:rPr>
              <a:t>Formativa:</a:t>
            </a:r>
          </a:p>
          <a:p>
            <a:r>
              <a:rPr lang="es-MX" sz="1100" dirty="0">
                <a:latin typeface="Book Antiqua" panose="02040602050305030304" pitchFamily="18" charset="0"/>
              </a:rPr>
              <a:t>Esta forma de evaluación se realiza durante el proceso de enseñanza – aprendizaje por lo que debe considerarse, más que las otras, como una parte reguladora y consustancial del proceso. Su finalidad es estrictamente pedagógica: regular el proceso de enseñanza – aprendizaje para adaptar o ajustar las condiciones pedagógicas en servicio del aprendizaje de los alumnos.</a:t>
            </a:r>
          </a:p>
          <a:p>
            <a:r>
              <a:rPr lang="es-MX" sz="1100" dirty="0">
                <a:latin typeface="Book Antiqua" panose="02040602050305030304" pitchFamily="18" charset="0"/>
              </a:rPr>
              <a:t> </a:t>
            </a:r>
          </a:p>
          <a:p>
            <a:r>
              <a:rPr lang="es-MX" sz="1100" b="1" dirty="0">
                <a:latin typeface="Book Antiqua" panose="02040602050305030304" pitchFamily="18" charset="0"/>
              </a:rPr>
              <a:t>Sumativa:</a:t>
            </a:r>
          </a:p>
          <a:p>
            <a:r>
              <a:rPr lang="es-MX" sz="1100" dirty="0">
                <a:latin typeface="Book Antiqua" panose="02040602050305030304" pitchFamily="18" charset="0"/>
              </a:rPr>
              <a:t>También denominada evaluación final, es aquella que se realiza al término de un proceso instruccional o un ciclo educativo cualquiera. Su fin principal consiste en verificar el grado en que las intenciones educativas han sido alcanzadas.</a:t>
            </a:r>
          </a:p>
          <a:p>
            <a:r>
              <a:rPr lang="es-MX" sz="1100" dirty="0">
                <a:latin typeface="Book Antiqua" panose="02040602050305030304" pitchFamily="18" charset="0"/>
              </a:rPr>
              <a:t> </a:t>
            </a:r>
          </a:p>
          <a:p>
            <a:r>
              <a:rPr lang="es-MX" sz="1100" dirty="0">
                <a:latin typeface="Book Antiqua" panose="02040602050305030304" pitchFamily="18" charset="0"/>
              </a:rPr>
              <a:t> </a:t>
            </a:r>
            <a:r>
              <a:rPr lang="es-MX" sz="1100" b="1" dirty="0">
                <a:latin typeface="Book Antiqua" panose="02040602050305030304" pitchFamily="18" charset="0"/>
              </a:rPr>
              <a:t> Autoevaluación:</a:t>
            </a:r>
            <a:r>
              <a:rPr lang="es-MX" sz="1100" dirty="0">
                <a:latin typeface="Book Antiqua" panose="02040602050305030304" pitchFamily="18" charset="0"/>
              </a:rPr>
              <a:t> la autoevaluación se produce cuando el sujeto evalúa sus propias actuaciones, es una evaluación personal la cual requiere un nivel de madurez de quien la realiza. Por tanto, el agente de la evaluación y su objeto se identifican.</a:t>
            </a:r>
          </a:p>
          <a:p>
            <a:r>
              <a:rPr lang="es-MX" sz="1100" dirty="0">
                <a:latin typeface="Book Antiqua" panose="02040602050305030304" pitchFamily="18" charset="0"/>
              </a:rPr>
              <a:t> </a:t>
            </a:r>
          </a:p>
          <a:p>
            <a:r>
              <a:rPr lang="es-MX" sz="1100" b="1" dirty="0">
                <a:latin typeface="Book Antiqua" panose="02040602050305030304" pitchFamily="18" charset="0"/>
              </a:rPr>
              <a:t>Coevaluación</a:t>
            </a:r>
            <a:r>
              <a:rPr lang="es-MX" sz="1100" dirty="0">
                <a:latin typeface="Book Antiqua" panose="02040602050305030304" pitchFamily="18" charset="0"/>
              </a:rPr>
              <a:t>: consiste en la evaluación mutua, conjunta, de una actividad o un trabajo determinado realizado entre varios.</a:t>
            </a:r>
          </a:p>
          <a:p>
            <a:r>
              <a:rPr lang="es-MX" sz="1100" dirty="0">
                <a:latin typeface="Book Antiqua" panose="02040602050305030304" pitchFamily="18" charset="0"/>
              </a:rPr>
              <a:t> </a:t>
            </a:r>
          </a:p>
          <a:p>
            <a:r>
              <a:rPr lang="es-MX" sz="1100" b="1" dirty="0">
                <a:latin typeface="Book Antiqua" panose="02040602050305030304" pitchFamily="18" charset="0"/>
              </a:rPr>
              <a:t>Heteroevaluación</a:t>
            </a:r>
            <a:r>
              <a:rPr lang="es-MX" sz="1100" dirty="0">
                <a:latin typeface="Book Antiqua" panose="02040602050305030304" pitchFamily="18" charset="0"/>
              </a:rPr>
              <a:t>: consiste en la evaluación que realiza una persona sobre otra: su trabajo, su actuación, su rendimiento, etc. Es la evaluación que habitualmente lleva a cabo el profesor con los alumnos. </a:t>
            </a:r>
          </a:p>
        </p:txBody>
      </p:sp>
      <p:sp>
        <p:nvSpPr>
          <p:cNvPr id="7" name="CuadroTexto 6">
            <a:extLst>
              <a:ext uri="{FF2B5EF4-FFF2-40B4-BE49-F238E27FC236}">
                <a16:creationId xmlns:a16="http://schemas.microsoft.com/office/drawing/2014/main" xmlns="" id="{30D69759-0F83-4A3C-95CA-B98EA98A0041}"/>
              </a:ext>
            </a:extLst>
          </p:cNvPr>
          <p:cNvSpPr txBox="1"/>
          <p:nvPr/>
        </p:nvSpPr>
        <p:spPr>
          <a:xfrm>
            <a:off x="9985528" y="428464"/>
            <a:ext cx="1045479" cy="307777"/>
          </a:xfrm>
          <a:prstGeom prst="rect">
            <a:avLst/>
          </a:prstGeom>
          <a:gradFill>
            <a:lin ang="5400000" scaled="0"/>
          </a:grad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s-MX" sz="1400" b="1" dirty="0">
                <a:latin typeface="Book Antiqua" panose="02040602050305030304" pitchFamily="18" charset="0"/>
              </a:rPr>
              <a:t>Ambiente </a:t>
            </a:r>
          </a:p>
        </p:txBody>
      </p:sp>
      <p:sp>
        <p:nvSpPr>
          <p:cNvPr id="8" name="Rectángulo 7">
            <a:extLst>
              <a:ext uri="{FF2B5EF4-FFF2-40B4-BE49-F238E27FC236}">
                <a16:creationId xmlns:a16="http://schemas.microsoft.com/office/drawing/2014/main" xmlns="" id="{BC19DB56-B421-48D1-A956-094DFABAAC4C}"/>
              </a:ext>
            </a:extLst>
          </p:cNvPr>
          <p:cNvSpPr/>
          <p:nvPr/>
        </p:nvSpPr>
        <p:spPr>
          <a:xfrm>
            <a:off x="9268595" y="976784"/>
            <a:ext cx="2397766" cy="784830"/>
          </a:xfrm>
          <a:prstGeom prst="rect">
            <a:avLst/>
          </a:prstGeom>
        </p:spPr>
        <p:txBody>
          <a:bodyPr wrap="square">
            <a:spAutoFit/>
          </a:bodyPr>
          <a:lstStyle/>
          <a:p>
            <a:pPr algn="ctr"/>
            <a:r>
              <a:rPr lang="es-MX" sz="1100" dirty="0">
                <a:latin typeface="Book Antiqua" panose="02040602050305030304" pitchFamily="18" charset="0"/>
              </a:rPr>
              <a:t>Conjunto de factores que favorecen o dificultan la interacción social en un espacio físico o virtual determinado</a:t>
            </a:r>
            <a:r>
              <a:rPr lang="es-MX" sz="1200" dirty="0">
                <a:latin typeface="Book Antiqua" panose="02040602050305030304" pitchFamily="18" charset="0"/>
              </a:rPr>
              <a:t>. (SEP 2017)</a:t>
            </a:r>
          </a:p>
        </p:txBody>
      </p:sp>
      <p:sp>
        <p:nvSpPr>
          <p:cNvPr id="9" name="Rectángulo 8">
            <a:extLst>
              <a:ext uri="{FF2B5EF4-FFF2-40B4-BE49-F238E27FC236}">
                <a16:creationId xmlns:a16="http://schemas.microsoft.com/office/drawing/2014/main" xmlns="" id="{AC72A907-DD30-4038-816A-667B4C1B90EB}"/>
              </a:ext>
            </a:extLst>
          </p:cNvPr>
          <p:cNvSpPr/>
          <p:nvPr/>
        </p:nvSpPr>
        <p:spPr>
          <a:xfrm>
            <a:off x="9268595" y="1934924"/>
            <a:ext cx="2397766" cy="261610"/>
          </a:xfrm>
          <a:prstGeom prst="rect">
            <a:avLst/>
          </a:prstGeom>
        </p:spPr>
        <p:txBody>
          <a:bodyPr wrap="square">
            <a:spAutoFit/>
          </a:bodyPr>
          <a:lstStyle/>
          <a:p>
            <a:pPr algn="ctr"/>
            <a:r>
              <a:rPr lang="es-MX" sz="1100" dirty="0">
                <a:latin typeface="Book Antiqua" panose="02040602050305030304" pitchFamily="18" charset="0"/>
              </a:rPr>
              <a:t>Debe</a:t>
            </a:r>
            <a:endParaRPr lang="es-MX" sz="1200" dirty="0">
              <a:latin typeface="Book Antiqua" panose="02040602050305030304" pitchFamily="18" charset="0"/>
            </a:endParaRPr>
          </a:p>
        </p:txBody>
      </p:sp>
      <p:sp>
        <p:nvSpPr>
          <p:cNvPr id="10" name="Rectángulo 9">
            <a:extLst>
              <a:ext uri="{FF2B5EF4-FFF2-40B4-BE49-F238E27FC236}">
                <a16:creationId xmlns:a16="http://schemas.microsoft.com/office/drawing/2014/main" xmlns="" id="{5B995FDD-83DA-4556-BC43-D8F125028B52}"/>
              </a:ext>
            </a:extLst>
          </p:cNvPr>
          <p:cNvSpPr/>
          <p:nvPr/>
        </p:nvSpPr>
        <p:spPr>
          <a:xfrm>
            <a:off x="8786645" y="2490281"/>
            <a:ext cx="1749427" cy="1615827"/>
          </a:xfrm>
          <a:prstGeom prst="rect">
            <a:avLst/>
          </a:prstGeom>
        </p:spPr>
        <p:txBody>
          <a:bodyPr wrap="square">
            <a:spAutoFit/>
          </a:bodyPr>
          <a:lstStyle/>
          <a:p>
            <a:pPr algn="ctr"/>
            <a:r>
              <a:rPr lang="es-MX" sz="1100" dirty="0">
                <a:latin typeface="Book Antiqua" panose="02040602050305030304" pitchFamily="18" charset="0"/>
              </a:rPr>
              <a:t>Reconocer a los estudiantes y su formación integral como su razón de ser e impulsar su participación activa y capacidad de autoconocimiento. (SEP 2017) </a:t>
            </a:r>
            <a:endParaRPr lang="es-MX" sz="1200" dirty="0">
              <a:latin typeface="Book Antiqua" panose="02040602050305030304" pitchFamily="18" charset="0"/>
            </a:endParaRPr>
          </a:p>
        </p:txBody>
      </p:sp>
      <p:sp>
        <p:nvSpPr>
          <p:cNvPr id="11" name="Rectángulo 10">
            <a:extLst>
              <a:ext uri="{FF2B5EF4-FFF2-40B4-BE49-F238E27FC236}">
                <a16:creationId xmlns:a16="http://schemas.microsoft.com/office/drawing/2014/main" xmlns="" id="{C2DF54E6-3AF1-4613-9ACB-CDBAE0FDCF02}"/>
              </a:ext>
            </a:extLst>
          </p:cNvPr>
          <p:cNvSpPr/>
          <p:nvPr/>
        </p:nvSpPr>
        <p:spPr>
          <a:xfrm>
            <a:off x="10729499" y="2499533"/>
            <a:ext cx="1362417" cy="1615827"/>
          </a:xfrm>
          <a:prstGeom prst="rect">
            <a:avLst/>
          </a:prstGeom>
        </p:spPr>
        <p:txBody>
          <a:bodyPr wrap="square">
            <a:spAutoFit/>
          </a:bodyPr>
          <a:lstStyle/>
          <a:p>
            <a:pPr algn="ctr"/>
            <a:r>
              <a:rPr lang="es-MX" sz="1100" dirty="0">
                <a:latin typeface="Book Antiqua" panose="02040602050305030304" pitchFamily="18" charset="0"/>
              </a:rPr>
              <a:t>Asumir la diversidad de formas y necesidades de aprendizaje como una característica inherente al trabajo escolar. (SEP 2017)</a:t>
            </a:r>
          </a:p>
        </p:txBody>
      </p:sp>
      <p:sp>
        <p:nvSpPr>
          <p:cNvPr id="12" name="Rectángulo 11">
            <a:extLst>
              <a:ext uri="{FF2B5EF4-FFF2-40B4-BE49-F238E27FC236}">
                <a16:creationId xmlns:a16="http://schemas.microsoft.com/office/drawing/2014/main" xmlns="" id="{102DA426-5C69-4C7B-9C99-82BCA59E1FC9}"/>
              </a:ext>
            </a:extLst>
          </p:cNvPr>
          <p:cNvSpPr/>
          <p:nvPr/>
        </p:nvSpPr>
        <p:spPr>
          <a:xfrm>
            <a:off x="9650069" y="4230578"/>
            <a:ext cx="1966456" cy="1446550"/>
          </a:xfrm>
          <a:prstGeom prst="rect">
            <a:avLst/>
          </a:prstGeom>
        </p:spPr>
        <p:txBody>
          <a:bodyPr wrap="square">
            <a:spAutoFit/>
          </a:bodyPr>
          <a:lstStyle/>
          <a:p>
            <a:pPr algn="ctr"/>
            <a:r>
              <a:rPr lang="es-MX" sz="1100" dirty="0">
                <a:latin typeface="Book Antiqua" panose="02040602050305030304" pitchFamily="18" charset="0"/>
              </a:rPr>
              <a:t>Favorece que todos los estudiantes integren los nuevos aprendizajes a sus estructuras de conocimiento y se da lugar al aprendizaje significativo con ayuda de materiales adecuados para los estudiantes (SEP 2017)</a:t>
            </a:r>
            <a:endParaRPr lang="es-MX" sz="1200" dirty="0">
              <a:latin typeface="Book Antiqua" panose="02040602050305030304" pitchFamily="18" charset="0"/>
            </a:endParaRPr>
          </a:p>
        </p:txBody>
      </p:sp>
      <p:cxnSp>
        <p:nvCxnSpPr>
          <p:cNvPr id="13" name="Conector recto 12">
            <a:extLst>
              <a:ext uri="{FF2B5EF4-FFF2-40B4-BE49-F238E27FC236}">
                <a16:creationId xmlns:a16="http://schemas.microsoft.com/office/drawing/2014/main" xmlns="" id="{1FF3FB3C-2ACD-4C18-A614-5A986E12B540}"/>
              </a:ext>
            </a:extLst>
          </p:cNvPr>
          <p:cNvCxnSpPr>
            <a:cxnSpLocks/>
            <a:stCxn id="3" idx="0"/>
          </p:cNvCxnSpPr>
          <p:nvPr/>
        </p:nvCxnSpPr>
        <p:spPr>
          <a:xfrm flipV="1">
            <a:off x="1801553" y="1"/>
            <a:ext cx="4066984" cy="364890"/>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Conector recto 15">
            <a:extLst>
              <a:ext uri="{FF2B5EF4-FFF2-40B4-BE49-F238E27FC236}">
                <a16:creationId xmlns:a16="http://schemas.microsoft.com/office/drawing/2014/main" xmlns="" id="{33455A18-58B2-428A-B866-86D4DE8C4614}"/>
              </a:ext>
            </a:extLst>
          </p:cNvPr>
          <p:cNvCxnSpPr>
            <a:cxnSpLocks/>
            <a:stCxn id="7" idx="0"/>
          </p:cNvCxnSpPr>
          <p:nvPr/>
        </p:nvCxnSpPr>
        <p:spPr>
          <a:xfrm flipH="1" flipV="1">
            <a:off x="5868538" y="2"/>
            <a:ext cx="4639730" cy="428462"/>
          </a:xfrm>
          <a:prstGeom prst="line">
            <a:avLst/>
          </a:prstGeom>
        </p:spPr>
        <p:style>
          <a:lnRef idx="3">
            <a:schemeClr val="accent6"/>
          </a:lnRef>
          <a:fillRef idx="0">
            <a:schemeClr val="accent6"/>
          </a:fillRef>
          <a:effectRef idx="2">
            <a:schemeClr val="accent6"/>
          </a:effectRef>
          <a:fontRef idx="minor">
            <a:schemeClr val="tx1"/>
          </a:fontRef>
        </p:style>
      </p:cxnSp>
      <p:cxnSp>
        <p:nvCxnSpPr>
          <p:cNvPr id="19" name="Conector recto 18">
            <a:extLst>
              <a:ext uri="{FF2B5EF4-FFF2-40B4-BE49-F238E27FC236}">
                <a16:creationId xmlns:a16="http://schemas.microsoft.com/office/drawing/2014/main" xmlns="" id="{B3BB27A6-7F12-4B70-8AED-1829268FBF8E}"/>
              </a:ext>
            </a:extLst>
          </p:cNvPr>
          <p:cNvCxnSpPr>
            <a:cxnSpLocks/>
            <a:stCxn id="4" idx="0"/>
          </p:cNvCxnSpPr>
          <p:nvPr/>
        </p:nvCxnSpPr>
        <p:spPr>
          <a:xfrm flipH="1" flipV="1">
            <a:off x="5868537" y="1"/>
            <a:ext cx="18912" cy="428462"/>
          </a:xfrm>
          <a:prstGeom prst="line">
            <a:avLst/>
          </a:prstGeom>
        </p:spPr>
        <p:style>
          <a:lnRef idx="3">
            <a:schemeClr val="accent6"/>
          </a:lnRef>
          <a:fillRef idx="0">
            <a:schemeClr val="accent6"/>
          </a:fillRef>
          <a:effectRef idx="2">
            <a:schemeClr val="accent6"/>
          </a:effectRef>
          <a:fontRef idx="minor">
            <a:schemeClr val="tx1"/>
          </a:fontRef>
        </p:style>
      </p:cxnSp>
      <p:sp>
        <p:nvSpPr>
          <p:cNvPr id="22" name="Rectángulo: esquinas redondeadas 28">
            <a:extLst>
              <a:ext uri="{FF2B5EF4-FFF2-40B4-BE49-F238E27FC236}">
                <a16:creationId xmlns:a16="http://schemas.microsoft.com/office/drawing/2014/main" xmlns="" id="{CF6334C1-10A4-449F-BA38-D34B99882D36}"/>
              </a:ext>
            </a:extLst>
          </p:cNvPr>
          <p:cNvSpPr/>
          <p:nvPr/>
        </p:nvSpPr>
        <p:spPr>
          <a:xfrm>
            <a:off x="9619149" y="4232286"/>
            <a:ext cx="1997375" cy="1444841"/>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Rectángulo: esquinas redondeadas 28">
            <a:extLst>
              <a:ext uri="{FF2B5EF4-FFF2-40B4-BE49-F238E27FC236}">
                <a16:creationId xmlns:a16="http://schemas.microsoft.com/office/drawing/2014/main" xmlns="" id="{2334BF49-3FB3-480C-B4F4-C06D092BF954}"/>
              </a:ext>
            </a:extLst>
          </p:cNvPr>
          <p:cNvSpPr/>
          <p:nvPr/>
        </p:nvSpPr>
        <p:spPr>
          <a:xfrm>
            <a:off x="8786644" y="2462508"/>
            <a:ext cx="1721623" cy="164360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Rectángulo: esquinas redondeadas 28">
            <a:extLst>
              <a:ext uri="{FF2B5EF4-FFF2-40B4-BE49-F238E27FC236}">
                <a16:creationId xmlns:a16="http://schemas.microsoft.com/office/drawing/2014/main" xmlns="" id="{C9CB59DE-EEA0-4002-88F8-E1E192252DC3}"/>
              </a:ext>
            </a:extLst>
          </p:cNvPr>
          <p:cNvSpPr/>
          <p:nvPr/>
        </p:nvSpPr>
        <p:spPr>
          <a:xfrm>
            <a:off x="10782076" y="2462508"/>
            <a:ext cx="1309839" cy="161582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Rectángulo: esquinas redondeadas 28">
            <a:extLst>
              <a:ext uri="{FF2B5EF4-FFF2-40B4-BE49-F238E27FC236}">
                <a16:creationId xmlns:a16="http://schemas.microsoft.com/office/drawing/2014/main" xmlns="" id="{52DFB69D-96EC-4B88-93A2-A32C4A15724F}"/>
              </a:ext>
            </a:extLst>
          </p:cNvPr>
          <p:cNvSpPr/>
          <p:nvPr/>
        </p:nvSpPr>
        <p:spPr>
          <a:xfrm>
            <a:off x="9268594" y="939814"/>
            <a:ext cx="2397766" cy="82180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a:t>
            </a:r>
          </a:p>
        </p:txBody>
      </p:sp>
      <p:sp>
        <p:nvSpPr>
          <p:cNvPr id="28" name="Rectángulo: esquinas redondeadas 28">
            <a:extLst>
              <a:ext uri="{FF2B5EF4-FFF2-40B4-BE49-F238E27FC236}">
                <a16:creationId xmlns:a16="http://schemas.microsoft.com/office/drawing/2014/main" xmlns="" id="{E164B08A-2126-47E8-9594-0923BE0C821A}"/>
              </a:ext>
            </a:extLst>
          </p:cNvPr>
          <p:cNvSpPr/>
          <p:nvPr/>
        </p:nvSpPr>
        <p:spPr>
          <a:xfrm>
            <a:off x="488066" y="846681"/>
            <a:ext cx="3988358" cy="750107"/>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9" name="Rectángulo: esquinas redondeadas 28">
            <a:extLst>
              <a:ext uri="{FF2B5EF4-FFF2-40B4-BE49-F238E27FC236}">
                <a16:creationId xmlns:a16="http://schemas.microsoft.com/office/drawing/2014/main" xmlns="" id="{F90328FC-663A-4415-AC6B-5C16EA472BC6}"/>
              </a:ext>
            </a:extLst>
          </p:cNvPr>
          <p:cNvSpPr/>
          <p:nvPr/>
        </p:nvSpPr>
        <p:spPr>
          <a:xfrm>
            <a:off x="525639" y="1714676"/>
            <a:ext cx="3988358" cy="102852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Rectángulo: esquinas redondeadas 29">
            <a:extLst>
              <a:ext uri="{FF2B5EF4-FFF2-40B4-BE49-F238E27FC236}">
                <a16:creationId xmlns:a16="http://schemas.microsoft.com/office/drawing/2014/main" xmlns="" id="{244A33E5-2887-404E-B6BD-50806B12E05D}"/>
              </a:ext>
            </a:extLst>
          </p:cNvPr>
          <p:cNvSpPr/>
          <p:nvPr/>
        </p:nvSpPr>
        <p:spPr>
          <a:xfrm>
            <a:off x="506852" y="2906497"/>
            <a:ext cx="3988358" cy="750107"/>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1" name="Rectángulo: esquinas redondeadas 30">
            <a:extLst>
              <a:ext uri="{FF2B5EF4-FFF2-40B4-BE49-F238E27FC236}">
                <a16:creationId xmlns:a16="http://schemas.microsoft.com/office/drawing/2014/main" xmlns="" id="{51712D33-6592-4243-BA8D-440CB68F81A1}"/>
              </a:ext>
            </a:extLst>
          </p:cNvPr>
          <p:cNvSpPr/>
          <p:nvPr/>
        </p:nvSpPr>
        <p:spPr>
          <a:xfrm>
            <a:off x="506852" y="3739747"/>
            <a:ext cx="3988358" cy="490831"/>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2" name="Rectángulo: esquinas redondeadas 31">
            <a:extLst>
              <a:ext uri="{FF2B5EF4-FFF2-40B4-BE49-F238E27FC236}">
                <a16:creationId xmlns:a16="http://schemas.microsoft.com/office/drawing/2014/main" xmlns="" id="{C8B3479F-5C7C-4791-A921-B84BE3DF3912}"/>
              </a:ext>
            </a:extLst>
          </p:cNvPr>
          <p:cNvSpPr/>
          <p:nvPr/>
        </p:nvSpPr>
        <p:spPr>
          <a:xfrm>
            <a:off x="525639" y="4391897"/>
            <a:ext cx="3988358" cy="64013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3" name="Rectángulo: esquinas redondeadas 32">
            <a:extLst>
              <a:ext uri="{FF2B5EF4-FFF2-40B4-BE49-F238E27FC236}">
                <a16:creationId xmlns:a16="http://schemas.microsoft.com/office/drawing/2014/main" xmlns="" id="{BBD36935-B41D-45EB-81E0-05E14E5F958E}"/>
              </a:ext>
            </a:extLst>
          </p:cNvPr>
          <p:cNvSpPr/>
          <p:nvPr/>
        </p:nvSpPr>
        <p:spPr>
          <a:xfrm>
            <a:off x="495081" y="5089389"/>
            <a:ext cx="3988358" cy="64013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4" name="Rectángulo: esquinas redondeadas 33">
            <a:extLst>
              <a:ext uri="{FF2B5EF4-FFF2-40B4-BE49-F238E27FC236}">
                <a16:creationId xmlns:a16="http://schemas.microsoft.com/office/drawing/2014/main" xmlns="" id="{A1F52C7F-8790-4D51-922A-4FCDB16849AC}"/>
              </a:ext>
            </a:extLst>
          </p:cNvPr>
          <p:cNvSpPr/>
          <p:nvPr/>
        </p:nvSpPr>
        <p:spPr>
          <a:xfrm>
            <a:off x="525639" y="5898459"/>
            <a:ext cx="3988358" cy="64013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5" name="Rectángulo: esquinas redondeadas 34">
            <a:extLst>
              <a:ext uri="{FF2B5EF4-FFF2-40B4-BE49-F238E27FC236}">
                <a16:creationId xmlns:a16="http://schemas.microsoft.com/office/drawing/2014/main" xmlns="" id="{40B31D52-A89F-4E25-A32E-36E8D4A4FE06}"/>
              </a:ext>
            </a:extLst>
          </p:cNvPr>
          <p:cNvSpPr/>
          <p:nvPr/>
        </p:nvSpPr>
        <p:spPr>
          <a:xfrm>
            <a:off x="4864661" y="847944"/>
            <a:ext cx="3988358" cy="64013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37" name="Conector: angular 36">
            <a:extLst>
              <a:ext uri="{FF2B5EF4-FFF2-40B4-BE49-F238E27FC236}">
                <a16:creationId xmlns:a16="http://schemas.microsoft.com/office/drawing/2014/main" xmlns="" id="{55559370-395B-45F5-8DCA-90353C4BDFC6}"/>
              </a:ext>
            </a:extLst>
          </p:cNvPr>
          <p:cNvCxnSpPr>
            <a:cxnSpLocks/>
            <a:stCxn id="3" idx="1"/>
            <a:endCxn id="34" idx="1"/>
          </p:cNvCxnSpPr>
          <p:nvPr/>
        </p:nvCxnSpPr>
        <p:spPr>
          <a:xfrm rot="10800000" flipV="1">
            <a:off x="525639" y="518779"/>
            <a:ext cx="635354" cy="5699745"/>
          </a:xfrm>
          <a:prstGeom prst="bentConnector3">
            <a:avLst>
              <a:gd name="adj1" fmla="val 157461"/>
            </a:avLst>
          </a:prstGeom>
        </p:spPr>
        <p:style>
          <a:lnRef idx="3">
            <a:schemeClr val="accent6"/>
          </a:lnRef>
          <a:fillRef idx="0">
            <a:schemeClr val="accent6"/>
          </a:fillRef>
          <a:effectRef idx="2">
            <a:schemeClr val="accent6"/>
          </a:effectRef>
          <a:fontRef idx="minor">
            <a:schemeClr val="tx1"/>
          </a:fontRef>
        </p:style>
      </p:cxnSp>
      <p:cxnSp>
        <p:nvCxnSpPr>
          <p:cNvPr id="41" name="Conector recto 40">
            <a:extLst>
              <a:ext uri="{FF2B5EF4-FFF2-40B4-BE49-F238E27FC236}">
                <a16:creationId xmlns:a16="http://schemas.microsoft.com/office/drawing/2014/main" xmlns="" id="{6FB53524-6CC5-4E32-A4AD-23BB6C0C218A}"/>
              </a:ext>
            </a:extLst>
          </p:cNvPr>
          <p:cNvCxnSpPr>
            <a:cxnSpLocks/>
          </p:cNvCxnSpPr>
          <p:nvPr/>
        </p:nvCxnSpPr>
        <p:spPr>
          <a:xfrm flipH="1" flipV="1">
            <a:off x="165554" y="1350714"/>
            <a:ext cx="322511" cy="18485"/>
          </a:xfrm>
          <a:prstGeom prst="line">
            <a:avLst/>
          </a:prstGeom>
        </p:spPr>
        <p:style>
          <a:lnRef idx="3">
            <a:schemeClr val="accent6"/>
          </a:lnRef>
          <a:fillRef idx="0">
            <a:schemeClr val="accent6"/>
          </a:fillRef>
          <a:effectRef idx="2">
            <a:schemeClr val="accent6"/>
          </a:effectRef>
          <a:fontRef idx="minor">
            <a:schemeClr val="tx1"/>
          </a:fontRef>
        </p:style>
      </p:cxnSp>
      <p:cxnSp>
        <p:nvCxnSpPr>
          <p:cNvPr id="44" name="Conector recto 43">
            <a:extLst>
              <a:ext uri="{FF2B5EF4-FFF2-40B4-BE49-F238E27FC236}">
                <a16:creationId xmlns:a16="http://schemas.microsoft.com/office/drawing/2014/main" xmlns="" id="{87A030AC-3A25-49D8-A295-8067841F3607}"/>
              </a:ext>
            </a:extLst>
          </p:cNvPr>
          <p:cNvCxnSpPr>
            <a:cxnSpLocks/>
          </p:cNvCxnSpPr>
          <p:nvPr/>
        </p:nvCxnSpPr>
        <p:spPr>
          <a:xfrm flipH="1" flipV="1">
            <a:off x="180230" y="2213843"/>
            <a:ext cx="322511" cy="18485"/>
          </a:xfrm>
          <a:prstGeom prst="line">
            <a:avLst/>
          </a:prstGeom>
        </p:spPr>
        <p:style>
          <a:lnRef idx="3">
            <a:schemeClr val="accent6"/>
          </a:lnRef>
          <a:fillRef idx="0">
            <a:schemeClr val="accent6"/>
          </a:fillRef>
          <a:effectRef idx="2">
            <a:schemeClr val="accent6"/>
          </a:effectRef>
          <a:fontRef idx="minor">
            <a:schemeClr val="tx1"/>
          </a:fontRef>
        </p:style>
      </p:cxnSp>
      <p:cxnSp>
        <p:nvCxnSpPr>
          <p:cNvPr id="45" name="Conector recto 44">
            <a:extLst>
              <a:ext uri="{FF2B5EF4-FFF2-40B4-BE49-F238E27FC236}">
                <a16:creationId xmlns:a16="http://schemas.microsoft.com/office/drawing/2014/main" xmlns="" id="{C9AEBFB1-965E-47BC-93B5-10567E183F1C}"/>
              </a:ext>
            </a:extLst>
          </p:cNvPr>
          <p:cNvCxnSpPr>
            <a:cxnSpLocks/>
          </p:cNvCxnSpPr>
          <p:nvPr/>
        </p:nvCxnSpPr>
        <p:spPr>
          <a:xfrm flipH="1" flipV="1">
            <a:off x="170344" y="3251936"/>
            <a:ext cx="322511" cy="18485"/>
          </a:xfrm>
          <a:prstGeom prst="line">
            <a:avLst/>
          </a:prstGeom>
        </p:spPr>
        <p:style>
          <a:lnRef idx="3">
            <a:schemeClr val="accent6"/>
          </a:lnRef>
          <a:fillRef idx="0">
            <a:schemeClr val="accent6"/>
          </a:fillRef>
          <a:effectRef idx="2">
            <a:schemeClr val="accent6"/>
          </a:effectRef>
          <a:fontRef idx="minor">
            <a:schemeClr val="tx1"/>
          </a:fontRef>
        </p:style>
      </p:cxnSp>
      <p:cxnSp>
        <p:nvCxnSpPr>
          <p:cNvPr id="46" name="Conector recto 45">
            <a:extLst>
              <a:ext uri="{FF2B5EF4-FFF2-40B4-BE49-F238E27FC236}">
                <a16:creationId xmlns:a16="http://schemas.microsoft.com/office/drawing/2014/main" xmlns="" id="{D5A08F67-FB7D-4323-B4EE-CCE8FA6079AF}"/>
              </a:ext>
            </a:extLst>
          </p:cNvPr>
          <p:cNvCxnSpPr>
            <a:cxnSpLocks/>
          </p:cNvCxnSpPr>
          <p:nvPr/>
        </p:nvCxnSpPr>
        <p:spPr>
          <a:xfrm flipH="1" flipV="1">
            <a:off x="172570" y="3966677"/>
            <a:ext cx="322511" cy="18485"/>
          </a:xfrm>
          <a:prstGeom prst="line">
            <a:avLst/>
          </a:prstGeom>
        </p:spPr>
        <p:style>
          <a:lnRef idx="3">
            <a:schemeClr val="accent6"/>
          </a:lnRef>
          <a:fillRef idx="0">
            <a:schemeClr val="accent6"/>
          </a:fillRef>
          <a:effectRef idx="2">
            <a:schemeClr val="accent6"/>
          </a:effectRef>
          <a:fontRef idx="minor">
            <a:schemeClr val="tx1"/>
          </a:fontRef>
        </p:style>
      </p:cxnSp>
      <p:cxnSp>
        <p:nvCxnSpPr>
          <p:cNvPr id="47" name="Conector recto 46">
            <a:extLst>
              <a:ext uri="{FF2B5EF4-FFF2-40B4-BE49-F238E27FC236}">
                <a16:creationId xmlns:a16="http://schemas.microsoft.com/office/drawing/2014/main" xmlns="" id="{185EF25E-4FBA-4A9F-B92F-3D6CCE834F3B}"/>
              </a:ext>
            </a:extLst>
          </p:cNvPr>
          <p:cNvCxnSpPr>
            <a:cxnSpLocks/>
          </p:cNvCxnSpPr>
          <p:nvPr/>
        </p:nvCxnSpPr>
        <p:spPr>
          <a:xfrm flipH="1" flipV="1">
            <a:off x="172570" y="4666969"/>
            <a:ext cx="322511" cy="18485"/>
          </a:xfrm>
          <a:prstGeom prst="line">
            <a:avLst/>
          </a:prstGeom>
        </p:spPr>
        <p:style>
          <a:lnRef idx="3">
            <a:schemeClr val="accent6"/>
          </a:lnRef>
          <a:fillRef idx="0">
            <a:schemeClr val="accent6"/>
          </a:fillRef>
          <a:effectRef idx="2">
            <a:schemeClr val="accent6"/>
          </a:effectRef>
          <a:fontRef idx="minor">
            <a:schemeClr val="tx1"/>
          </a:fontRef>
        </p:style>
      </p:cxnSp>
      <p:cxnSp>
        <p:nvCxnSpPr>
          <p:cNvPr id="48" name="Conector recto 47">
            <a:extLst>
              <a:ext uri="{FF2B5EF4-FFF2-40B4-BE49-F238E27FC236}">
                <a16:creationId xmlns:a16="http://schemas.microsoft.com/office/drawing/2014/main" xmlns="" id="{B29D74E0-09C8-4B41-9B5D-8C179031785E}"/>
              </a:ext>
            </a:extLst>
          </p:cNvPr>
          <p:cNvCxnSpPr>
            <a:cxnSpLocks/>
          </p:cNvCxnSpPr>
          <p:nvPr/>
        </p:nvCxnSpPr>
        <p:spPr>
          <a:xfrm flipH="1" flipV="1">
            <a:off x="150529" y="5390970"/>
            <a:ext cx="322511" cy="18485"/>
          </a:xfrm>
          <a:prstGeom prst="line">
            <a:avLst/>
          </a:prstGeom>
        </p:spPr>
        <p:style>
          <a:lnRef idx="3">
            <a:schemeClr val="accent6"/>
          </a:lnRef>
          <a:fillRef idx="0">
            <a:schemeClr val="accent6"/>
          </a:fillRef>
          <a:effectRef idx="2">
            <a:schemeClr val="accent6"/>
          </a:effectRef>
          <a:fontRef idx="minor">
            <a:schemeClr val="tx1"/>
          </a:fontRef>
        </p:style>
      </p:cxnSp>
      <p:cxnSp>
        <p:nvCxnSpPr>
          <p:cNvPr id="49" name="Conector recto 48">
            <a:extLst>
              <a:ext uri="{FF2B5EF4-FFF2-40B4-BE49-F238E27FC236}">
                <a16:creationId xmlns:a16="http://schemas.microsoft.com/office/drawing/2014/main" xmlns="" id="{BE97E90C-D47B-4DDE-B09D-431C0CC637D6}"/>
              </a:ext>
            </a:extLst>
          </p:cNvPr>
          <p:cNvCxnSpPr>
            <a:cxnSpLocks/>
          </p:cNvCxnSpPr>
          <p:nvPr/>
        </p:nvCxnSpPr>
        <p:spPr>
          <a:xfrm flipH="1" flipV="1">
            <a:off x="10489355" y="622343"/>
            <a:ext cx="18912" cy="283341"/>
          </a:xfrm>
          <a:prstGeom prst="line">
            <a:avLst/>
          </a:prstGeom>
        </p:spPr>
        <p:style>
          <a:lnRef idx="3">
            <a:schemeClr val="accent6"/>
          </a:lnRef>
          <a:fillRef idx="0">
            <a:schemeClr val="accent6"/>
          </a:fillRef>
          <a:effectRef idx="2">
            <a:schemeClr val="accent6"/>
          </a:effectRef>
          <a:fontRef idx="minor">
            <a:schemeClr val="tx1"/>
          </a:fontRef>
        </p:style>
      </p:cxnSp>
      <p:cxnSp>
        <p:nvCxnSpPr>
          <p:cNvPr id="51" name="Conector recto 50">
            <a:extLst>
              <a:ext uri="{FF2B5EF4-FFF2-40B4-BE49-F238E27FC236}">
                <a16:creationId xmlns:a16="http://schemas.microsoft.com/office/drawing/2014/main" xmlns="" id="{E2A47A99-6EB1-4904-B8F2-4F2F2AA6FD02}"/>
              </a:ext>
            </a:extLst>
          </p:cNvPr>
          <p:cNvCxnSpPr>
            <a:cxnSpLocks/>
            <a:stCxn id="66" idx="0"/>
            <a:endCxn id="26" idx="2"/>
          </p:cNvCxnSpPr>
          <p:nvPr/>
        </p:nvCxnSpPr>
        <p:spPr>
          <a:xfrm flipH="1" flipV="1">
            <a:off x="10467477" y="1761614"/>
            <a:ext cx="28833" cy="198835"/>
          </a:xfrm>
          <a:prstGeom prst="line">
            <a:avLst/>
          </a:prstGeom>
        </p:spPr>
        <p:style>
          <a:lnRef idx="3">
            <a:schemeClr val="accent6"/>
          </a:lnRef>
          <a:fillRef idx="0">
            <a:schemeClr val="accent6"/>
          </a:fillRef>
          <a:effectRef idx="2">
            <a:schemeClr val="accent6"/>
          </a:effectRef>
          <a:fontRef idx="minor">
            <a:schemeClr val="tx1"/>
          </a:fontRef>
        </p:style>
      </p:cxnSp>
      <p:cxnSp>
        <p:nvCxnSpPr>
          <p:cNvPr id="52" name="Conector recto 51">
            <a:extLst>
              <a:ext uri="{FF2B5EF4-FFF2-40B4-BE49-F238E27FC236}">
                <a16:creationId xmlns:a16="http://schemas.microsoft.com/office/drawing/2014/main" xmlns="" id="{D596A337-9CA3-432D-B043-B0A292451F16}"/>
              </a:ext>
            </a:extLst>
          </p:cNvPr>
          <p:cNvCxnSpPr>
            <a:cxnSpLocks/>
            <a:stCxn id="22" idx="0"/>
          </p:cNvCxnSpPr>
          <p:nvPr/>
        </p:nvCxnSpPr>
        <p:spPr>
          <a:xfrm flipH="1" flipV="1">
            <a:off x="10613951" y="2170002"/>
            <a:ext cx="3886" cy="2062284"/>
          </a:xfrm>
          <a:prstGeom prst="line">
            <a:avLst/>
          </a:prstGeom>
        </p:spPr>
        <p:style>
          <a:lnRef idx="3">
            <a:schemeClr val="accent6"/>
          </a:lnRef>
          <a:fillRef idx="0">
            <a:schemeClr val="accent6"/>
          </a:fillRef>
          <a:effectRef idx="2">
            <a:schemeClr val="accent6"/>
          </a:effectRef>
          <a:fontRef idx="minor">
            <a:schemeClr val="tx1"/>
          </a:fontRef>
        </p:style>
      </p:cxnSp>
      <p:cxnSp>
        <p:nvCxnSpPr>
          <p:cNvPr id="54" name="Conector recto 53">
            <a:extLst>
              <a:ext uri="{FF2B5EF4-FFF2-40B4-BE49-F238E27FC236}">
                <a16:creationId xmlns:a16="http://schemas.microsoft.com/office/drawing/2014/main" xmlns="" id="{A804E0CE-D81D-464E-9896-5D1F14346817}"/>
              </a:ext>
            </a:extLst>
          </p:cNvPr>
          <p:cNvCxnSpPr>
            <a:cxnSpLocks/>
            <a:stCxn id="24" idx="0"/>
          </p:cNvCxnSpPr>
          <p:nvPr/>
        </p:nvCxnSpPr>
        <p:spPr>
          <a:xfrm flipH="1" flipV="1">
            <a:off x="10732519" y="2170001"/>
            <a:ext cx="704477" cy="292507"/>
          </a:xfrm>
          <a:prstGeom prst="line">
            <a:avLst/>
          </a:prstGeom>
        </p:spPr>
        <p:style>
          <a:lnRef idx="3">
            <a:schemeClr val="accent6"/>
          </a:lnRef>
          <a:fillRef idx="0">
            <a:schemeClr val="accent6"/>
          </a:fillRef>
          <a:effectRef idx="2">
            <a:schemeClr val="accent6"/>
          </a:effectRef>
          <a:fontRef idx="minor">
            <a:schemeClr val="tx1"/>
          </a:fontRef>
        </p:style>
      </p:cxnSp>
      <p:cxnSp>
        <p:nvCxnSpPr>
          <p:cNvPr id="58" name="Conector recto 57">
            <a:extLst>
              <a:ext uri="{FF2B5EF4-FFF2-40B4-BE49-F238E27FC236}">
                <a16:creationId xmlns:a16="http://schemas.microsoft.com/office/drawing/2014/main" xmlns="" id="{27AD052F-A5FF-4754-9881-0E28FF8AC0C6}"/>
              </a:ext>
            </a:extLst>
          </p:cNvPr>
          <p:cNvCxnSpPr>
            <a:cxnSpLocks/>
            <a:stCxn id="23" idx="0"/>
            <a:endCxn id="66" idx="2"/>
          </p:cNvCxnSpPr>
          <p:nvPr/>
        </p:nvCxnSpPr>
        <p:spPr>
          <a:xfrm flipV="1">
            <a:off x="9647456" y="2149119"/>
            <a:ext cx="848854" cy="313389"/>
          </a:xfrm>
          <a:prstGeom prst="line">
            <a:avLst/>
          </a:prstGeom>
        </p:spPr>
        <p:style>
          <a:lnRef idx="3">
            <a:schemeClr val="accent6"/>
          </a:lnRef>
          <a:fillRef idx="0">
            <a:schemeClr val="accent6"/>
          </a:fillRef>
          <a:effectRef idx="2">
            <a:schemeClr val="accent6"/>
          </a:effectRef>
          <a:fontRef idx="minor">
            <a:schemeClr val="tx1"/>
          </a:fontRef>
        </p:style>
      </p:cxnSp>
      <p:sp>
        <p:nvSpPr>
          <p:cNvPr id="61" name="Rectángulo: esquinas redondeadas 60">
            <a:extLst>
              <a:ext uri="{FF2B5EF4-FFF2-40B4-BE49-F238E27FC236}">
                <a16:creationId xmlns:a16="http://schemas.microsoft.com/office/drawing/2014/main" xmlns="" id="{0A76A581-BF18-4976-97FA-0BEF1BB15F7B}"/>
              </a:ext>
            </a:extLst>
          </p:cNvPr>
          <p:cNvSpPr/>
          <p:nvPr/>
        </p:nvSpPr>
        <p:spPr>
          <a:xfrm>
            <a:off x="4851514" y="1655226"/>
            <a:ext cx="3882552" cy="144281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2" name="Rectángulo: esquinas redondeadas 61">
            <a:extLst>
              <a:ext uri="{FF2B5EF4-FFF2-40B4-BE49-F238E27FC236}">
                <a16:creationId xmlns:a16="http://schemas.microsoft.com/office/drawing/2014/main" xmlns="" id="{22A4E405-E5EC-46E6-B69D-52731C95C3F1}"/>
              </a:ext>
            </a:extLst>
          </p:cNvPr>
          <p:cNvSpPr/>
          <p:nvPr/>
        </p:nvSpPr>
        <p:spPr>
          <a:xfrm>
            <a:off x="4816683" y="3191184"/>
            <a:ext cx="3882552" cy="92417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3" name="Rectángulo: esquinas redondeadas 62">
            <a:extLst>
              <a:ext uri="{FF2B5EF4-FFF2-40B4-BE49-F238E27FC236}">
                <a16:creationId xmlns:a16="http://schemas.microsoft.com/office/drawing/2014/main" xmlns="" id="{9E822659-17E5-4030-B6EF-54B49A0CDC52}"/>
              </a:ext>
            </a:extLst>
          </p:cNvPr>
          <p:cNvSpPr/>
          <p:nvPr/>
        </p:nvSpPr>
        <p:spPr>
          <a:xfrm>
            <a:off x="4874082" y="4190865"/>
            <a:ext cx="3882552" cy="84116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4" name="Rectángulo: esquinas redondeadas 63">
            <a:extLst>
              <a:ext uri="{FF2B5EF4-FFF2-40B4-BE49-F238E27FC236}">
                <a16:creationId xmlns:a16="http://schemas.microsoft.com/office/drawing/2014/main" xmlns="" id="{3939B606-473C-4859-9E64-FC7888F1441F}"/>
              </a:ext>
            </a:extLst>
          </p:cNvPr>
          <p:cNvSpPr/>
          <p:nvPr/>
        </p:nvSpPr>
        <p:spPr>
          <a:xfrm>
            <a:off x="4864661" y="5201054"/>
            <a:ext cx="3882552" cy="528467"/>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5" name="Rectángulo: esquinas redondeadas 64">
            <a:extLst>
              <a:ext uri="{FF2B5EF4-FFF2-40B4-BE49-F238E27FC236}">
                <a16:creationId xmlns:a16="http://schemas.microsoft.com/office/drawing/2014/main" xmlns="" id="{F48898A0-FD84-4C15-ADCA-514AE6597410}"/>
              </a:ext>
            </a:extLst>
          </p:cNvPr>
          <p:cNvSpPr/>
          <p:nvPr/>
        </p:nvSpPr>
        <p:spPr>
          <a:xfrm>
            <a:off x="4836509" y="5860618"/>
            <a:ext cx="3882552" cy="67797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6" name="Rectángulo: esquinas redondeadas 65">
            <a:extLst>
              <a:ext uri="{FF2B5EF4-FFF2-40B4-BE49-F238E27FC236}">
                <a16:creationId xmlns:a16="http://schemas.microsoft.com/office/drawing/2014/main" xmlns="" id="{B0A0E360-A3A1-4DA8-B495-E26C83812117}"/>
              </a:ext>
            </a:extLst>
          </p:cNvPr>
          <p:cNvSpPr/>
          <p:nvPr/>
        </p:nvSpPr>
        <p:spPr>
          <a:xfrm>
            <a:off x="10030512" y="1960449"/>
            <a:ext cx="931595" cy="18867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74" name="Conector: angular 73">
            <a:extLst>
              <a:ext uri="{FF2B5EF4-FFF2-40B4-BE49-F238E27FC236}">
                <a16:creationId xmlns:a16="http://schemas.microsoft.com/office/drawing/2014/main" xmlns="" id="{C1904EC4-59F4-4296-AD8F-4B91C1981544}"/>
              </a:ext>
            </a:extLst>
          </p:cNvPr>
          <p:cNvCxnSpPr>
            <a:cxnSpLocks/>
            <a:stCxn id="4" idx="1"/>
            <a:endCxn id="65" idx="1"/>
          </p:cNvCxnSpPr>
          <p:nvPr/>
        </p:nvCxnSpPr>
        <p:spPr>
          <a:xfrm rot="10800000" flipV="1">
            <a:off x="4836509" y="582351"/>
            <a:ext cx="724568" cy="5617253"/>
          </a:xfrm>
          <a:prstGeom prst="bentConnector3">
            <a:avLst>
              <a:gd name="adj1" fmla="val 131550"/>
            </a:avLst>
          </a:prstGeom>
        </p:spPr>
        <p:style>
          <a:lnRef idx="3">
            <a:schemeClr val="accent6"/>
          </a:lnRef>
          <a:fillRef idx="0">
            <a:schemeClr val="accent6"/>
          </a:fillRef>
          <a:effectRef idx="2">
            <a:schemeClr val="accent6"/>
          </a:effectRef>
          <a:fontRef idx="minor">
            <a:schemeClr val="tx1"/>
          </a:fontRef>
        </p:style>
      </p:cxnSp>
      <p:cxnSp>
        <p:nvCxnSpPr>
          <p:cNvPr id="76" name="Conector recto 75">
            <a:extLst>
              <a:ext uri="{FF2B5EF4-FFF2-40B4-BE49-F238E27FC236}">
                <a16:creationId xmlns:a16="http://schemas.microsoft.com/office/drawing/2014/main" xmlns="" id="{1851FCA4-8BFD-4365-A9FD-47C7DF544406}"/>
              </a:ext>
            </a:extLst>
          </p:cNvPr>
          <p:cNvCxnSpPr>
            <a:cxnSpLocks/>
          </p:cNvCxnSpPr>
          <p:nvPr/>
        </p:nvCxnSpPr>
        <p:spPr>
          <a:xfrm>
            <a:off x="4608201" y="5458610"/>
            <a:ext cx="298304" cy="6677"/>
          </a:xfrm>
          <a:prstGeom prst="line">
            <a:avLst/>
          </a:prstGeom>
        </p:spPr>
        <p:style>
          <a:lnRef idx="3">
            <a:schemeClr val="accent6"/>
          </a:lnRef>
          <a:fillRef idx="0">
            <a:schemeClr val="accent6"/>
          </a:fillRef>
          <a:effectRef idx="2">
            <a:schemeClr val="accent6"/>
          </a:effectRef>
          <a:fontRef idx="minor">
            <a:schemeClr val="tx1"/>
          </a:fontRef>
        </p:style>
      </p:cxnSp>
      <p:cxnSp>
        <p:nvCxnSpPr>
          <p:cNvPr id="78" name="Conector recto 77">
            <a:extLst>
              <a:ext uri="{FF2B5EF4-FFF2-40B4-BE49-F238E27FC236}">
                <a16:creationId xmlns:a16="http://schemas.microsoft.com/office/drawing/2014/main" xmlns="" id="{73AAEDD4-1B25-4607-BBB8-3947F823BC01}"/>
              </a:ext>
            </a:extLst>
          </p:cNvPr>
          <p:cNvCxnSpPr>
            <a:cxnSpLocks/>
          </p:cNvCxnSpPr>
          <p:nvPr/>
        </p:nvCxnSpPr>
        <p:spPr>
          <a:xfrm>
            <a:off x="4608201" y="4611447"/>
            <a:ext cx="2737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1" name="Conector recto 80">
            <a:extLst>
              <a:ext uri="{FF2B5EF4-FFF2-40B4-BE49-F238E27FC236}">
                <a16:creationId xmlns:a16="http://schemas.microsoft.com/office/drawing/2014/main" xmlns="" id="{708A7D58-F0DB-485E-840F-F3178B53D519}"/>
              </a:ext>
            </a:extLst>
          </p:cNvPr>
          <p:cNvCxnSpPr>
            <a:cxnSpLocks/>
          </p:cNvCxnSpPr>
          <p:nvPr/>
        </p:nvCxnSpPr>
        <p:spPr>
          <a:xfrm>
            <a:off x="4600348" y="3723689"/>
            <a:ext cx="2737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2" name="Conector recto 81">
            <a:extLst>
              <a:ext uri="{FF2B5EF4-FFF2-40B4-BE49-F238E27FC236}">
                <a16:creationId xmlns:a16="http://schemas.microsoft.com/office/drawing/2014/main" xmlns="" id="{B147B9DE-D8E7-49EC-A440-4498CDEAC7E1}"/>
              </a:ext>
            </a:extLst>
          </p:cNvPr>
          <p:cNvCxnSpPr>
            <a:cxnSpLocks/>
          </p:cNvCxnSpPr>
          <p:nvPr/>
        </p:nvCxnSpPr>
        <p:spPr>
          <a:xfrm>
            <a:off x="4608201" y="2376634"/>
            <a:ext cx="2737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3" name="Conector recto 82">
            <a:extLst>
              <a:ext uri="{FF2B5EF4-FFF2-40B4-BE49-F238E27FC236}">
                <a16:creationId xmlns:a16="http://schemas.microsoft.com/office/drawing/2014/main" xmlns="" id="{7544D39A-4279-4991-9767-7AF30A989440}"/>
              </a:ext>
            </a:extLst>
          </p:cNvPr>
          <p:cNvCxnSpPr>
            <a:cxnSpLocks/>
          </p:cNvCxnSpPr>
          <p:nvPr/>
        </p:nvCxnSpPr>
        <p:spPr>
          <a:xfrm>
            <a:off x="4600348" y="1168010"/>
            <a:ext cx="273734"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63376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0AE0B-328B-4E2A-AEDE-F30FD8CDA443}"/>
              </a:ext>
            </a:extLst>
          </p:cNvPr>
          <p:cNvSpPr txBox="1"/>
          <p:nvPr/>
        </p:nvSpPr>
        <p:spPr>
          <a:xfrm>
            <a:off x="1630017" y="720566"/>
            <a:ext cx="8931965" cy="5416868"/>
          </a:xfrm>
          <a:prstGeom prst="rect">
            <a:avLst/>
          </a:prstGeom>
          <a:noFill/>
        </p:spPr>
        <p:txBody>
          <a:bodyPr wrap="square" rtlCol="0">
            <a:spAutoFit/>
          </a:bodyPr>
          <a:lstStyle/>
          <a:p>
            <a:r>
              <a:rPr lang="es-MX" sz="1600" b="1" dirty="0">
                <a:latin typeface="Book Antiqua" panose="02040602050305030304" pitchFamily="18" charset="0"/>
                <a:cs typeface="Arial" panose="020B0604020202020204" pitchFamily="34" charset="0"/>
              </a:rPr>
              <a:t>Referencias bibliográficas:</a:t>
            </a:r>
          </a:p>
          <a:p>
            <a:r>
              <a:rPr lang="es-MX" sz="1600" b="1" dirty="0">
                <a:latin typeface="Book Antiqua" panose="02040602050305030304" pitchFamily="18" charset="0"/>
                <a:cs typeface="Arial" panose="020B0604020202020204" pitchFamily="34" charset="0"/>
              </a:rPr>
              <a:t>Secretaría de Educación Pública. (2017). </a:t>
            </a:r>
            <a:r>
              <a:rPr lang="es-MX" sz="1600" dirty="0">
                <a:latin typeface="Book Antiqua" panose="02040602050305030304" pitchFamily="18" charset="0"/>
                <a:cs typeface="Arial" panose="020B0604020202020204" pitchFamily="34" charset="0"/>
              </a:rPr>
              <a:t>Plan y programas de estudio de la educación básica. Aprendizajes Clave para la educación integral. México: SEP.</a:t>
            </a:r>
          </a:p>
          <a:p>
            <a:r>
              <a:rPr lang="es-MX" sz="1600" dirty="0">
                <a:latin typeface="Book Antiqua" panose="02040602050305030304" pitchFamily="18" charset="0"/>
                <a:cs typeface="Arial" panose="020B0604020202020204" pitchFamily="34" charset="0"/>
              </a:rPr>
              <a:t>Rescatado de: </a:t>
            </a:r>
            <a:r>
              <a:rPr lang="es-MX" sz="1600" dirty="0">
                <a:latin typeface="Book Antiqua" panose="02040602050305030304" pitchFamily="18" charset="0"/>
                <a:cs typeface="Arial" panose="020B0604020202020204" pitchFamily="34" charset="0"/>
                <a:hlinkClick r:id="rId2"/>
              </a:rPr>
              <a:t>https://www.planyprogramasdestudio.sep.gob.mx/descargables/biblioteca/preescolar/1LpM-Preescolar-DIGITAL.pdf</a:t>
            </a:r>
            <a:endParaRPr lang="es-MX" sz="1600" dirty="0">
              <a:latin typeface="Book Antiqua" panose="02040602050305030304" pitchFamily="18" charset="0"/>
              <a:cs typeface="Arial" panose="020B0604020202020204" pitchFamily="34" charset="0"/>
            </a:endParaRPr>
          </a:p>
          <a:p>
            <a:endParaRPr lang="es-MX" sz="1600" dirty="0">
              <a:latin typeface="Book Antiqua" panose="02040602050305030304" pitchFamily="18" charset="0"/>
              <a:cs typeface="Arial" panose="020B0604020202020204" pitchFamily="34" charset="0"/>
              <a:hlinkClick r:id="rId3"/>
            </a:endParaRPr>
          </a:p>
          <a:p>
            <a:r>
              <a:rPr lang="es-MX" sz="1600" dirty="0">
                <a:latin typeface="Book Antiqua" panose="02040602050305030304" pitchFamily="18" charset="0"/>
                <a:cs typeface="Arial" panose="020B0604020202020204" pitchFamily="34" charset="0"/>
                <a:hlinkClick r:id="rId3"/>
              </a:rPr>
              <a:t>https://es.slideshare.net/unid_zac/la-planeacin-educativa-2236448</a:t>
            </a:r>
            <a:endParaRPr lang="es-MX" sz="1600" dirty="0">
              <a:latin typeface="Book Antiqua" panose="02040602050305030304" pitchFamily="18" charset="0"/>
              <a:cs typeface="Arial" panose="020B0604020202020204" pitchFamily="34" charset="0"/>
            </a:endParaRPr>
          </a:p>
          <a:p>
            <a:endParaRPr lang="es-MX" sz="1600" dirty="0">
              <a:latin typeface="Book Antiqua" panose="02040602050305030304" pitchFamily="18" charset="0"/>
              <a:cs typeface="Arial" panose="020B0604020202020204" pitchFamily="34" charset="0"/>
            </a:endParaRPr>
          </a:p>
          <a:p>
            <a:r>
              <a:rPr lang="es-MX" sz="1600" dirty="0">
                <a:latin typeface="Book Antiqua" panose="02040602050305030304" pitchFamily="18" charset="0"/>
              </a:rPr>
              <a:t>Monroy Farías M, (s/f). La planeación didáctica, pp.454-487.</a:t>
            </a:r>
          </a:p>
          <a:p>
            <a:r>
              <a:rPr lang="es-MX" sz="1600" dirty="0">
                <a:latin typeface="Book Antiqua" panose="02040602050305030304" pitchFamily="18" charset="0"/>
              </a:rPr>
              <a:t>Recuperado de:</a:t>
            </a:r>
          </a:p>
          <a:p>
            <a:r>
              <a:rPr lang="es-MX" sz="1600" u="sng" dirty="0">
                <a:latin typeface="Book Antiqua" panose="02040602050305030304" pitchFamily="18" charset="0"/>
                <a:hlinkClick r:id="rId4"/>
              </a:rPr>
              <a:t>http://fcaenlinea1.unam.mx/docs/doc_academicos/la_planeacion_dida ctica.pdf</a:t>
            </a:r>
            <a:endParaRPr lang="es-MX" sz="1600" dirty="0">
              <a:latin typeface="Book Antiqua" panose="02040602050305030304" pitchFamily="18" charset="0"/>
            </a:endParaRPr>
          </a:p>
          <a:p>
            <a:endParaRPr lang="es-MX" sz="1600" dirty="0">
              <a:latin typeface="Book Antiqua" panose="02040602050305030304" pitchFamily="18" charset="0"/>
              <a:cs typeface="Arial" panose="020B0604020202020204" pitchFamily="34" charset="0"/>
            </a:endParaRPr>
          </a:p>
          <a:p>
            <a:endParaRPr lang="es-MX" sz="1600" dirty="0">
              <a:latin typeface="Book Antiqua" panose="02040602050305030304" pitchFamily="18" charset="0"/>
              <a:cs typeface="Arial" panose="020B0604020202020204" pitchFamily="34" charset="0"/>
            </a:endParaRPr>
          </a:p>
          <a:p>
            <a:r>
              <a:rPr lang="es-MX" sz="1600" dirty="0">
                <a:latin typeface="Book Antiqua" panose="02040602050305030304" pitchFamily="18" charset="0"/>
                <a:cs typeface="Arial" panose="020B0604020202020204" pitchFamily="34" charset="0"/>
                <a:hlinkClick r:id="rId5"/>
              </a:rPr>
              <a:t>https://educacion.nexos.com.mx/la-evaluacion-y-su-importancia-en-la-educacion/</a:t>
            </a:r>
            <a:endParaRPr lang="es-MX" sz="1600" dirty="0">
              <a:latin typeface="Book Antiqua" panose="02040602050305030304" pitchFamily="18" charset="0"/>
              <a:cs typeface="Arial" panose="020B0604020202020204" pitchFamily="34" charset="0"/>
            </a:endParaRPr>
          </a:p>
          <a:p>
            <a:endParaRPr lang="es-MX" sz="1600" dirty="0">
              <a:latin typeface="Book Antiqua" panose="02040602050305030304" pitchFamily="18" charset="0"/>
              <a:cs typeface="Arial" panose="020B0604020202020204" pitchFamily="34" charset="0"/>
            </a:endParaRPr>
          </a:p>
          <a:p>
            <a:r>
              <a:rPr lang="es-MX" dirty="0">
                <a:latin typeface="Book Antiqua" panose="02040602050305030304" pitchFamily="18" charset="0"/>
                <a:hlinkClick r:id="rId6"/>
              </a:rPr>
              <a:t>https://www.erubrica.com/blog/evaluacion/los-tipos-de-evaluacion/</a:t>
            </a:r>
            <a:endParaRPr lang="es-MX" dirty="0">
              <a:latin typeface="Book Antiqua" panose="02040602050305030304" pitchFamily="18" charset="0"/>
            </a:endParaRPr>
          </a:p>
          <a:p>
            <a:endParaRPr lang="es-MX" dirty="0">
              <a:latin typeface="Book Antiqua" panose="02040602050305030304" pitchFamily="18" charset="0"/>
            </a:endParaRPr>
          </a:p>
          <a:p>
            <a:r>
              <a:rPr lang="es-MX" dirty="0">
                <a:latin typeface="Book Antiqua" panose="02040602050305030304" pitchFamily="18" charset="0"/>
                <a:hlinkClick r:id="rId7"/>
              </a:rPr>
              <a:t>https://www.editorialmd.com/ver/instrumentos-de-evaluacion-preescolar</a:t>
            </a:r>
            <a:endParaRPr lang="es-MX" dirty="0">
              <a:latin typeface="Book Antiqua" panose="02040602050305030304" pitchFamily="18" charset="0"/>
            </a:endParaRPr>
          </a:p>
          <a:p>
            <a:endParaRPr lang="es-MX" dirty="0"/>
          </a:p>
          <a:p>
            <a:endParaRPr lang="es-MX" dirty="0"/>
          </a:p>
        </p:txBody>
      </p:sp>
    </p:spTree>
    <p:extLst>
      <p:ext uri="{BB962C8B-B14F-4D97-AF65-F5344CB8AC3E}">
        <p14:creationId xmlns:p14="http://schemas.microsoft.com/office/powerpoint/2010/main" val="31035785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507</TotalTime>
  <Words>859</Words>
  <Application>Microsoft Office PowerPoint</Application>
  <PresentationFormat>Panorámica</PresentationFormat>
  <Paragraphs>129</Paragraphs>
  <Slides>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Book Antiqua</vt:lpstr>
      <vt:lpstr>Calibri</vt:lpstr>
      <vt:lpstr>Calibri Light</vt:lpstr>
      <vt:lpstr>Hello Valentica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VICTORIA SANGUINO ROCAMONTES</dc:creator>
  <cp:lastModifiedBy>FLOR</cp:lastModifiedBy>
  <cp:revision>45</cp:revision>
  <dcterms:created xsi:type="dcterms:W3CDTF">2021-04-30T05:31:18Z</dcterms:created>
  <dcterms:modified xsi:type="dcterms:W3CDTF">2021-05-01T03:56:35Z</dcterms:modified>
</cp:coreProperties>
</file>