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257" r:id="rId5"/>
    <p:sldId id="258" r:id="rId6"/>
    <p:sldId id="259" r:id="rId7"/>
    <p:sldId id="260" r:id="rId8"/>
    <p:sldId id="261" r:id="rId9"/>
    <p:sldId id="263" r:id="rId10"/>
    <p:sldId id="264" r:id="rId11"/>
    <p:sldId id="262"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8EF66846-BC7A-4B03-8E64-E75AE19B20AF}" type="datetimeFigureOut">
              <a:rPr lang="es-MX" smtClean="0"/>
              <a:t>07/05/2021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77386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8EF66846-BC7A-4B03-8E64-E75AE19B20AF}" type="datetimeFigureOut">
              <a:rPr lang="es-MX" smtClean="0"/>
              <a:t>07/05/2021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070953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8EF66846-BC7A-4B03-8E64-E75AE19B20AF}" type="datetimeFigureOut">
              <a:rPr lang="es-MX" smtClean="0"/>
              <a:t>07/05/2021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369934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585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1" y="3602038"/>
            <a:ext cx="9144000" cy="1655762"/>
          </a:xfrm>
        </p:spPr>
        <p:txBody>
          <a:bodyPr/>
          <a:lstStyle>
            <a:lvl1pPr marL="0" indent="0" algn="ctr">
              <a:buNone/>
              <a:defRPr sz="2342"/>
            </a:lvl1pPr>
            <a:lvl2pPr marL="446227" indent="0" algn="ctr">
              <a:buNone/>
              <a:defRPr sz="1952"/>
            </a:lvl2pPr>
            <a:lvl3pPr marL="892454" indent="0" algn="ctr">
              <a:buNone/>
              <a:defRPr sz="1757"/>
            </a:lvl3pPr>
            <a:lvl4pPr marL="1338682" indent="0" algn="ctr">
              <a:buNone/>
              <a:defRPr sz="1562"/>
            </a:lvl4pPr>
            <a:lvl5pPr marL="1784909" indent="0" algn="ctr">
              <a:buNone/>
              <a:defRPr sz="1562"/>
            </a:lvl5pPr>
            <a:lvl6pPr marL="2231136" indent="0" algn="ctr">
              <a:buNone/>
              <a:defRPr sz="1562"/>
            </a:lvl6pPr>
            <a:lvl7pPr marL="2677363" indent="0" algn="ctr">
              <a:buNone/>
              <a:defRPr sz="1562"/>
            </a:lvl7pPr>
            <a:lvl8pPr marL="3123590" indent="0" algn="ctr">
              <a:buNone/>
              <a:defRPr sz="1562"/>
            </a:lvl8pPr>
            <a:lvl9pPr marL="3569818" indent="0" algn="ctr">
              <a:buNone/>
              <a:defRPr sz="1562"/>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301759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85270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40"/>
            <a:ext cx="10515600" cy="2852737"/>
          </a:xfrm>
        </p:spPr>
        <p:txBody>
          <a:bodyPr anchor="b"/>
          <a:lstStyle>
            <a:lvl1pPr>
              <a:defRPr sz="585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5"/>
            <a:ext cx="10515600" cy="1500187"/>
          </a:xfrm>
        </p:spPr>
        <p:txBody>
          <a:bodyPr/>
          <a:lstStyle>
            <a:lvl1pPr marL="0" indent="0">
              <a:buNone/>
              <a:defRPr sz="2342">
                <a:solidFill>
                  <a:schemeClr val="tx1">
                    <a:tint val="75000"/>
                  </a:schemeClr>
                </a:solidFill>
              </a:defRPr>
            </a:lvl1pPr>
            <a:lvl2pPr marL="446227" indent="0">
              <a:buNone/>
              <a:defRPr sz="1952">
                <a:solidFill>
                  <a:schemeClr val="tx1">
                    <a:tint val="75000"/>
                  </a:schemeClr>
                </a:solidFill>
              </a:defRPr>
            </a:lvl2pPr>
            <a:lvl3pPr marL="892454" indent="0">
              <a:buNone/>
              <a:defRPr sz="1757">
                <a:solidFill>
                  <a:schemeClr val="tx1">
                    <a:tint val="75000"/>
                  </a:schemeClr>
                </a:solidFill>
              </a:defRPr>
            </a:lvl3pPr>
            <a:lvl4pPr marL="1338682" indent="0">
              <a:buNone/>
              <a:defRPr sz="1562">
                <a:solidFill>
                  <a:schemeClr val="tx1">
                    <a:tint val="75000"/>
                  </a:schemeClr>
                </a:solidFill>
              </a:defRPr>
            </a:lvl4pPr>
            <a:lvl5pPr marL="1784909" indent="0">
              <a:buNone/>
              <a:defRPr sz="1562">
                <a:solidFill>
                  <a:schemeClr val="tx1">
                    <a:tint val="75000"/>
                  </a:schemeClr>
                </a:solidFill>
              </a:defRPr>
            </a:lvl5pPr>
            <a:lvl6pPr marL="2231136" indent="0">
              <a:buNone/>
              <a:defRPr sz="1562">
                <a:solidFill>
                  <a:schemeClr val="tx1">
                    <a:tint val="75000"/>
                  </a:schemeClr>
                </a:solidFill>
              </a:defRPr>
            </a:lvl6pPr>
            <a:lvl7pPr marL="2677363" indent="0">
              <a:buNone/>
              <a:defRPr sz="1562">
                <a:solidFill>
                  <a:schemeClr val="tx1">
                    <a:tint val="75000"/>
                  </a:schemeClr>
                </a:solidFill>
              </a:defRPr>
            </a:lvl7pPr>
            <a:lvl8pPr marL="3123590" indent="0">
              <a:buNone/>
              <a:defRPr sz="1562">
                <a:solidFill>
                  <a:schemeClr val="tx1">
                    <a:tint val="75000"/>
                  </a:schemeClr>
                </a:solidFill>
              </a:defRPr>
            </a:lvl8pPr>
            <a:lvl9pPr marL="3569818" indent="0">
              <a:buNone/>
              <a:defRPr sz="1562">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759496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167903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7"/>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342" b="1"/>
            </a:lvl1pPr>
            <a:lvl2pPr marL="446227" indent="0">
              <a:buNone/>
              <a:defRPr sz="1952" b="1"/>
            </a:lvl2pPr>
            <a:lvl3pPr marL="892454" indent="0">
              <a:buNone/>
              <a:defRPr sz="1757" b="1"/>
            </a:lvl3pPr>
            <a:lvl4pPr marL="1338682" indent="0">
              <a:buNone/>
              <a:defRPr sz="1562" b="1"/>
            </a:lvl4pPr>
            <a:lvl5pPr marL="1784909" indent="0">
              <a:buNone/>
              <a:defRPr sz="1562" b="1"/>
            </a:lvl5pPr>
            <a:lvl6pPr marL="2231136" indent="0">
              <a:buNone/>
              <a:defRPr sz="1562" b="1"/>
            </a:lvl6pPr>
            <a:lvl7pPr marL="2677363" indent="0">
              <a:buNone/>
              <a:defRPr sz="1562" b="1"/>
            </a:lvl7pPr>
            <a:lvl8pPr marL="3123590" indent="0">
              <a:buNone/>
              <a:defRPr sz="1562" b="1"/>
            </a:lvl8pPr>
            <a:lvl9pPr marL="3569818" indent="0">
              <a:buNone/>
              <a:defRPr sz="1562" b="1"/>
            </a:lvl9pPr>
          </a:lstStyle>
          <a:p>
            <a:pPr lvl="0"/>
            <a:r>
              <a:rPr lang="es-ES"/>
              <a:t>Haga clic para modificar los estilos de texto del patrón</a:t>
            </a:r>
          </a:p>
        </p:txBody>
      </p:sp>
      <p:sp>
        <p:nvSpPr>
          <p:cNvPr id="4" name="Content Placeholder 3"/>
          <p:cNvSpPr>
            <a:spLocks noGrp="1"/>
          </p:cNvSpPr>
          <p:nvPr>
            <p:ph sz="half" idx="2"/>
          </p:nvPr>
        </p:nvSpPr>
        <p:spPr>
          <a:xfrm>
            <a:off x="839789"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342" b="1"/>
            </a:lvl1pPr>
            <a:lvl2pPr marL="446227" indent="0">
              <a:buNone/>
              <a:defRPr sz="1952" b="1"/>
            </a:lvl2pPr>
            <a:lvl3pPr marL="892454" indent="0">
              <a:buNone/>
              <a:defRPr sz="1757" b="1"/>
            </a:lvl3pPr>
            <a:lvl4pPr marL="1338682" indent="0">
              <a:buNone/>
              <a:defRPr sz="1562" b="1"/>
            </a:lvl4pPr>
            <a:lvl5pPr marL="1784909" indent="0">
              <a:buNone/>
              <a:defRPr sz="1562" b="1"/>
            </a:lvl5pPr>
            <a:lvl6pPr marL="2231136" indent="0">
              <a:buNone/>
              <a:defRPr sz="1562" b="1"/>
            </a:lvl6pPr>
            <a:lvl7pPr marL="2677363" indent="0">
              <a:buNone/>
              <a:defRPr sz="1562" b="1"/>
            </a:lvl7pPr>
            <a:lvl8pPr marL="3123590" indent="0">
              <a:buNone/>
              <a:defRPr sz="1562" b="1"/>
            </a:lvl8pPr>
            <a:lvl9pPr marL="3569818" indent="0">
              <a:buNone/>
              <a:defRPr sz="1562"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endParaRPr lang="es-MX">
              <a:solidFill>
                <a:prstClr val="black">
                  <a:tint val="75000"/>
                </a:prstClr>
              </a:solidFill>
            </a:endParaRPr>
          </a:p>
        </p:txBody>
      </p:sp>
      <p:sp>
        <p:nvSpPr>
          <p:cNvPr id="9" name="Slide Number Placeholder 8"/>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96599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endParaRPr lang="es-MX">
              <a:solidFill>
                <a:prstClr val="black">
                  <a:tint val="75000"/>
                </a:prstClr>
              </a:solidFill>
            </a:endParaRPr>
          </a:p>
        </p:txBody>
      </p:sp>
      <p:sp>
        <p:nvSpPr>
          <p:cNvPr id="5" name="Slide Number Placeholder 4"/>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8573553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endParaRPr lang="es-MX">
              <a:solidFill>
                <a:prstClr val="black">
                  <a:tint val="75000"/>
                </a:prstClr>
              </a:solidFill>
            </a:endParaRPr>
          </a:p>
        </p:txBody>
      </p:sp>
      <p:sp>
        <p:nvSpPr>
          <p:cNvPr id="4" name="Slide Number Placeholder 3"/>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1064735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123"/>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7"/>
            <a:ext cx="6172200" cy="4873625"/>
          </a:xfrm>
        </p:spPr>
        <p:txBody>
          <a:bodyPr/>
          <a:lstStyle>
            <a:lvl1pPr>
              <a:defRPr sz="3123"/>
            </a:lvl1pPr>
            <a:lvl2pPr>
              <a:defRPr sz="2733"/>
            </a:lvl2pPr>
            <a:lvl3pPr>
              <a:defRPr sz="2342"/>
            </a:lvl3pPr>
            <a:lvl4pPr>
              <a:defRPr sz="1952"/>
            </a:lvl4pPr>
            <a:lvl5pPr>
              <a:defRPr sz="1952"/>
            </a:lvl5pPr>
            <a:lvl6pPr>
              <a:defRPr sz="1952"/>
            </a:lvl6pPr>
            <a:lvl7pPr>
              <a:defRPr sz="1952"/>
            </a:lvl7pPr>
            <a:lvl8pPr>
              <a:defRPr sz="1952"/>
            </a:lvl8pPr>
            <a:lvl9pPr>
              <a:defRPr sz="1952"/>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562"/>
            </a:lvl1pPr>
            <a:lvl2pPr marL="446227" indent="0">
              <a:buNone/>
              <a:defRPr sz="1366"/>
            </a:lvl2pPr>
            <a:lvl3pPr marL="892454" indent="0">
              <a:buNone/>
              <a:defRPr sz="1171"/>
            </a:lvl3pPr>
            <a:lvl4pPr marL="1338682" indent="0">
              <a:buNone/>
              <a:defRPr sz="976"/>
            </a:lvl4pPr>
            <a:lvl5pPr marL="1784909" indent="0">
              <a:buNone/>
              <a:defRPr sz="976"/>
            </a:lvl5pPr>
            <a:lvl6pPr marL="2231136" indent="0">
              <a:buNone/>
              <a:defRPr sz="976"/>
            </a:lvl6pPr>
            <a:lvl7pPr marL="2677363" indent="0">
              <a:buNone/>
              <a:defRPr sz="976"/>
            </a:lvl7pPr>
            <a:lvl8pPr marL="3123590" indent="0">
              <a:buNone/>
              <a:defRPr sz="976"/>
            </a:lvl8pPr>
            <a:lvl9pPr marL="3569818" indent="0">
              <a:buNone/>
              <a:defRPr sz="97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9357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8EF66846-BC7A-4B03-8E64-E75AE19B20AF}" type="datetimeFigureOut">
              <a:rPr lang="es-MX" smtClean="0"/>
              <a:t>07/05/2021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39167468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123"/>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123"/>
            </a:lvl1pPr>
            <a:lvl2pPr marL="446227" indent="0">
              <a:buNone/>
              <a:defRPr sz="2733"/>
            </a:lvl2pPr>
            <a:lvl3pPr marL="892454" indent="0">
              <a:buNone/>
              <a:defRPr sz="2342"/>
            </a:lvl3pPr>
            <a:lvl4pPr marL="1338682" indent="0">
              <a:buNone/>
              <a:defRPr sz="1952"/>
            </a:lvl4pPr>
            <a:lvl5pPr marL="1784909" indent="0">
              <a:buNone/>
              <a:defRPr sz="1952"/>
            </a:lvl5pPr>
            <a:lvl6pPr marL="2231136" indent="0">
              <a:buNone/>
              <a:defRPr sz="1952"/>
            </a:lvl6pPr>
            <a:lvl7pPr marL="2677363" indent="0">
              <a:buNone/>
              <a:defRPr sz="1952"/>
            </a:lvl7pPr>
            <a:lvl8pPr marL="3123590" indent="0">
              <a:buNone/>
              <a:defRPr sz="1952"/>
            </a:lvl8pPr>
            <a:lvl9pPr marL="3569818" indent="0">
              <a:buNone/>
              <a:defRPr sz="1952"/>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562"/>
            </a:lvl1pPr>
            <a:lvl2pPr marL="446227" indent="0">
              <a:buNone/>
              <a:defRPr sz="1366"/>
            </a:lvl2pPr>
            <a:lvl3pPr marL="892454" indent="0">
              <a:buNone/>
              <a:defRPr sz="1171"/>
            </a:lvl3pPr>
            <a:lvl4pPr marL="1338682" indent="0">
              <a:buNone/>
              <a:defRPr sz="976"/>
            </a:lvl4pPr>
            <a:lvl5pPr marL="1784909" indent="0">
              <a:buNone/>
              <a:defRPr sz="976"/>
            </a:lvl5pPr>
            <a:lvl6pPr marL="2231136" indent="0">
              <a:buNone/>
              <a:defRPr sz="976"/>
            </a:lvl6pPr>
            <a:lvl7pPr marL="2677363" indent="0">
              <a:buNone/>
              <a:defRPr sz="976"/>
            </a:lvl7pPr>
            <a:lvl8pPr marL="3123590" indent="0">
              <a:buNone/>
              <a:defRPr sz="976"/>
            </a:lvl8pPr>
            <a:lvl9pPr marL="3569818" indent="0">
              <a:buNone/>
              <a:defRPr sz="97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18308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46500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3509557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585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1" y="3602038"/>
            <a:ext cx="9144000" cy="1655762"/>
          </a:xfrm>
        </p:spPr>
        <p:txBody>
          <a:bodyPr/>
          <a:lstStyle>
            <a:lvl1pPr marL="0" indent="0" algn="ctr">
              <a:buNone/>
              <a:defRPr sz="2342"/>
            </a:lvl1pPr>
            <a:lvl2pPr marL="446227" indent="0" algn="ctr">
              <a:buNone/>
              <a:defRPr sz="1952"/>
            </a:lvl2pPr>
            <a:lvl3pPr marL="892454" indent="0" algn="ctr">
              <a:buNone/>
              <a:defRPr sz="1757"/>
            </a:lvl3pPr>
            <a:lvl4pPr marL="1338682" indent="0" algn="ctr">
              <a:buNone/>
              <a:defRPr sz="1562"/>
            </a:lvl4pPr>
            <a:lvl5pPr marL="1784909" indent="0" algn="ctr">
              <a:buNone/>
              <a:defRPr sz="1562"/>
            </a:lvl5pPr>
            <a:lvl6pPr marL="2231136" indent="0" algn="ctr">
              <a:buNone/>
              <a:defRPr sz="1562"/>
            </a:lvl6pPr>
            <a:lvl7pPr marL="2677363" indent="0" algn="ctr">
              <a:buNone/>
              <a:defRPr sz="1562"/>
            </a:lvl7pPr>
            <a:lvl8pPr marL="3123590" indent="0" algn="ctr">
              <a:buNone/>
              <a:defRPr sz="1562"/>
            </a:lvl8pPr>
            <a:lvl9pPr marL="3569818" indent="0" algn="ctr">
              <a:buNone/>
              <a:defRPr sz="1562"/>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7344673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787399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40"/>
            <a:ext cx="10515600" cy="2852737"/>
          </a:xfrm>
        </p:spPr>
        <p:txBody>
          <a:bodyPr anchor="b"/>
          <a:lstStyle>
            <a:lvl1pPr>
              <a:defRPr sz="585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5"/>
            <a:ext cx="10515600" cy="1500187"/>
          </a:xfrm>
        </p:spPr>
        <p:txBody>
          <a:bodyPr/>
          <a:lstStyle>
            <a:lvl1pPr marL="0" indent="0">
              <a:buNone/>
              <a:defRPr sz="2342">
                <a:solidFill>
                  <a:schemeClr val="tx1">
                    <a:tint val="75000"/>
                  </a:schemeClr>
                </a:solidFill>
              </a:defRPr>
            </a:lvl1pPr>
            <a:lvl2pPr marL="446227" indent="0">
              <a:buNone/>
              <a:defRPr sz="1952">
                <a:solidFill>
                  <a:schemeClr val="tx1">
                    <a:tint val="75000"/>
                  </a:schemeClr>
                </a:solidFill>
              </a:defRPr>
            </a:lvl2pPr>
            <a:lvl3pPr marL="892454" indent="0">
              <a:buNone/>
              <a:defRPr sz="1757">
                <a:solidFill>
                  <a:schemeClr val="tx1">
                    <a:tint val="75000"/>
                  </a:schemeClr>
                </a:solidFill>
              </a:defRPr>
            </a:lvl3pPr>
            <a:lvl4pPr marL="1338682" indent="0">
              <a:buNone/>
              <a:defRPr sz="1562">
                <a:solidFill>
                  <a:schemeClr val="tx1">
                    <a:tint val="75000"/>
                  </a:schemeClr>
                </a:solidFill>
              </a:defRPr>
            </a:lvl4pPr>
            <a:lvl5pPr marL="1784909" indent="0">
              <a:buNone/>
              <a:defRPr sz="1562">
                <a:solidFill>
                  <a:schemeClr val="tx1">
                    <a:tint val="75000"/>
                  </a:schemeClr>
                </a:solidFill>
              </a:defRPr>
            </a:lvl5pPr>
            <a:lvl6pPr marL="2231136" indent="0">
              <a:buNone/>
              <a:defRPr sz="1562">
                <a:solidFill>
                  <a:schemeClr val="tx1">
                    <a:tint val="75000"/>
                  </a:schemeClr>
                </a:solidFill>
              </a:defRPr>
            </a:lvl6pPr>
            <a:lvl7pPr marL="2677363" indent="0">
              <a:buNone/>
              <a:defRPr sz="1562">
                <a:solidFill>
                  <a:schemeClr val="tx1">
                    <a:tint val="75000"/>
                  </a:schemeClr>
                </a:solidFill>
              </a:defRPr>
            </a:lvl7pPr>
            <a:lvl8pPr marL="3123590" indent="0">
              <a:buNone/>
              <a:defRPr sz="1562">
                <a:solidFill>
                  <a:schemeClr val="tx1">
                    <a:tint val="75000"/>
                  </a:schemeClr>
                </a:solidFill>
              </a:defRPr>
            </a:lvl8pPr>
            <a:lvl9pPr marL="3569818" indent="0">
              <a:buNone/>
              <a:defRPr sz="1562">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280106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1431347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7"/>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342" b="1"/>
            </a:lvl1pPr>
            <a:lvl2pPr marL="446227" indent="0">
              <a:buNone/>
              <a:defRPr sz="1952" b="1"/>
            </a:lvl2pPr>
            <a:lvl3pPr marL="892454" indent="0">
              <a:buNone/>
              <a:defRPr sz="1757" b="1"/>
            </a:lvl3pPr>
            <a:lvl4pPr marL="1338682" indent="0">
              <a:buNone/>
              <a:defRPr sz="1562" b="1"/>
            </a:lvl4pPr>
            <a:lvl5pPr marL="1784909" indent="0">
              <a:buNone/>
              <a:defRPr sz="1562" b="1"/>
            </a:lvl5pPr>
            <a:lvl6pPr marL="2231136" indent="0">
              <a:buNone/>
              <a:defRPr sz="1562" b="1"/>
            </a:lvl6pPr>
            <a:lvl7pPr marL="2677363" indent="0">
              <a:buNone/>
              <a:defRPr sz="1562" b="1"/>
            </a:lvl7pPr>
            <a:lvl8pPr marL="3123590" indent="0">
              <a:buNone/>
              <a:defRPr sz="1562" b="1"/>
            </a:lvl8pPr>
            <a:lvl9pPr marL="3569818" indent="0">
              <a:buNone/>
              <a:defRPr sz="1562" b="1"/>
            </a:lvl9pPr>
          </a:lstStyle>
          <a:p>
            <a:pPr lvl="0"/>
            <a:r>
              <a:rPr lang="es-ES"/>
              <a:t>Haga clic para modificar los estilos de texto del patrón</a:t>
            </a:r>
          </a:p>
        </p:txBody>
      </p:sp>
      <p:sp>
        <p:nvSpPr>
          <p:cNvPr id="4" name="Content Placeholder 3"/>
          <p:cNvSpPr>
            <a:spLocks noGrp="1"/>
          </p:cNvSpPr>
          <p:nvPr>
            <p:ph sz="half" idx="2"/>
          </p:nvPr>
        </p:nvSpPr>
        <p:spPr>
          <a:xfrm>
            <a:off x="839789"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342" b="1"/>
            </a:lvl1pPr>
            <a:lvl2pPr marL="446227" indent="0">
              <a:buNone/>
              <a:defRPr sz="1952" b="1"/>
            </a:lvl2pPr>
            <a:lvl3pPr marL="892454" indent="0">
              <a:buNone/>
              <a:defRPr sz="1757" b="1"/>
            </a:lvl3pPr>
            <a:lvl4pPr marL="1338682" indent="0">
              <a:buNone/>
              <a:defRPr sz="1562" b="1"/>
            </a:lvl4pPr>
            <a:lvl5pPr marL="1784909" indent="0">
              <a:buNone/>
              <a:defRPr sz="1562" b="1"/>
            </a:lvl5pPr>
            <a:lvl6pPr marL="2231136" indent="0">
              <a:buNone/>
              <a:defRPr sz="1562" b="1"/>
            </a:lvl6pPr>
            <a:lvl7pPr marL="2677363" indent="0">
              <a:buNone/>
              <a:defRPr sz="1562" b="1"/>
            </a:lvl7pPr>
            <a:lvl8pPr marL="3123590" indent="0">
              <a:buNone/>
              <a:defRPr sz="1562" b="1"/>
            </a:lvl8pPr>
            <a:lvl9pPr marL="3569818" indent="0">
              <a:buNone/>
              <a:defRPr sz="1562"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endParaRPr lang="es-MX">
              <a:solidFill>
                <a:prstClr val="black">
                  <a:tint val="75000"/>
                </a:prstClr>
              </a:solidFill>
            </a:endParaRPr>
          </a:p>
        </p:txBody>
      </p:sp>
      <p:sp>
        <p:nvSpPr>
          <p:cNvPr id="9" name="Slide Number Placeholder 8"/>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637654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endParaRPr lang="es-MX">
              <a:solidFill>
                <a:prstClr val="black">
                  <a:tint val="75000"/>
                </a:prstClr>
              </a:solidFill>
            </a:endParaRPr>
          </a:p>
        </p:txBody>
      </p:sp>
      <p:sp>
        <p:nvSpPr>
          <p:cNvPr id="5" name="Slide Number Placeholder 4"/>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385249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endParaRPr lang="es-MX">
              <a:solidFill>
                <a:prstClr val="black">
                  <a:tint val="75000"/>
                </a:prstClr>
              </a:solidFill>
            </a:endParaRPr>
          </a:p>
        </p:txBody>
      </p:sp>
      <p:sp>
        <p:nvSpPr>
          <p:cNvPr id="4" name="Slide Number Placeholder 3"/>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255668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8EF66846-BC7A-4B03-8E64-E75AE19B20AF}" type="datetimeFigureOut">
              <a:rPr lang="es-MX" smtClean="0"/>
              <a:t>07/05/2021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4165002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123"/>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7"/>
            <a:ext cx="6172200" cy="4873625"/>
          </a:xfrm>
        </p:spPr>
        <p:txBody>
          <a:bodyPr/>
          <a:lstStyle>
            <a:lvl1pPr>
              <a:defRPr sz="3123"/>
            </a:lvl1pPr>
            <a:lvl2pPr>
              <a:defRPr sz="2733"/>
            </a:lvl2pPr>
            <a:lvl3pPr>
              <a:defRPr sz="2342"/>
            </a:lvl3pPr>
            <a:lvl4pPr>
              <a:defRPr sz="1952"/>
            </a:lvl4pPr>
            <a:lvl5pPr>
              <a:defRPr sz="1952"/>
            </a:lvl5pPr>
            <a:lvl6pPr>
              <a:defRPr sz="1952"/>
            </a:lvl6pPr>
            <a:lvl7pPr>
              <a:defRPr sz="1952"/>
            </a:lvl7pPr>
            <a:lvl8pPr>
              <a:defRPr sz="1952"/>
            </a:lvl8pPr>
            <a:lvl9pPr>
              <a:defRPr sz="1952"/>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562"/>
            </a:lvl1pPr>
            <a:lvl2pPr marL="446227" indent="0">
              <a:buNone/>
              <a:defRPr sz="1366"/>
            </a:lvl2pPr>
            <a:lvl3pPr marL="892454" indent="0">
              <a:buNone/>
              <a:defRPr sz="1171"/>
            </a:lvl3pPr>
            <a:lvl4pPr marL="1338682" indent="0">
              <a:buNone/>
              <a:defRPr sz="976"/>
            </a:lvl4pPr>
            <a:lvl5pPr marL="1784909" indent="0">
              <a:buNone/>
              <a:defRPr sz="976"/>
            </a:lvl5pPr>
            <a:lvl6pPr marL="2231136" indent="0">
              <a:buNone/>
              <a:defRPr sz="976"/>
            </a:lvl6pPr>
            <a:lvl7pPr marL="2677363" indent="0">
              <a:buNone/>
              <a:defRPr sz="976"/>
            </a:lvl7pPr>
            <a:lvl8pPr marL="3123590" indent="0">
              <a:buNone/>
              <a:defRPr sz="976"/>
            </a:lvl8pPr>
            <a:lvl9pPr marL="3569818" indent="0">
              <a:buNone/>
              <a:defRPr sz="97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6535342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123"/>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123"/>
            </a:lvl1pPr>
            <a:lvl2pPr marL="446227" indent="0">
              <a:buNone/>
              <a:defRPr sz="2733"/>
            </a:lvl2pPr>
            <a:lvl3pPr marL="892454" indent="0">
              <a:buNone/>
              <a:defRPr sz="2342"/>
            </a:lvl3pPr>
            <a:lvl4pPr marL="1338682" indent="0">
              <a:buNone/>
              <a:defRPr sz="1952"/>
            </a:lvl4pPr>
            <a:lvl5pPr marL="1784909" indent="0">
              <a:buNone/>
              <a:defRPr sz="1952"/>
            </a:lvl5pPr>
            <a:lvl6pPr marL="2231136" indent="0">
              <a:buNone/>
              <a:defRPr sz="1952"/>
            </a:lvl6pPr>
            <a:lvl7pPr marL="2677363" indent="0">
              <a:buNone/>
              <a:defRPr sz="1952"/>
            </a:lvl7pPr>
            <a:lvl8pPr marL="3123590" indent="0">
              <a:buNone/>
              <a:defRPr sz="1952"/>
            </a:lvl8pPr>
            <a:lvl9pPr marL="3569818" indent="0">
              <a:buNone/>
              <a:defRPr sz="1952"/>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562"/>
            </a:lvl1pPr>
            <a:lvl2pPr marL="446227" indent="0">
              <a:buNone/>
              <a:defRPr sz="1366"/>
            </a:lvl2pPr>
            <a:lvl3pPr marL="892454" indent="0">
              <a:buNone/>
              <a:defRPr sz="1171"/>
            </a:lvl3pPr>
            <a:lvl4pPr marL="1338682" indent="0">
              <a:buNone/>
              <a:defRPr sz="976"/>
            </a:lvl4pPr>
            <a:lvl5pPr marL="1784909" indent="0">
              <a:buNone/>
              <a:defRPr sz="976"/>
            </a:lvl5pPr>
            <a:lvl6pPr marL="2231136" indent="0">
              <a:buNone/>
              <a:defRPr sz="976"/>
            </a:lvl6pPr>
            <a:lvl7pPr marL="2677363" indent="0">
              <a:buNone/>
              <a:defRPr sz="976"/>
            </a:lvl7pPr>
            <a:lvl8pPr marL="3123590" indent="0">
              <a:buNone/>
              <a:defRPr sz="976"/>
            </a:lvl8pPr>
            <a:lvl9pPr marL="3569818" indent="0">
              <a:buNone/>
              <a:defRPr sz="97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7" name="Slide Number Placeholder 6"/>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7394805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3595521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E191CD-CD5F-4B25-AAEC-7F6C2DF63B26}" type="datetimeFigureOut">
              <a:rPr lang="es-MX" smtClean="0">
                <a:solidFill>
                  <a:prstClr val="black">
                    <a:tint val="75000"/>
                  </a:prstClr>
                </a:solidFill>
              </a:rPr>
              <a:pPr/>
              <a:t>07/05/2021</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6" name="Slide Number Placeholder 5"/>
          <p:cNvSpPr>
            <a:spLocks noGrp="1"/>
          </p:cNvSpPr>
          <p:nvPr>
            <p:ph type="sldNum" sz="quarter" idx="12"/>
          </p:nvPr>
        </p:nvSpPr>
        <p:spPr/>
        <p:txBody>
          <a:bodyPr/>
          <a:lstStyle/>
          <a:p>
            <a:fld id="{C67FB496-389A-4B46-864E-93273EA0EB4F}"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3521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8EF66846-BC7A-4B03-8E64-E75AE19B20AF}" type="datetimeFigureOut">
              <a:rPr lang="es-MX" smtClean="0"/>
              <a:t>07/05/2021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054731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8EF66846-BC7A-4B03-8E64-E75AE19B20AF}" type="datetimeFigureOut">
              <a:rPr lang="es-MX" smtClean="0"/>
              <a:t>07/05/2021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3099182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8EF66846-BC7A-4B03-8E64-E75AE19B20AF}" type="datetimeFigureOut">
              <a:rPr lang="es-MX" smtClean="0"/>
              <a:t>07/05/2021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3567218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EF66846-BC7A-4B03-8E64-E75AE19B20AF}" type="datetimeFigureOut">
              <a:rPr lang="es-MX" smtClean="0"/>
              <a:t>07/05/2021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2451230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8EF66846-BC7A-4B03-8E64-E75AE19B20AF}" type="datetimeFigureOut">
              <a:rPr lang="es-MX" smtClean="0"/>
              <a:t>07/05/2021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865599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8EF66846-BC7A-4B03-8E64-E75AE19B20AF}" type="datetimeFigureOut">
              <a:rPr lang="es-MX" smtClean="0"/>
              <a:t>07/05/2021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AC88B05-98E3-4227-A8A3-38CF2417E51C}" type="slidenum">
              <a:rPr lang="es-MX" smtClean="0"/>
              <a:t>‹Nº›</a:t>
            </a:fld>
            <a:endParaRPr lang="es-MX"/>
          </a:p>
        </p:txBody>
      </p:sp>
    </p:spTree>
    <p:extLst>
      <p:ext uri="{BB962C8B-B14F-4D97-AF65-F5344CB8AC3E}">
        <p14:creationId xmlns:p14="http://schemas.microsoft.com/office/powerpoint/2010/main" val="827846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F66846-BC7A-4B03-8E64-E75AE19B20AF}" type="datetimeFigureOut">
              <a:rPr lang="es-MX" smtClean="0"/>
              <a:t>07/05/2021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88B05-98E3-4227-A8A3-38CF2417E51C}" type="slidenum">
              <a:rPr lang="es-MX" smtClean="0"/>
              <a:t>‹Nº›</a:t>
            </a:fld>
            <a:endParaRPr lang="es-MX"/>
          </a:p>
        </p:txBody>
      </p:sp>
    </p:spTree>
    <p:extLst>
      <p:ext uri="{BB962C8B-B14F-4D97-AF65-F5344CB8AC3E}">
        <p14:creationId xmlns:p14="http://schemas.microsoft.com/office/powerpoint/2010/main" val="2799172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171">
                <a:solidFill>
                  <a:schemeClr val="tx1">
                    <a:tint val="75000"/>
                  </a:schemeClr>
                </a:solidFill>
              </a:defRPr>
            </a:lvl1pPr>
          </a:lstStyle>
          <a:p>
            <a:pPr defTabSz="446227"/>
            <a:fld id="{FEE191CD-CD5F-4B25-AAEC-7F6C2DF63B26}" type="datetimeFigureOut">
              <a:rPr lang="es-MX" smtClean="0">
                <a:solidFill>
                  <a:prstClr val="black">
                    <a:tint val="75000"/>
                  </a:prstClr>
                </a:solidFill>
              </a:rPr>
              <a:pPr defTabSz="446227"/>
              <a:t>07/05/2021</a:t>
            </a:fld>
            <a:endParaRPr lang="es-MX">
              <a:solidFill>
                <a:prstClr val="black">
                  <a:tint val="75000"/>
                </a:prstClr>
              </a:solidFill>
            </a:endParaRPr>
          </a:p>
        </p:txBody>
      </p:sp>
      <p:sp>
        <p:nvSpPr>
          <p:cNvPr id="5" name="Footer Placeholder 4"/>
          <p:cNvSpPr>
            <a:spLocks noGrp="1"/>
          </p:cNvSpPr>
          <p:nvPr>
            <p:ph type="ftr" sz="quarter" idx="3"/>
          </p:nvPr>
        </p:nvSpPr>
        <p:spPr>
          <a:xfrm>
            <a:off x="4038601" y="6356352"/>
            <a:ext cx="4114800" cy="365125"/>
          </a:xfrm>
          <a:prstGeom prst="rect">
            <a:avLst/>
          </a:prstGeom>
        </p:spPr>
        <p:txBody>
          <a:bodyPr vert="horz" lIns="91440" tIns="45720" rIns="91440" bIns="45720" rtlCol="0" anchor="ctr"/>
          <a:lstStyle>
            <a:lvl1pPr algn="ctr">
              <a:defRPr sz="1171">
                <a:solidFill>
                  <a:schemeClr val="tx1">
                    <a:tint val="75000"/>
                  </a:schemeClr>
                </a:solidFill>
              </a:defRPr>
            </a:lvl1pPr>
          </a:lstStyle>
          <a:p>
            <a:pPr defTabSz="446227"/>
            <a:endParaRPr lang="es-MX">
              <a:solidFill>
                <a:prstClr val="black">
                  <a:tint val="75000"/>
                </a:prstClr>
              </a:solidFill>
            </a:endParaRPr>
          </a:p>
        </p:txBody>
      </p:sp>
      <p:sp>
        <p:nvSpPr>
          <p:cNvPr id="6" name="Slide Number Placeholder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171">
                <a:solidFill>
                  <a:schemeClr val="tx1">
                    <a:tint val="75000"/>
                  </a:schemeClr>
                </a:solidFill>
              </a:defRPr>
            </a:lvl1pPr>
          </a:lstStyle>
          <a:p>
            <a:pPr defTabSz="446227"/>
            <a:fld id="{C67FB496-389A-4B46-864E-93273EA0EB4F}" type="slidenum">
              <a:rPr lang="es-MX" smtClean="0">
                <a:solidFill>
                  <a:prstClr val="black">
                    <a:tint val="75000"/>
                  </a:prstClr>
                </a:solidFill>
              </a:rPr>
              <a:pPr defTabSz="446227"/>
              <a:t>‹Nº›</a:t>
            </a:fld>
            <a:endParaRPr lang="es-MX">
              <a:solidFill>
                <a:prstClr val="black">
                  <a:tint val="75000"/>
                </a:prstClr>
              </a:solidFill>
            </a:endParaRPr>
          </a:p>
        </p:txBody>
      </p:sp>
    </p:spTree>
    <p:extLst>
      <p:ext uri="{BB962C8B-B14F-4D97-AF65-F5344CB8AC3E}">
        <p14:creationId xmlns:p14="http://schemas.microsoft.com/office/powerpoint/2010/main" val="4063370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92454" rtl="0" eaLnBrk="1" latinLnBrk="0" hangingPunct="1">
        <a:lnSpc>
          <a:spcPct val="90000"/>
        </a:lnSpc>
        <a:spcBef>
          <a:spcPct val="0"/>
        </a:spcBef>
        <a:buNone/>
        <a:defRPr sz="4294" kern="1200">
          <a:solidFill>
            <a:schemeClr val="tx1"/>
          </a:solidFill>
          <a:latin typeface="+mj-lt"/>
          <a:ea typeface="+mj-ea"/>
          <a:cs typeface="+mj-cs"/>
        </a:defRPr>
      </a:lvl1pPr>
    </p:titleStyle>
    <p:bodyStyle>
      <a:lvl1pPr marL="223114" indent="-223114" algn="l" defTabSz="892454" rtl="0" eaLnBrk="1" latinLnBrk="0" hangingPunct="1">
        <a:lnSpc>
          <a:spcPct val="90000"/>
        </a:lnSpc>
        <a:spcBef>
          <a:spcPts val="976"/>
        </a:spcBef>
        <a:buFont typeface="Arial" panose="020B0604020202020204" pitchFamily="34" charset="0"/>
        <a:buChar char="•"/>
        <a:defRPr sz="2733" kern="1200">
          <a:solidFill>
            <a:schemeClr val="tx1"/>
          </a:solidFill>
          <a:latin typeface="+mn-lt"/>
          <a:ea typeface="+mn-ea"/>
          <a:cs typeface="+mn-cs"/>
        </a:defRPr>
      </a:lvl1pPr>
      <a:lvl2pPr marL="669341" indent="-223114" algn="l" defTabSz="892454" rtl="0" eaLnBrk="1" latinLnBrk="0" hangingPunct="1">
        <a:lnSpc>
          <a:spcPct val="90000"/>
        </a:lnSpc>
        <a:spcBef>
          <a:spcPts val="488"/>
        </a:spcBef>
        <a:buFont typeface="Arial" panose="020B0604020202020204" pitchFamily="34" charset="0"/>
        <a:buChar char="•"/>
        <a:defRPr sz="2342" kern="1200">
          <a:solidFill>
            <a:schemeClr val="tx1"/>
          </a:solidFill>
          <a:latin typeface="+mn-lt"/>
          <a:ea typeface="+mn-ea"/>
          <a:cs typeface="+mn-cs"/>
        </a:defRPr>
      </a:lvl2pPr>
      <a:lvl3pPr marL="1115568" indent="-223114" algn="l" defTabSz="892454" rtl="0" eaLnBrk="1" latinLnBrk="0" hangingPunct="1">
        <a:lnSpc>
          <a:spcPct val="90000"/>
        </a:lnSpc>
        <a:spcBef>
          <a:spcPts val="488"/>
        </a:spcBef>
        <a:buFont typeface="Arial" panose="020B0604020202020204" pitchFamily="34" charset="0"/>
        <a:buChar char="•"/>
        <a:defRPr sz="1952" kern="1200">
          <a:solidFill>
            <a:schemeClr val="tx1"/>
          </a:solidFill>
          <a:latin typeface="+mn-lt"/>
          <a:ea typeface="+mn-ea"/>
          <a:cs typeface="+mn-cs"/>
        </a:defRPr>
      </a:lvl3pPr>
      <a:lvl4pPr marL="1561795"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4pPr>
      <a:lvl5pPr marL="2008022"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5pPr>
      <a:lvl6pPr marL="2454250"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6pPr>
      <a:lvl7pPr marL="2900477"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7pPr>
      <a:lvl8pPr marL="3346704"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8pPr>
      <a:lvl9pPr marL="3792931"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9pPr>
    </p:bodyStyle>
    <p:otherStyle>
      <a:defPPr>
        <a:defRPr lang="en-US"/>
      </a:defPPr>
      <a:lvl1pPr marL="0" algn="l" defTabSz="892454" rtl="0" eaLnBrk="1" latinLnBrk="0" hangingPunct="1">
        <a:defRPr sz="1757" kern="1200">
          <a:solidFill>
            <a:schemeClr val="tx1"/>
          </a:solidFill>
          <a:latin typeface="+mn-lt"/>
          <a:ea typeface="+mn-ea"/>
          <a:cs typeface="+mn-cs"/>
        </a:defRPr>
      </a:lvl1pPr>
      <a:lvl2pPr marL="446227" algn="l" defTabSz="892454" rtl="0" eaLnBrk="1" latinLnBrk="0" hangingPunct="1">
        <a:defRPr sz="1757" kern="1200">
          <a:solidFill>
            <a:schemeClr val="tx1"/>
          </a:solidFill>
          <a:latin typeface="+mn-lt"/>
          <a:ea typeface="+mn-ea"/>
          <a:cs typeface="+mn-cs"/>
        </a:defRPr>
      </a:lvl2pPr>
      <a:lvl3pPr marL="892454" algn="l" defTabSz="892454" rtl="0" eaLnBrk="1" latinLnBrk="0" hangingPunct="1">
        <a:defRPr sz="1757" kern="1200">
          <a:solidFill>
            <a:schemeClr val="tx1"/>
          </a:solidFill>
          <a:latin typeface="+mn-lt"/>
          <a:ea typeface="+mn-ea"/>
          <a:cs typeface="+mn-cs"/>
        </a:defRPr>
      </a:lvl3pPr>
      <a:lvl4pPr marL="1338682" algn="l" defTabSz="892454" rtl="0" eaLnBrk="1" latinLnBrk="0" hangingPunct="1">
        <a:defRPr sz="1757" kern="1200">
          <a:solidFill>
            <a:schemeClr val="tx1"/>
          </a:solidFill>
          <a:latin typeface="+mn-lt"/>
          <a:ea typeface="+mn-ea"/>
          <a:cs typeface="+mn-cs"/>
        </a:defRPr>
      </a:lvl4pPr>
      <a:lvl5pPr marL="1784909" algn="l" defTabSz="892454" rtl="0" eaLnBrk="1" latinLnBrk="0" hangingPunct="1">
        <a:defRPr sz="1757" kern="1200">
          <a:solidFill>
            <a:schemeClr val="tx1"/>
          </a:solidFill>
          <a:latin typeface="+mn-lt"/>
          <a:ea typeface="+mn-ea"/>
          <a:cs typeface="+mn-cs"/>
        </a:defRPr>
      </a:lvl5pPr>
      <a:lvl6pPr marL="2231136" algn="l" defTabSz="892454" rtl="0" eaLnBrk="1" latinLnBrk="0" hangingPunct="1">
        <a:defRPr sz="1757" kern="1200">
          <a:solidFill>
            <a:schemeClr val="tx1"/>
          </a:solidFill>
          <a:latin typeface="+mn-lt"/>
          <a:ea typeface="+mn-ea"/>
          <a:cs typeface="+mn-cs"/>
        </a:defRPr>
      </a:lvl6pPr>
      <a:lvl7pPr marL="2677363" algn="l" defTabSz="892454" rtl="0" eaLnBrk="1" latinLnBrk="0" hangingPunct="1">
        <a:defRPr sz="1757" kern="1200">
          <a:solidFill>
            <a:schemeClr val="tx1"/>
          </a:solidFill>
          <a:latin typeface="+mn-lt"/>
          <a:ea typeface="+mn-ea"/>
          <a:cs typeface="+mn-cs"/>
        </a:defRPr>
      </a:lvl7pPr>
      <a:lvl8pPr marL="3123590" algn="l" defTabSz="892454" rtl="0" eaLnBrk="1" latinLnBrk="0" hangingPunct="1">
        <a:defRPr sz="1757" kern="1200">
          <a:solidFill>
            <a:schemeClr val="tx1"/>
          </a:solidFill>
          <a:latin typeface="+mn-lt"/>
          <a:ea typeface="+mn-ea"/>
          <a:cs typeface="+mn-cs"/>
        </a:defRPr>
      </a:lvl8pPr>
      <a:lvl9pPr marL="3569818" algn="l" defTabSz="892454" rtl="0" eaLnBrk="1" latinLnBrk="0" hangingPunct="1">
        <a:defRPr sz="1757"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171">
                <a:solidFill>
                  <a:schemeClr val="tx1">
                    <a:tint val="75000"/>
                  </a:schemeClr>
                </a:solidFill>
              </a:defRPr>
            </a:lvl1pPr>
          </a:lstStyle>
          <a:p>
            <a:pPr defTabSz="446227"/>
            <a:fld id="{FEE191CD-CD5F-4B25-AAEC-7F6C2DF63B26}" type="datetimeFigureOut">
              <a:rPr lang="es-MX" smtClean="0">
                <a:solidFill>
                  <a:prstClr val="black">
                    <a:tint val="75000"/>
                  </a:prstClr>
                </a:solidFill>
              </a:rPr>
              <a:pPr defTabSz="446227"/>
              <a:t>07/05/2021</a:t>
            </a:fld>
            <a:endParaRPr lang="es-MX">
              <a:solidFill>
                <a:prstClr val="black">
                  <a:tint val="75000"/>
                </a:prstClr>
              </a:solidFill>
            </a:endParaRPr>
          </a:p>
        </p:txBody>
      </p:sp>
      <p:sp>
        <p:nvSpPr>
          <p:cNvPr id="5" name="Footer Placeholder 4"/>
          <p:cNvSpPr>
            <a:spLocks noGrp="1"/>
          </p:cNvSpPr>
          <p:nvPr>
            <p:ph type="ftr" sz="quarter" idx="3"/>
          </p:nvPr>
        </p:nvSpPr>
        <p:spPr>
          <a:xfrm>
            <a:off x="4038601" y="6356352"/>
            <a:ext cx="4114800" cy="365125"/>
          </a:xfrm>
          <a:prstGeom prst="rect">
            <a:avLst/>
          </a:prstGeom>
        </p:spPr>
        <p:txBody>
          <a:bodyPr vert="horz" lIns="91440" tIns="45720" rIns="91440" bIns="45720" rtlCol="0" anchor="ctr"/>
          <a:lstStyle>
            <a:lvl1pPr algn="ctr">
              <a:defRPr sz="1171">
                <a:solidFill>
                  <a:schemeClr val="tx1">
                    <a:tint val="75000"/>
                  </a:schemeClr>
                </a:solidFill>
              </a:defRPr>
            </a:lvl1pPr>
          </a:lstStyle>
          <a:p>
            <a:pPr defTabSz="446227"/>
            <a:endParaRPr lang="es-MX">
              <a:solidFill>
                <a:prstClr val="black">
                  <a:tint val="75000"/>
                </a:prstClr>
              </a:solidFill>
            </a:endParaRPr>
          </a:p>
        </p:txBody>
      </p:sp>
      <p:sp>
        <p:nvSpPr>
          <p:cNvPr id="6" name="Slide Number Placeholder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171">
                <a:solidFill>
                  <a:schemeClr val="tx1">
                    <a:tint val="75000"/>
                  </a:schemeClr>
                </a:solidFill>
              </a:defRPr>
            </a:lvl1pPr>
          </a:lstStyle>
          <a:p>
            <a:pPr defTabSz="446227"/>
            <a:fld id="{C67FB496-389A-4B46-864E-93273EA0EB4F}" type="slidenum">
              <a:rPr lang="es-MX" smtClean="0">
                <a:solidFill>
                  <a:prstClr val="black">
                    <a:tint val="75000"/>
                  </a:prstClr>
                </a:solidFill>
              </a:rPr>
              <a:pPr defTabSz="446227"/>
              <a:t>‹Nº›</a:t>
            </a:fld>
            <a:endParaRPr lang="es-MX">
              <a:solidFill>
                <a:prstClr val="black">
                  <a:tint val="75000"/>
                </a:prstClr>
              </a:solidFill>
            </a:endParaRPr>
          </a:p>
        </p:txBody>
      </p:sp>
    </p:spTree>
    <p:extLst>
      <p:ext uri="{BB962C8B-B14F-4D97-AF65-F5344CB8AC3E}">
        <p14:creationId xmlns:p14="http://schemas.microsoft.com/office/powerpoint/2010/main" val="41521351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892454" rtl="0" eaLnBrk="1" latinLnBrk="0" hangingPunct="1">
        <a:lnSpc>
          <a:spcPct val="90000"/>
        </a:lnSpc>
        <a:spcBef>
          <a:spcPct val="0"/>
        </a:spcBef>
        <a:buNone/>
        <a:defRPr sz="4294" kern="1200">
          <a:solidFill>
            <a:schemeClr val="tx1"/>
          </a:solidFill>
          <a:latin typeface="+mj-lt"/>
          <a:ea typeface="+mj-ea"/>
          <a:cs typeface="+mj-cs"/>
        </a:defRPr>
      </a:lvl1pPr>
    </p:titleStyle>
    <p:bodyStyle>
      <a:lvl1pPr marL="223114" indent="-223114" algn="l" defTabSz="892454" rtl="0" eaLnBrk="1" latinLnBrk="0" hangingPunct="1">
        <a:lnSpc>
          <a:spcPct val="90000"/>
        </a:lnSpc>
        <a:spcBef>
          <a:spcPts val="976"/>
        </a:spcBef>
        <a:buFont typeface="Arial" panose="020B0604020202020204" pitchFamily="34" charset="0"/>
        <a:buChar char="•"/>
        <a:defRPr sz="2733" kern="1200">
          <a:solidFill>
            <a:schemeClr val="tx1"/>
          </a:solidFill>
          <a:latin typeface="+mn-lt"/>
          <a:ea typeface="+mn-ea"/>
          <a:cs typeface="+mn-cs"/>
        </a:defRPr>
      </a:lvl1pPr>
      <a:lvl2pPr marL="669341" indent="-223114" algn="l" defTabSz="892454" rtl="0" eaLnBrk="1" latinLnBrk="0" hangingPunct="1">
        <a:lnSpc>
          <a:spcPct val="90000"/>
        </a:lnSpc>
        <a:spcBef>
          <a:spcPts val="488"/>
        </a:spcBef>
        <a:buFont typeface="Arial" panose="020B0604020202020204" pitchFamily="34" charset="0"/>
        <a:buChar char="•"/>
        <a:defRPr sz="2342" kern="1200">
          <a:solidFill>
            <a:schemeClr val="tx1"/>
          </a:solidFill>
          <a:latin typeface="+mn-lt"/>
          <a:ea typeface="+mn-ea"/>
          <a:cs typeface="+mn-cs"/>
        </a:defRPr>
      </a:lvl2pPr>
      <a:lvl3pPr marL="1115568" indent="-223114" algn="l" defTabSz="892454" rtl="0" eaLnBrk="1" latinLnBrk="0" hangingPunct="1">
        <a:lnSpc>
          <a:spcPct val="90000"/>
        </a:lnSpc>
        <a:spcBef>
          <a:spcPts val="488"/>
        </a:spcBef>
        <a:buFont typeface="Arial" panose="020B0604020202020204" pitchFamily="34" charset="0"/>
        <a:buChar char="•"/>
        <a:defRPr sz="1952" kern="1200">
          <a:solidFill>
            <a:schemeClr val="tx1"/>
          </a:solidFill>
          <a:latin typeface="+mn-lt"/>
          <a:ea typeface="+mn-ea"/>
          <a:cs typeface="+mn-cs"/>
        </a:defRPr>
      </a:lvl3pPr>
      <a:lvl4pPr marL="1561795"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4pPr>
      <a:lvl5pPr marL="2008022"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5pPr>
      <a:lvl6pPr marL="2454250"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6pPr>
      <a:lvl7pPr marL="2900477"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7pPr>
      <a:lvl8pPr marL="3346704"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8pPr>
      <a:lvl9pPr marL="3792931" indent="-223114" algn="l" defTabSz="892454" rtl="0" eaLnBrk="1" latinLnBrk="0" hangingPunct="1">
        <a:lnSpc>
          <a:spcPct val="90000"/>
        </a:lnSpc>
        <a:spcBef>
          <a:spcPts val="488"/>
        </a:spcBef>
        <a:buFont typeface="Arial" panose="020B0604020202020204" pitchFamily="34" charset="0"/>
        <a:buChar char="•"/>
        <a:defRPr sz="1757" kern="1200">
          <a:solidFill>
            <a:schemeClr val="tx1"/>
          </a:solidFill>
          <a:latin typeface="+mn-lt"/>
          <a:ea typeface="+mn-ea"/>
          <a:cs typeface="+mn-cs"/>
        </a:defRPr>
      </a:lvl9pPr>
    </p:bodyStyle>
    <p:otherStyle>
      <a:defPPr>
        <a:defRPr lang="en-US"/>
      </a:defPPr>
      <a:lvl1pPr marL="0" algn="l" defTabSz="892454" rtl="0" eaLnBrk="1" latinLnBrk="0" hangingPunct="1">
        <a:defRPr sz="1757" kern="1200">
          <a:solidFill>
            <a:schemeClr val="tx1"/>
          </a:solidFill>
          <a:latin typeface="+mn-lt"/>
          <a:ea typeface="+mn-ea"/>
          <a:cs typeface="+mn-cs"/>
        </a:defRPr>
      </a:lvl1pPr>
      <a:lvl2pPr marL="446227" algn="l" defTabSz="892454" rtl="0" eaLnBrk="1" latinLnBrk="0" hangingPunct="1">
        <a:defRPr sz="1757" kern="1200">
          <a:solidFill>
            <a:schemeClr val="tx1"/>
          </a:solidFill>
          <a:latin typeface="+mn-lt"/>
          <a:ea typeface="+mn-ea"/>
          <a:cs typeface="+mn-cs"/>
        </a:defRPr>
      </a:lvl2pPr>
      <a:lvl3pPr marL="892454" algn="l" defTabSz="892454" rtl="0" eaLnBrk="1" latinLnBrk="0" hangingPunct="1">
        <a:defRPr sz="1757" kern="1200">
          <a:solidFill>
            <a:schemeClr val="tx1"/>
          </a:solidFill>
          <a:latin typeface="+mn-lt"/>
          <a:ea typeface="+mn-ea"/>
          <a:cs typeface="+mn-cs"/>
        </a:defRPr>
      </a:lvl3pPr>
      <a:lvl4pPr marL="1338682" algn="l" defTabSz="892454" rtl="0" eaLnBrk="1" latinLnBrk="0" hangingPunct="1">
        <a:defRPr sz="1757" kern="1200">
          <a:solidFill>
            <a:schemeClr val="tx1"/>
          </a:solidFill>
          <a:latin typeface="+mn-lt"/>
          <a:ea typeface="+mn-ea"/>
          <a:cs typeface="+mn-cs"/>
        </a:defRPr>
      </a:lvl4pPr>
      <a:lvl5pPr marL="1784909" algn="l" defTabSz="892454" rtl="0" eaLnBrk="1" latinLnBrk="0" hangingPunct="1">
        <a:defRPr sz="1757" kern="1200">
          <a:solidFill>
            <a:schemeClr val="tx1"/>
          </a:solidFill>
          <a:latin typeface="+mn-lt"/>
          <a:ea typeface="+mn-ea"/>
          <a:cs typeface="+mn-cs"/>
        </a:defRPr>
      </a:lvl5pPr>
      <a:lvl6pPr marL="2231136" algn="l" defTabSz="892454" rtl="0" eaLnBrk="1" latinLnBrk="0" hangingPunct="1">
        <a:defRPr sz="1757" kern="1200">
          <a:solidFill>
            <a:schemeClr val="tx1"/>
          </a:solidFill>
          <a:latin typeface="+mn-lt"/>
          <a:ea typeface="+mn-ea"/>
          <a:cs typeface="+mn-cs"/>
        </a:defRPr>
      </a:lvl6pPr>
      <a:lvl7pPr marL="2677363" algn="l" defTabSz="892454" rtl="0" eaLnBrk="1" latinLnBrk="0" hangingPunct="1">
        <a:defRPr sz="1757" kern="1200">
          <a:solidFill>
            <a:schemeClr val="tx1"/>
          </a:solidFill>
          <a:latin typeface="+mn-lt"/>
          <a:ea typeface="+mn-ea"/>
          <a:cs typeface="+mn-cs"/>
        </a:defRPr>
      </a:lvl7pPr>
      <a:lvl8pPr marL="3123590" algn="l" defTabSz="892454" rtl="0" eaLnBrk="1" latinLnBrk="0" hangingPunct="1">
        <a:defRPr sz="1757" kern="1200">
          <a:solidFill>
            <a:schemeClr val="tx1"/>
          </a:solidFill>
          <a:latin typeface="+mn-lt"/>
          <a:ea typeface="+mn-ea"/>
          <a:cs typeface="+mn-cs"/>
        </a:defRPr>
      </a:lvl8pPr>
      <a:lvl9pPr marL="3569818" algn="l" defTabSz="892454" rtl="0" eaLnBrk="1" latinLnBrk="0" hangingPunct="1">
        <a:defRPr sz="175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226066"/>
            <a:ext cx="12192000" cy="6498382"/>
          </a:xfrm>
          <a:prstGeom prst="rect">
            <a:avLst/>
          </a:prstGeom>
        </p:spPr>
        <p:txBody>
          <a:bodyPr wrap="square">
            <a:spAutoFit/>
          </a:bodyPr>
          <a:lstStyle/>
          <a:p>
            <a:pPr lvl="0" algn="ctr">
              <a:lnSpc>
                <a:spcPct val="150000"/>
              </a:lnSpc>
            </a:pPr>
            <a:r>
              <a:rPr lang="es-MX" sz="1200" b="1" dirty="0">
                <a:solidFill>
                  <a:prstClr val="black"/>
                </a:solidFill>
                <a:latin typeface="Arial" panose="020B0604020202020204" pitchFamily="34" charset="0"/>
                <a:cs typeface="Arial" panose="020B0604020202020204" pitchFamily="34" charset="0"/>
              </a:rPr>
              <a:t>ESCUELA NORMAL DE EDUCACIÓN PREESCOLAR</a:t>
            </a:r>
          </a:p>
          <a:p>
            <a:pPr algn="ctr">
              <a:lnSpc>
                <a:spcPct val="150000"/>
              </a:lnSpc>
            </a:pPr>
            <a:r>
              <a:rPr lang="es-MX" sz="1200" dirty="0">
                <a:solidFill>
                  <a:prstClr val="black"/>
                </a:solidFill>
                <a:latin typeface="Arial" panose="020B0604020202020204" pitchFamily="34" charset="0"/>
                <a:cs typeface="Arial" panose="020B0604020202020204" pitchFamily="34" charset="0"/>
              </a:rPr>
              <a:t>Licenciatura en Educación Preescolar</a:t>
            </a:r>
          </a:p>
          <a:p>
            <a:pPr algn="ctr">
              <a:lnSpc>
                <a:spcPct val="150000"/>
              </a:lnSpc>
            </a:pPr>
            <a:r>
              <a:rPr lang="es-MX" sz="1200" b="1" dirty="0">
                <a:solidFill>
                  <a:prstClr val="black"/>
                </a:solidFill>
                <a:latin typeface="Arial" panose="020B0604020202020204" pitchFamily="34" charset="0"/>
                <a:cs typeface="Arial" panose="020B0604020202020204" pitchFamily="34" charset="0"/>
              </a:rPr>
              <a:t>Ciclo escolar 2020 – 2021</a:t>
            </a:r>
          </a:p>
          <a:p>
            <a:pPr lvl="0" algn="ctr">
              <a:lnSpc>
                <a:spcPct val="150000"/>
              </a:lnSpc>
            </a:pPr>
            <a:r>
              <a:rPr lang="es-MX" sz="1200" b="1" dirty="0">
                <a:solidFill>
                  <a:prstClr val="black"/>
                </a:solidFill>
                <a:latin typeface="Arial" panose="020B0604020202020204" pitchFamily="34" charset="0"/>
                <a:cs typeface="Arial" panose="020B0604020202020204" pitchFamily="34" charset="0"/>
              </a:rPr>
              <a:t>Curso: </a:t>
            </a:r>
            <a:r>
              <a:rPr lang="es-MX" sz="1200" dirty="0">
                <a:solidFill>
                  <a:prstClr val="black"/>
                </a:solidFill>
                <a:latin typeface="Arial" panose="020B0604020202020204" pitchFamily="34" charset="0"/>
                <a:cs typeface="Arial" panose="020B0604020202020204" pitchFamily="34" charset="0"/>
              </a:rPr>
              <a:t>Planeación y evaluación de la enseñanza y el aprendizaje</a:t>
            </a:r>
          </a:p>
          <a:p>
            <a:pPr lvl="0" algn="ctr">
              <a:lnSpc>
                <a:spcPct val="150000"/>
              </a:lnSpc>
            </a:pPr>
            <a:r>
              <a:rPr lang="es-MX" sz="1200" b="1" dirty="0">
                <a:solidFill>
                  <a:prstClr val="black"/>
                </a:solidFill>
                <a:latin typeface="Arial" panose="020B0604020202020204" pitchFamily="34" charset="0"/>
                <a:cs typeface="Arial" panose="020B0604020202020204" pitchFamily="34" charset="0"/>
              </a:rPr>
              <a:t>Titular: </a:t>
            </a:r>
            <a:r>
              <a:rPr lang="es-MX" sz="1200" dirty="0">
                <a:solidFill>
                  <a:prstClr val="black"/>
                </a:solidFill>
                <a:latin typeface="Arial" panose="020B0604020202020204" pitchFamily="34" charset="0"/>
                <a:cs typeface="Arial" panose="020B0604020202020204" pitchFamily="34" charset="0"/>
              </a:rPr>
              <a:t>Prof. Gerardo Garza Alcalá</a:t>
            </a:r>
          </a:p>
          <a:p>
            <a:pPr lvl="0" algn="ctr">
              <a:lnSpc>
                <a:spcPct val="150000"/>
              </a:lnSpc>
            </a:pPr>
            <a:endParaRPr lang="es-MX" sz="1200" dirty="0">
              <a:solidFill>
                <a:prstClr val="black"/>
              </a:solidFill>
              <a:latin typeface="Arial" panose="020B0604020202020204" pitchFamily="34" charset="0"/>
              <a:cs typeface="Arial" panose="020B0604020202020204" pitchFamily="34" charset="0"/>
            </a:endParaRPr>
          </a:p>
          <a:p>
            <a:pPr lvl="0" algn="ctr">
              <a:lnSpc>
                <a:spcPct val="150000"/>
              </a:lnSpc>
            </a:pPr>
            <a:r>
              <a:rPr lang="es-MX" sz="1200" b="1" dirty="0">
                <a:solidFill>
                  <a:prstClr val="black"/>
                </a:solidFill>
                <a:latin typeface="Arial" panose="020B0604020202020204" pitchFamily="34" charset="0"/>
                <a:cs typeface="Arial" panose="020B0604020202020204" pitchFamily="34" charset="0"/>
              </a:rPr>
              <a:t>Unidad de aprendizaje II: </a:t>
            </a:r>
            <a:r>
              <a:rPr lang="es-MX" sz="1200" dirty="0">
                <a:solidFill>
                  <a:prstClr val="black"/>
                </a:solidFill>
                <a:latin typeface="Arial" panose="020B0604020202020204" pitchFamily="34" charset="0"/>
                <a:cs typeface="Arial" panose="020B0604020202020204" pitchFamily="34" charset="0"/>
              </a:rPr>
              <a:t>Planeación y evaluación: creencias y concepciones de la intervención docente.</a:t>
            </a:r>
          </a:p>
          <a:p>
            <a:pPr lvl="0" algn="ctr">
              <a:lnSpc>
                <a:spcPct val="150000"/>
              </a:lnSpc>
            </a:pPr>
            <a:r>
              <a:rPr lang="es-MX" sz="1200" b="1" dirty="0">
                <a:solidFill>
                  <a:prstClr val="black"/>
                </a:solidFill>
                <a:latin typeface="Arial" panose="020B0604020202020204" pitchFamily="34" charset="0"/>
                <a:cs typeface="Arial" panose="020B0604020202020204" pitchFamily="34" charset="0"/>
              </a:rPr>
              <a:t>“Organizador gráfico”</a:t>
            </a:r>
          </a:p>
          <a:p>
            <a:pPr lvl="0" algn="ctr">
              <a:lnSpc>
                <a:spcPct val="150000"/>
              </a:lnSpc>
            </a:pPr>
            <a:r>
              <a:rPr lang="es-MX" sz="1200" b="1" dirty="0">
                <a:solidFill>
                  <a:prstClr val="black"/>
                </a:solidFill>
                <a:latin typeface="Arial" panose="020B0604020202020204" pitchFamily="34" charset="0"/>
                <a:cs typeface="Arial" panose="020B0604020202020204" pitchFamily="34" charset="0"/>
              </a:rPr>
              <a:t>Alumnas:</a:t>
            </a:r>
          </a:p>
          <a:p>
            <a:pPr algn="ctr">
              <a:lnSpc>
                <a:spcPct val="150000"/>
              </a:lnSpc>
            </a:pPr>
            <a:r>
              <a:rPr lang="es-MX" sz="1200" dirty="0">
                <a:solidFill>
                  <a:prstClr val="black"/>
                </a:solidFill>
                <a:latin typeface="Arial" panose="020B0604020202020204" pitchFamily="34" charset="0"/>
                <a:cs typeface="Arial" panose="020B0604020202020204" pitchFamily="34" charset="0"/>
              </a:rPr>
              <a:t> 7.Diana Virginia Herrera Ramos</a:t>
            </a:r>
          </a:p>
          <a:p>
            <a:pPr lvl="0" algn="ctr">
              <a:lnSpc>
                <a:spcPct val="150000"/>
              </a:lnSpc>
            </a:pPr>
            <a:r>
              <a:rPr lang="es-MX" sz="1200" dirty="0">
                <a:solidFill>
                  <a:prstClr val="black"/>
                </a:solidFill>
                <a:latin typeface="Arial" panose="020B0604020202020204" pitchFamily="34" charset="0"/>
                <a:cs typeface="Arial" panose="020B0604020202020204" pitchFamily="34" charset="0"/>
              </a:rPr>
              <a:t>9. Mariana Elizabeth Martínez Marín </a:t>
            </a:r>
          </a:p>
          <a:p>
            <a:pPr lvl="0" algn="ctr">
              <a:lnSpc>
                <a:spcPct val="150000"/>
              </a:lnSpc>
            </a:pPr>
            <a:r>
              <a:rPr lang="es-MX" sz="1200" dirty="0">
                <a:solidFill>
                  <a:prstClr val="black"/>
                </a:solidFill>
                <a:latin typeface="Arial" panose="020B0604020202020204" pitchFamily="34" charset="0"/>
                <a:cs typeface="Arial" panose="020B0604020202020204" pitchFamily="34" charset="0"/>
              </a:rPr>
              <a:t>11. América Michelle Reyes Leza  </a:t>
            </a:r>
          </a:p>
          <a:p>
            <a:pPr lvl="0" algn="ctr">
              <a:lnSpc>
                <a:spcPct val="150000"/>
              </a:lnSpc>
            </a:pPr>
            <a:r>
              <a:rPr lang="es-MX" sz="1200" dirty="0">
                <a:solidFill>
                  <a:prstClr val="black"/>
                </a:solidFill>
                <a:latin typeface="Arial" panose="020B0604020202020204" pitchFamily="34" charset="0"/>
                <a:cs typeface="Arial" panose="020B0604020202020204" pitchFamily="34" charset="0"/>
              </a:rPr>
              <a:t>12. Susana Abigail Rosas López</a:t>
            </a:r>
          </a:p>
          <a:p>
            <a:pPr lvl="0" algn="ctr">
              <a:lnSpc>
                <a:spcPct val="150000"/>
              </a:lnSpc>
            </a:pPr>
            <a:r>
              <a:rPr lang="es-MX" sz="1200" dirty="0">
                <a:solidFill>
                  <a:prstClr val="black"/>
                </a:solidFill>
                <a:latin typeface="Arial" panose="020B0604020202020204" pitchFamily="34" charset="0"/>
                <a:cs typeface="Arial" panose="020B0604020202020204" pitchFamily="34" charset="0"/>
              </a:rPr>
              <a:t>2º Semestre  Sección: B</a:t>
            </a:r>
          </a:p>
          <a:p>
            <a:pPr lvl="0">
              <a:lnSpc>
                <a:spcPct val="150000"/>
              </a:lnSpc>
            </a:pPr>
            <a:r>
              <a:rPr lang="es-MX" sz="1100" b="1" dirty="0">
                <a:solidFill>
                  <a:prstClr val="black"/>
                </a:solidFill>
                <a:latin typeface="Arial" panose="020B0604020202020204" pitchFamily="34" charset="0"/>
                <a:cs typeface="Arial" panose="020B0604020202020204" pitchFamily="34" charset="0"/>
              </a:rPr>
              <a:t>COMPETENCIAS DE LA UNIDAD DE APRENDIZAJE II</a:t>
            </a:r>
          </a:p>
          <a:p>
            <a:pPr marL="171452" lvl="0" indent="-171452">
              <a:lnSpc>
                <a:spcPct val="150000"/>
              </a:lnSpc>
              <a:buFont typeface="Arial" panose="020B0604020202020204" pitchFamily="34" charset="0"/>
              <a:buChar char="•"/>
            </a:pPr>
            <a:r>
              <a:rPr lang="es-MX" sz="1100" dirty="0">
                <a:solidFill>
                  <a:prstClr val="black"/>
                </a:solidFill>
                <a:latin typeface="Arial" panose="020B0604020202020204" pitchFamily="34" charset="0"/>
                <a:cs typeface="Arial" panose="020B0604020202020204" pitchFamily="34" charset="0"/>
              </a:rPr>
              <a:t>Elabora diagnósticos de los intereses, motivaciones y necesidades formativas de los alumnos para organizar las actividades de aprendizaje, así como las adecuaciones curriculares y didácticas pertinentes.</a:t>
            </a:r>
          </a:p>
          <a:p>
            <a:pPr lvl="0">
              <a:lnSpc>
                <a:spcPct val="150000"/>
              </a:lnSpc>
            </a:pPr>
            <a:r>
              <a:rPr lang="es-MX" sz="1100" dirty="0">
                <a:solidFill>
                  <a:prstClr val="black"/>
                </a:solidFill>
                <a:latin typeface="Arial" panose="020B0604020202020204" pitchFamily="34" charset="0"/>
                <a:cs typeface="Arial" panose="020B0604020202020204" pitchFamily="34" charset="0"/>
              </a:rPr>
              <a:t>	</a:t>
            </a:r>
          </a:p>
          <a:p>
            <a:pPr marL="171452" lvl="0" indent="-171452">
              <a:lnSpc>
                <a:spcPct val="150000"/>
              </a:lnSpc>
              <a:buFont typeface="Arial" panose="020B0604020202020204" pitchFamily="34" charset="0"/>
              <a:buChar char="•"/>
            </a:pPr>
            <a:r>
              <a:rPr lang="es-MX" sz="1100" dirty="0">
                <a:solidFill>
                  <a:prstClr val="black"/>
                </a:solidFill>
                <a:latin typeface="Arial" panose="020B0604020202020204" pitchFamily="34" charset="0"/>
                <a:cs typeface="Arial" panose="020B0604020202020204" pitchFamily="34" charset="0"/>
              </a:rPr>
              <a:t>Selecciona estrategias que favorecen el desarrollo intelectual, físico, social y emocional de los alumnos para procurar el logro de los aprendizajes.</a:t>
            </a:r>
          </a:p>
          <a:p>
            <a:pPr lvl="0">
              <a:lnSpc>
                <a:spcPct val="150000"/>
              </a:lnSpc>
            </a:pPr>
            <a:r>
              <a:rPr lang="es-MX" sz="1100" dirty="0">
                <a:solidFill>
                  <a:prstClr val="black"/>
                </a:solidFill>
                <a:latin typeface="Arial" panose="020B0604020202020204" pitchFamily="34" charset="0"/>
                <a:cs typeface="Arial" panose="020B0604020202020204" pitchFamily="34" charset="0"/>
              </a:rPr>
              <a:t>	</a:t>
            </a:r>
          </a:p>
          <a:p>
            <a:pPr marL="171452" lvl="0" indent="-171452">
              <a:lnSpc>
                <a:spcPct val="150000"/>
              </a:lnSpc>
              <a:buFont typeface="Arial" panose="020B0604020202020204" pitchFamily="34" charset="0"/>
              <a:buChar char="•"/>
            </a:pPr>
            <a:r>
              <a:rPr lang="es-MX" sz="1100" dirty="0">
                <a:solidFill>
                  <a:prstClr val="black"/>
                </a:solidFill>
                <a:latin typeface="Arial" panose="020B0604020202020204" pitchFamily="34" charset="0"/>
                <a:cs typeface="Arial" panose="020B0604020202020204" pitchFamily="34" charset="0"/>
              </a:rPr>
              <a:t>Evalúa el aprendizaje de sus alumnos mediante la aplicación de distintas teorías, métodos e instrumentos considerando las áreas, campos y ámbitos de conocimiento, así como los saberes correspondientes al grado y nivel educativo.</a:t>
            </a:r>
          </a:p>
          <a:p>
            <a:pPr lvl="0">
              <a:lnSpc>
                <a:spcPct val="150000"/>
              </a:lnSpc>
            </a:pPr>
            <a:endParaRPr lang="es-MX" sz="1100" dirty="0">
              <a:solidFill>
                <a:prstClr val="black"/>
              </a:solidFill>
              <a:latin typeface="Arial" panose="020B0604020202020204" pitchFamily="34" charset="0"/>
              <a:cs typeface="Arial" panose="020B0604020202020204" pitchFamily="34" charset="0"/>
            </a:endParaRPr>
          </a:p>
          <a:p>
            <a:pPr lvl="0" algn="ctr">
              <a:lnSpc>
                <a:spcPct val="150000"/>
              </a:lnSpc>
            </a:pPr>
            <a:r>
              <a:rPr lang="es-MX" sz="1200" dirty="0">
                <a:solidFill>
                  <a:prstClr val="black"/>
                </a:solidFill>
                <a:latin typeface="Arial" panose="020B0604020202020204" pitchFamily="34" charset="0"/>
                <a:cs typeface="Arial" panose="020B0604020202020204" pitchFamily="34" charset="0"/>
              </a:rPr>
              <a:t>Saltillo, Coahuila de Zaragoza                                                                                                                                                                                        07 de mayo del 2021</a:t>
            </a:r>
          </a:p>
        </p:txBody>
      </p:sp>
      <p:pic>
        <p:nvPicPr>
          <p:cNvPr id="5" name="Imagen 4"/>
          <p:cNvPicPr>
            <a:picLocks noChangeAspect="1"/>
          </p:cNvPicPr>
          <p:nvPr/>
        </p:nvPicPr>
        <p:blipFill>
          <a:blip r:embed="rId2"/>
          <a:stretch>
            <a:fillRect/>
          </a:stretch>
        </p:blipFill>
        <p:spPr>
          <a:xfrm>
            <a:off x="1329825" y="226066"/>
            <a:ext cx="1109568" cy="823031"/>
          </a:xfrm>
          <a:prstGeom prst="rect">
            <a:avLst/>
          </a:prstGeom>
        </p:spPr>
      </p:pic>
    </p:spTree>
    <p:extLst>
      <p:ext uri="{BB962C8B-B14F-4D97-AF65-F5344CB8AC3E}">
        <p14:creationId xmlns:p14="http://schemas.microsoft.com/office/powerpoint/2010/main" val="42455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12192000" cy="1288026"/>
          </a:xfrm>
          <a:prstGeom prst="rect">
            <a:avLst/>
          </a:prstGeom>
          <a:solidFill>
            <a:srgbClr val="D4DFD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CuadroTexto 2"/>
          <p:cNvSpPr txBox="1"/>
          <p:nvPr/>
        </p:nvSpPr>
        <p:spPr>
          <a:xfrm>
            <a:off x="3977297" y="15700"/>
            <a:ext cx="4237403" cy="707886"/>
          </a:xfrm>
          <a:prstGeom prst="rect">
            <a:avLst/>
          </a:prstGeom>
          <a:noFill/>
        </p:spPr>
        <p:txBody>
          <a:bodyPr wrap="square" rtlCol="0">
            <a:spAutoFit/>
          </a:bodyPr>
          <a:lstStyle/>
          <a:p>
            <a:pPr algn="ctr"/>
            <a:r>
              <a:rPr lang="es-MX" sz="4000" dirty="0">
                <a:solidFill>
                  <a:prstClr val="white"/>
                </a:solidFill>
                <a:latin typeface="BREAKBONE" panose="02000500000000000000" pitchFamily="2" charset="0"/>
              </a:rPr>
              <a:t>La evaluación de los</a:t>
            </a:r>
          </a:p>
        </p:txBody>
      </p:sp>
      <p:sp>
        <p:nvSpPr>
          <p:cNvPr id="4" name="CuadroTexto 3"/>
          <p:cNvSpPr txBox="1"/>
          <p:nvPr/>
        </p:nvSpPr>
        <p:spPr>
          <a:xfrm>
            <a:off x="4527086" y="644013"/>
            <a:ext cx="3137827" cy="523220"/>
          </a:xfrm>
          <a:prstGeom prst="rect">
            <a:avLst/>
          </a:prstGeom>
          <a:noFill/>
        </p:spPr>
        <p:txBody>
          <a:bodyPr wrap="square" rtlCol="0">
            <a:spAutoFit/>
          </a:bodyPr>
          <a:lstStyle/>
          <a:p>
            <a:pPr algn="ctr"/>
            <a:r>
              <a:rPr lang="es-MX" sz="2800" b="1" dirty="0">
                <a:solidFill>
                  <a:prstClr val="white"/>
                </a:solidFill>
                <a:latin typeface="Better Together Demo" pitchFamily="2" charset="0"/>
              </a:rPr>
              <a:t>aprendizajes</a:t>
            </a:r>
          </a:p>
        </p:txBody>
      </p:sp>
      <p:cxnSp>
        <p:nvCxnSpPr>
          <p:cNvPr id="5" name="Conector recto 4"/>
          <p:cNvCxnSpPr/>
          <p:nvPr/>
        </p:nvCxnSpPr>
        <p:spPr>
          <a:xfrm>
            <a:off x="5938321" y="1285023"/>
            <a:ext cx="2058" cy="414988"/>
          </a:xfrm>
          <a:prstGeom prst="line">
            <a:avLst/>
          </a:prstGeom>
          <a:noFill/>
          <a:ln w="76200" cap="flat" cmpd="sng" algn="ctr">
            <a:solidFill>
              <a:srgbClr val="E38E6F"/>
            </a:solidFill>
            <a:prstDash val="solid"/>
            <a:miter lim="800000"/>
          </a:ln>
          <a:effectLst/>
        </p:spPr>
      </p:cxnSp>
      <p:sp>
        <p:nvSpPr>
          <p:cNvPr id="8" name="Rectángulo redondeado 7"/>
          <p:cNvSpPr/>
          <p:nvPr/>
        </p:nvSpPr>
        <p:spPr>
          <a:xfrm>
            <a:off x="2777644" y="2503558"/>
            <a:ext cx="6321353" cy="1094704"/>
          </a:xfrm>
          <a:prstGeom prst="roundRect">
            <a:avLst/>
          </a:prstGeom>
          <a:solidFill>
            <a:srgbClr val="E18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 name="CuadroTexto 8"/>
          <p:cNvSpPr txBox="1"/>
          <p:nvPr/>
        </p:nvSpPr>
        <p:spPr>
          <a:xfrm>
            <a:off x="2935323" y="2618659"/>
            <a:ext cx="6163674" cy="830997"/>
          </a:xfrm>
          <a:prstGeom prst="rect">
            <a:avLst/>
          </a:prstGeom>
          <a:noFill/>
        </p:spPr>
        <p:txBody>
          <a:bodyPr wrap="square" rtlCol="0">
            <a:spAutoFit/>
          </a:bodyPr>
          <a:lstStyle/>
          <a:p>
            <a:r>
              <a:rPr lang="es-MX" sz="1600" dirty="0">
                <a:latin typeface="Hynings Handwriting V2" panose="02000503000000000000" pitchFamily="2" charset="0"/>
                <a:ea typeface="Hynings Handwriting V2" panose="02000503000000000000" pitchFamily="2" charset="0"/>
              </a:rPr>
              <a:t>Una etapa del proceso educacional que tiene por fin controlar de modo sistemático en qué medida se han logrado los resultados previstos en los objetivos que se hubieran especificado con antelación.</a:t>
            </a:r>
          </a:p>
        </p:txBody>
      </p:sp>
      <p:cxnSp>
        <p:nvCxnSpPr>
          <p:cNvPr id="10" name="Conector recto 9"/>
          <p:cNvCxnSpPr/>
          <p:nvPr/>
        </p:nvCxnSpPr>
        <p:spPr>
          <a:xfrm>
            <a:off x="5936262" y="2088570"/>
            <a:ext cx="2058" cy="414988"/>
          </a:xfrm>
          <a:prstGeom prst="line">
            <a:avLst/>
          </a:prstGeom>
          <a:noFill/>
          <a:ln w="76200" cap="flat" cmpd="sng" algn="ctr">
            <a:solidFill>
              <a:srgbClr val="E38E6F"/>
            </a:solidFill>
            <a:prstDash val="solid"/>
            <a:miter lim="800000"/>
          </a:ln>
          <a:effectLst/>
        </p:spPr>
      </p:cxnSp>
      <p:sp>
        <p:nvSpPr>
          <p:cNvPr id="11" name="CuadroTexto 10"/>
          <p:cNvSpPr txBox="1"/>
          <p:nvPr/>
        </p:nvSpPr>
        <p:spPr>
          <a:xfrm>
            <a:off x="4614581" y="1750016"/>
            <a:ext cx="2627060" cy="338554"/>
          </a:xfrm>
          <a:prstGeom prst="rect">
            <a:avLst/>
          </a:prstGeom>
          <a:noFill/>
        </p:spPr>
        <p:txBody>
          <a:bodyPr wrap="square" rtlCol="0">
            <a:spAutoFit/>
          </a:bodyPr>
          <a:lstStyle/>
          <a:p>
            <a:pPr algn="ctr"/>
            <a:r>
              <a:rPr lang="es-MX" sz="1600" dirty="0">
                <a:latin typeface="Hynings Handwriting V2" panose="02000503000000000000" pitchFamily="2" charset="0"/>
                <a:ea typeface="Hynings Handwriting V2" panose="02000503000000000000" pitchFamily="2" charset="0"/>
              </a:rPr>
              <a:t>Se puede definir como</a:t>
            </a:r>
          </a:p>
        </p:txBody>
      </p:sp>
      <p:cxnSp>
        <p:nvCxnSpPr>
          <p:cNvPr id="12" name="Conector recto 11"/>
          <p:cNvCxnSpPr/>
          <p:nvPr/>
        </p:nvCxnSpPr>
        <p:spPr>
          <a:xfrm>
            <a:off x="5934204" y="3598262"/>
            <a:ext cx="2058" cy="414988"/>
          </a:xfrm>
          <a:prstGeom prst="line">
            <a:avLst/>
          </a:prstGeom>
          <a:noFill/>
          <a:ln w="76200" cap="flat" cmpd="sng" algn="ctr">
            <a:solidFill>
              <a:srgbClr val="E38E6F"/>
            </a:solidFill>
            <a:prstDash val="solid"/>
            <a:miter lim="800000"/>
          </a:ln>
          <a:effectLst/>
        </p:spPr>
      </p:cxnSp>
      <p:sp>
        <p:nvSpPr>
          <p:cNvPr id="13" name="CuadroTexto 12"/>
          <p:cNvSpPr txBox="1"/>
          <p:nvPr/>
        </p:nvSpPr>
        <p:spPr>
          <a:xfrm>
            <a:off x="4703630" y="4013250"/>
            <a:ext cx="2627060" cy="584775"/>
          </a:xfrm>
          <a:prstGeom prst="rect">
            <a:avLst/>
          </a:prstGeom>
          <a:noFill/>
        </p:spPr>
        <p:txBody>
          <a:bodyPr wrap="square" rtlCol="0">
            <a:spAutoFit/>
          </a:bodyPr>
          <a:lstStyle/>
          <a:p>
            <a:pPr algn="ctr"/>
            <a:r>
              <a:rPr lang="es-MX" sz="1600" dirty="0">
                <a:latin typeface="Hynings Handwriting V2" panose="02000503000000000000" pitchFamily="2" charset="0"/>
                <a:ea typeface="Hynings Handwriting V2" panose="02000503000000000000" pitchFamily="2" charset="0"/>
              </a:rPr>
              <a:t>A continuación analizaremos los siguientes aspectos</a:t>
            </a:r>
          </a:p>
        </p:txBody>
      </p:sp>
      <p:cxnSp>
        <p:nvCxnSpPr>
          <p:cNvPr id="14" name="Conector recto 13"/>
          <p:cNvCxnSpPr/>
          <p:nvPr/>
        </p:nvCxnSpPr>
        <p:spPr>
          <a:xfrm>
            <a:off x="5926053" y="4598025"/>
            <a:ext cx="2058" cy="414988"/>
          </a:xfrm>
          <a:prstGeom prst="line">
            <a:avLst/>
          </a:prstGeom>
          <a:noFill/>
          <a:ln w="76200" cap="flat" cmpd="sng" algn="ctr">
            <a:solidFill>
              <a:srgbClr val="E38E6F"/>
            </a:solidFill>
            <a:prstDash val="solid"/>
            <a:miter lim="800000"/>
          </a:ln>
          <a:effectLst/>
        </p:spPr>
      </p:cxnSp>
      <p:cxnSp>
        <p:nvCxnSpPr>
          <p:cNvPr id="15" name="Conector recto 14"/>
          <p:cNvCxnSpPr/>
          <p:nvPr/>
        </p:nvCxnSpPr>
        <p:spPr>
          <a:xfrm>
            <a:off x="1468192" y="4987373"/>
            <a:ext cx="9749307" cy="22637"/>
          </a:xfrm>
          <a:prstGeom prst="line">
            <a:avLst/>
          </a:prstGeom>
          <a:noFill/>
          <a:ln w="76200" cap="flat" cmpd="sng" algn="ctr">
            <a:solidFill>
              <a:srgbClr val="E38E6F"/>
            </a:solidFill>
            <a:prstDash val="solid"/>
            <a:miter lim="800000"/>
          </a:ln>
          <a:effectLst/>
        </p:spPr>
      </p:cxnSp>
      <p:cxnSp>
        <p:nvCxnSpPr>
          <p:cNvPr id="19" name="Conector recto 18"/>
          <p:cNvCxnSpPr/>
          <p:nvPr/>
        </p:nvCxnSpPr>
        <p:spPr>
          <a:xfrm>
            <a:off x="1478865" y="4984370"/>
            <a:ext cx="7658" cy="430089"/>
          </a:xfrm>
          <a:prstGeom prst="line">
            <a:avLst/>
          </a:prstGeom>
          <a:noFill/>
          <a:ln w="76200" cap="flat" cmpd="sng" algn="ctr">
            <a:solidFill>
              <a:srgbClr val="E38E6F"/>
            </a:solidFill>
            <a:prstDash val="solid"/>
            <a:miter lim="800000"/>
          </a:ln>
          <a:effectLst/>
        </p:spPr>
      </p:cxnSp>
      <p:cxnSp>
        <p:nvCxnSpPr>
          <p:cNvPr id="20" name="Conector recto 19"/>
          <p:cNvCxnSpPr/>
          <p:nvPr/>
        </p:nvCxnSpPr>
        <p:spPr>
          <a:xfrm>
            <a:off x="3687509" y="4948197"/>
            <a:ext cx="2058" cy="414988"/>
          </a:xfrm>
          <a:prstGeom prst="line">
            <a:avLst/>
          </a:prstGeom>
          <a:noFill/>
          <a:ln w="76200" cap="flat" cmpd="sng" algn="ctr">
            <a:solidFill>
              <a:srgbClr val="E38E6F"/>
            </a:solidFill>
            <a:prstDash val="solid"/>
            <a:miter lim="800000"/>
          </a:ln>
          <a:effectLst/>
        </p:spPr>
      </p:cxnSp>
      <p:cxnSp>
        <p:nvCxnSpPr>
          <p:cNvPr id="21" name="Conector recto 20"/>
          <p:cNvCxnSpPr/>
          <p:nvPr/>
        </p:nvCxnSpPr>
        <p:spPr>
          <a:xfrm>
            <a:off x="5934204" y="4946637"/>
            <a:ext cx="2058" cy="414988"/>
          </a:xfrm>
          <a:prstGeom prst="line">
            <a:avLst/>
          </a:prstGeom>
          <a:noFill/>
          <a:ln w="76200" cap="flat" cmpd="sng" algn="ctr">
            <a:solidFill>
              <a:srgbClr val="E38E6F"/>
            </a:solidFill>
            <a:prstDash val="solid"/>
            <a:miter lim="800000"/>
          </a:ln>
          <a:effectLst/>
        </p:spPr>
      </p:cxnSp>
      <p:cxnSp>
        <p:nvCxnSpPr>
          <p:cNvPr id="22" name="Conector recto 21"/>
          <p:cNvCxnSpPr/>
          <p:nvPr/>
        </p:nvCxnSpPr>
        <p:spPr>
          <a:xfrm>
            <a:off x="11172689" y="5010010"/>
            <a:ext cx="2058" cy="414988"/>
          </a:xfrm>
          <a:prstGeom prst="line">
            <a:avLst/>
          </a:prstGeom>
          <a:noFill/>
          <a:ln w="76200" cap="flat" cmpd="sng" algn="ctr">
            <a:solidFill>
              <a:srgbClr val="E38E6F"/>
            </a:solidFill>
            <a:prstDash val="solid"/>
            <a:miter lim="800000"/>
          </a:ln>
          <a:effectLst/>
        </p:spPr>
      </p:cxnSp>
      <p:cxnSp>
        <p:nvCxnSpPr>
          <p:cNvPr id="23" name="Conector recto 22"/>
          <p:cNvCxnSpPr/>
          <p:nvPr/>
        </p:nvCxnSpPr>
        <p:spPr>
          <a:xfrm>
            <a:off x="9159916" y="4987373"/>
            <a:ext cx="2058" cy="414988"/>
          </a:xfrm>
          <a:prstGeom prst="line">
            <a:avLst/>
          </a:prstGeom>
          <a:noFill/>
          <a:ln w="76200" cap="flat" cmpd="sng" algn="ctr">
            <a:solidFill>
              <a:srgbClr val="E38E6F"/>
            </a:solidFill>
            <a:prstDash val="solid"/>
            <a:miter lim="800000"/>
          </a:ln>
          <a:effectLst/>
        </p:spPr>
      </p:cxnSp>
      <p:cxnSp>
        <p:nvCxnSpPr>
          <p:cNvPr id="26" name="Conector recto 25"/>
          <p:cNvCxnSpPr/>
          <p:nvPr/>
        </p:nvCxnSpPr>
        <p:spPr>
          <a:xfrm>
            <a:off x="7511496" y="5022109"/>
            <a:ext cx="2058" cy="414988"/>
          </a:xfrm>
          <a:prstGeom prst="line">
            <a:avLst/>
          </a:prstGeom>
          <a:noFill/>
          <a:ln w="76200" cap="flat" cmpd="sng" algn="ctr">
            <a:solidFill>
              <a:srgbClr val="E38E6F"/>
            </a:solidFill>
            <a:prstDash val="solid"/>
            <a:miter lim="800000"/>
          </a:ln>
          <a:effectLst/>
        </p:spPr>
      </p:cxnSp>
      <p:sp>
        <p:nvSpPr>
          <p:cNvPr id="29" name="Rectángulo redondeado 28"/>
          <p:cNvSpPr/>
          <p:nvPr/>
        </p:nvSpPr>
        <p:spPr>
          <a:xfrm>
            <a:off x="768352" y="5293098"/>
            <a:ext cx="1421027" cy="593124"/>
          </a:xfrm>
          <a:prstGeom prst="roundRect">
            <a:avLst/>
          </a:prstGeom>
          <a:solidFill>
            <a:srgbClr val="F0C3B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0" name="Rectángulo redondeado 29"/>
          <p:cNvSpPr/>
          <p:nvPr/>
        </p:nvSpPr>
        <p:spPr>
          <a:xfrm>
            <a:off x="2976996" y="5293098"/>
            <a:ext cx="1421027" cy="593124"/>
          </a:xfrm>
          <a:prstGeom prst="roundRect">
            <a:avLst/>
          </a:prstGeom>
          <a:solidFill>
            <a:srgbClr val="F0C3B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1" name="Rectángulo redondeado 30"/>
          <p:cNvSpPr/>
          <p:nvPr/>
        </p:nvSpPr>
        <p:spPr>
          <a:xfrm>
            <a:off x="4987711" y="5293098"/>
            <a:ext cx="1421027" cy="593124"/>
          </a:xfrm>
          <a:prstGeom prst="roundRect">
            <a:avLst/>
          </a:prstGeom>
          <a:solidFill>
            <a:srgbClr val="F0C3B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3" name="Rectángulo redondeado 32"/>
          <p:cNvSpPr/>
          <p:nvPr/>
        </p:nvSpPr>
        <p:spPr>
          <a:xfrm>
            <a:off x="6798166" y="5293098"/>
            <a:ext cx="1421027" cy="593124"/>
          </a:xfrm>
          <a:prstGeom prst="roundRect">
            <a:avLst/>
          </a:prstGeom>
          <a:solidFill>
            <a:srgbClr val="F0C3B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4" name="Rectángulo redondeado 33"/>
          <p:cNvSpPr/>
          <p:nvPr/>
        </p:nvSpPr>
        <p:spPr>
          <a:xfrm>
            <a:off x="8596488" y="5293098"/>
            <a:ext cx="1421027" cy="593124"/>
          </a:xfrm>
          <a:prstGeom prst="roundRect">
            <a:avLst/>
          </a:prstGeom>
          <a:solidFill>
            <a:srgbClr val="F0C3B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5" name="Rectángulo redondeado 34"/>
          <p:cNvSpPr/>
          <p:nvPr/>
        </p:nvSpPr>
        <p:spPr>
          <a:xfrm>
            <a:off x="10580943" y="5293098"/>
            <a:ext cx="1421027" cy="593124"/>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8" name="CuadroTexto 37"/>
          <p:cNvSpPr txBox="1"/>
          <p:nvPr/>
        </p:nvSpPr>
        <p:spPr>
          <a:xfrm>
            <a:off x="740510" y="5361625"/>
            <a:ext cx="1457020" cy="369332"/>
          </a:xfrm>
          <a:prstGeom prst="rect">
            <a:avLst/>
          </a:prstGeom>
          <a:noFill/>
        </p:spPr>
        <p:txBody>
          <a:bodyPr wrap="square" rtlCol="0">
            <a:spAutoFit/>
          </a:bodyPr>
          <a:lstStyle/>
          <a:p>
            <a:pPr algn="ctr"/>
            <a:r>
              <a:rPr lang="es-MX" dirty="0">
                <a:solidFill>
                  <a:prstClr val="white"/>
                </a:solidFill>
                <a:latin typeface="Hynings Handwriting V2" panose="02000503000000000000" pitchFamily="2" charset="0"/>
                <a:ea typeface="Hynings Handwriting V2" panose="02000503000000000000" pitchFamily="2" charset="0"/>
              </a:rPr>
              <a:t>Propósitos</a:t>
            </a:r>
          </a:p>
        </p:txBody>
      </p:sp>
      <p:sp>
        <p:nvSpPr>
          <p:cNvPr id="39" name="CuadroTexto 38"/>
          <p:cNvSpPr txBox="1"/>
          <p:nvPr/>
        </p:nvSpPr>
        <p:spPr>
          <a:xfrm>
            <a:off x="2950958" y="5395464"/>
            <a:ext cx="1457020" cy="338554"/>
          </a:xfrm>
          <a:prstGeom prst="rect">
            <a:avLst/>
          </a:prstGeom>
          <a:noFill/>
        </p:spPr>
        <p:txBody>
          <a:bodyPr wrap="square" rtlCol="0">
            <a:spAutoFit/>
          </a:bodyPr>
          <a:lstStyle/>
          <a:p>
            <a:pPr algn="ctr"/>
            <a:r>
              <a:rPr lang="es-MX" sz="1600" dirty="0">
                <a:solidFill>
                  <a:prstClr val="white"/>
                </a:solidFill>
                <a:latin typeface="Hynings Handwriting V2" panose="02000503000000000000" pitchFamily="2" charset="0"/>
                <a:ea typeface="Hynings Handwriting V2" panose="02000503000000000000" pitchFamily="2" charset="0"/>
              </a:rPr>
              <a:t>Características</a:t>
            </a:r>
          </a:p>
        </p:txBody>
      </p:sp>
      <p:sp>
        <p:nvSpPr>
          <p:cNvPr id="40" name="CuadroTexto 39"/>
          <p:cNvSpPr txBox="1"/>
          <p:nvPr/>
        </p:nvSpPr>
        <p:spPr>
          <a:xfrm>
            <a:off x="5000238" y="5413122"/>
            <a:ext cx="1457020" cy="369332"/>
          </a:xfrm>
          <a:prstGeom prst="rect">
            <a:avLst/>
          </a:prstGeom>
          <a:noFill/>
        </p:spPr>
        <p:txBody>
          <a:bodyPr wrap="square" rtlCol="0">
            <a:spAutoFit/>
          </a:bodyPr>
          <a:lstStyle/>
          <a:p>
            <a:pPr algn="ctr"/>
            <a:r>
              <a:rPr lang="es-MX" dirty="0">
                <a:solidFill>
                  <a:prstClr val="white"/>
                </a:solidFill>
                <a:latin typeface="Hynings Handwriting V2" panose="02000503000000000000" pitchFamily="2" charset="0"/>
                <a:ea typeface="Hynings Handwriting V2" panose="02000503000000000000" pitchFamily="2" charset="0"/>
              </a:rPr>
              <a:t>Enfoque</a:t>
            </a:r>
          </a:p>
        </p:txBody>
      </p:sp>
      <p:sp>
        <p:nvSpPr>
          <p:cNvPr id="41" name="CuadroTexto 40"/>
          <p:cNvSpPr txBox="1"/>
          <p:nvPr/>
        </p:nvSpPr>
        <p:spPr>
          <a:xfrm>
            <a:off x="6804188" y="5424998"/>
            <a:ext cx="1457020" cy="369332"/>
          </a:xfrm>
          <a:prstGeom prst="rect">
            <a:avLst/>
          </a:prstGeom>
          <a:noFill/>
        </p:spPr>
        <p:txBody>
          <a:bodyPr wrap="square" rtlCol="0">
            <a:spAutoFit/>
          </a:bodyPr>
          <a:lstStyle/>
          <a:p>
            <a:pPr algn="ctr"/>
            <a:r>
              <a:rPr lang="es-MX" dirty="0">
                <a:solidFill>
                  <a:prstClr val="white"/>
                </a:solidFill>
                <a:latin typeface="Hynings Handwriting V2" panose="02000503000000000000" pitchFamily="2" charset="0"/>
                <a:ea typeface="Hynings Handwriting V2" panose="02000503000000000000" pitchFamily="2" charset="0"/>
              </a:rPr>
              <a:t>Instrumentos</a:t>
            </a:r>
          </a:p>
        </p:txBody>
      </p:sp>
      <p:sp>
        <p:nvSpPr>
          <p:cNvPr id="42" name="CuadroTexto 41"/>
          <p:cNvSpPr txBox="1"/>
          <p:nvPr/>
        </p:nvSpPr>
        <p:spPr>
          <a:xfrm>
            <a:off x="8608621" y="5336178"/>
            <a:ext cx="1457020" cy="523220"/>
          </a:xfrm>
          <a:prstGeom prst="rect">
            <a:avLst/>
          </a:prstGeom>
          <a:noFill/>
        </p:spPr>
        <p:txBody>
          <a:bodyPr wrap="square" rtlCol="0">
            <a:spAutoFit/>
          </a:bodyPr>
          <a:lstStyle/>
          <a:p>
            <a:pPr algn="ctr"/>
            <a:r>
              <a:rPr lang="es-MX" sz="1400" dirty="0">
                <a:solidFill>
                  <a:prstClr val="white"/>
                </a:solidFill>
                <a:latin typeface="Hynings Handwriting V2" panose="02000503000000000000" pitchFamily="2" charset="0"/>
                <a:ea typeface="Hynings Handwriting V2" panose="02000503000000000000" pitchFamily="2" charset="0"/>
              </a:rPr>
              <a:t>Momentos de evaluación</a:t>
            </a:r>
          </a:p>
        </p:txBody>
      </p:sp>
      <p:sp>
        <p:nvSpPr>
          <p:cNvPr id="43" name="CuadroTexto 42"/>
          <p:cNvSpPr txBox="1"/>
          <p:nvPr/>
        </p:nvSpPr>
        <p:spPr>
          <a:xfrm>
            <a:off x="10563828" y="5399358"/>
            <a:ext cx="1457020" cy="369332"/>
          </a:xfrm>
          <a:prstGeom prst="rect">
            <a:avLst/>
          </a:prstGeom>
          <a:noFill/>
        </p:spPr>
        <p:txBody>
          <a:bodyPr wrap="square" rtlCol="0">
            <a:spAutoFit/>
          </a:bodyPr>
          <a:lstStyle/>
          <a:p>
            <a:pPr algn="ctr"/>
            <a:r>
              <a:rPr lang="es-MX" dirty="0">
                <a:solidFill>
                  <a:prstClr val="white"/>
                </a:solidFill>
                <a:latin typeface="Hynings Handwriting V2" panose="02000503000000000000" pitchFamily="2" charset="0"/>
                <a:ea typeface="Hynings Handwriting V2" panose="02000503000000000000" pitchFamily="2" charset="0"/>
              </a:rPr>
              <a:t>Tipos</a:t>
            </a:r>
          </a:p>
        </p:txBody>
      </p:sp>
      <p:cxnSp>
        <p:nvCxnSpPr>
          <p:cNvPr id="45" name="Conector recto 44"/>
          <p:cNvCxnSpPr/>
          <p:nvPr/>
        </p:nvCxnSpPr>
        <p:spPr>
          <a:xfrm>
            <a:off x="1468192" y="5870360"/>
            <a:ext cx="0" cy="451487"/>
          </a:xfrm>
          <a:prstGeom prst="line">
            <a:avLst/>
          </a:prstGeom>
          <a:noFill/>
          <a:ln w="76200" cap="flat" cmpd="sng" algn="ctr">
            <a:solidFill>
              <a:srgbClr val="E38E6F"/>
            </a:solidFill>
            <a:prstDash val="solid"/>
            <a:miter lim="800000"/>
          </a:ln>
          <a:effectLst/>
        </p:spPr>
      </p:cxnSp>
      <p:cxnSp>
        <p:nvCxnSpPr>
          <p:cNvPr id="47" name="Conector recto 46"/>
          <p:cNvCxnSpPr/>
          <p:nvPr/>
        </p:nvCxnSpPr>
        <p:spPr>
          <a:xfrm>
            <a:off x="3679468" y="5886222"/>
            <a:ext cx="0" cy="435626"/>
          </a:xfrm>
          <a:prstGeom prst="line">
            <a:avLst/>
          </a:prstGeom>
          <a:noFill/>
          <a:ln w="76200" cap="flat" cmpd="sng" algn="ctr">
            <a:solidFill>
              <a:srgbClr val="E38E6F"/>
            </a:solidFill>
            <a:prstDash val="solid"/>
            <a:miter lim="800000"/>
          </a:ln>
          <a:effectLst/>
        </p:spPr>
      </p:cxnSp>
      <p:cxnSp>
        <p:nvCxnSpPr>
          <p:cNvPr id="48" name="Conector recto 47"/>
          <p:cNvCxnSpPr/>
          <p:nvPr/>
        </p:nvCxnSpPr>
        <p:spPr>
          <a:xfrm flipH="1">
            <a:off x="5926053" y="5886222"/>
            <a:ext cx="0" cy="424426"/>
          </a:xfrm>
          <a:prstGeom prst="line">
            <a:avLst/>
          </a:prstGeom>
          <a:noFill/>
          <a:ln w="76200" cap="flat" cmpd="sng" algn="ctr">
            <a:solidFill>
              <a:srgbClr val="E38E6F"/>
            </a:solidFill>
            <a:prstDash val="solid"/>
            <a:miter lim="800000"/>
          </a:ln>
          <a:effectLst/>
        </p:spPr>
      </p:cxnSp>
      <p:cxnSp>
        <p:nvCxnSpPr>
          <p:cNvPr id="49" name="Conector recto 48"/>
          <p:cNvCxnSpPr/>
          <p:nvPr/>
        </p:nvCxnSpPr>
        <p:spPr>
          <a:xfrm>
            <a:off x="7511496" y="5886222"/>
            <a:ext cx="0" cy="435625"/>
          </a:xfrm>
          <a:prstGeom prst="line">
            <a:avLst/>
          </a:prstGeom>
          <a:noFill/>
          <a:ln w="76200" cap="flat" cmpd="sng" algn="ctr">
            <a:solidFill>
              <a:srgbClr val="E38E6F"/>
            </a:solidFill>
            <a:prstDash val="solid"/>
            <a:miter lim="800000"/>
          </a:ln>
          <a:effectLst/>
        </p:spPr>
      </p:cxnSp>
      <p:cxnSp>
        <p:nvCxnSpPr>
          <p:cNvPr id="50" name="Conector recto 49"/>
          <p:cNvCxnSpPr/>
          <p:nvPr/>
        </p:nvCxnSpPr>
        <p:spPr>
          <a:xfrm>
            <a:off x="9159916" y="5886222"/>
            <a:ext cx="0" cy="435625"/>
          </a:xfrm>
          <a:prstGeom prst="line">
            <a:avLst/>
          </a:prstGeom>
          <a:noFill/>
          <a:ln w="76200" cap="flat" cmpd="sng" algn="ctr">
            <a:solidFill>
              <a:srgbClr val="E38E6F"/>
            </a:solidFill>
            <a:prstDash val="solid"/>
            <a:miter lim="800000"/>
          </a:ln>
          <a:effectLst/>
        </p:spPr>
      </p:cxnSp>
      <p:cxnSp>
        <p:nvCxnSpPr>
          <p:cNvPr id="51" name="Conector recto 50"/>
          <p:cNvCxnSpPr/>
          <p:nvPr/>
        </p:nvCxnSpPr>
        <p:spPr>
          <a:xfrm>
            <a:off x="11172689" y="5886222"/>
            <a:ext cx="0" cy="435625"/>
          </a:xfrm>
          <a:prstGeom prst="line">
            <a:avLst/>
          </a:prstGeom>
          <a:noFill/>
          <a:ln w="76200" cap="flat" cmpd="sng" algn="ctr">
            <a:solidFill>
              <a:srgbClr val="E38E6F"/>
            </a:solidFill>
            <a:prstDash val="solid"/>
            <a:miter lim="800000"/>
          </a:ln>
          <a:effectLst/>
        </p:spPr>
      </p:cxnSp>
      <p:sp>
        <p:nvSpPr>
          <p:cNvPr id="53" name="CuadroTexto 52"/>
          <p:cNvSpPr txBox="1"/>
          <p:nvPr/>
        </p:nvSpPr>
        <p:spPr>
          <a:xfrm>
            <a:off x="5003264" y="6321848"/>
            <a:ext cx="1744333" cy="584775"/>
          </a:xfrm>
          <a:prstGeom prst="rect">
            <a:avLst/>
          </a:prstGeom>
          <a:noFill/>
        </p:spPr>
        <p:txBody>
          <a:bodyPr wrap="square" rtlCol="0">
            <a:spAutoFit/>
          </a:bodyPr>
          <a:lstStyle/>
          <a:p>
            <a:pPr algn="ctr"/>
            <a:r>
              <a:rPr lang="es-MX" sz="1600" dirty="0">
                <a:latin typeface="Hynings Handwriting V2" panose="02000503000000000000" pitchFamily="2" charset="0"/>
                <a:ea typeface="Hynings Handwriting V2" panose="02000503000000000000" pitchFamily="2" charset="0"/>
              </a:rPr>
              <a:t>Es considerado como</a:t>
            </a:r>
          </a:p>
        </p:txBody>
      </p:sp>
      <p:sp>
        <p:nvSpPr>
          <p:cNvPr id="55" name="CuadroTexto 54"/>
          <p:cNvSpPr txBox="1"/>
          <p:nvPr/>
        </p:nvSpPr>
        <p:spPr>
          <a:xfrm>
            <a:off x="2815342" y="6321847"/>
            <a:ext cx="1744333" cy="584775"/>
          </a:xfrm>
          <a:prstGeom prst="rect">
            <a:avLst/>
          </a:prstGeom>
          <a:noFill/>
        </p:spPr>
        <p:txBody>
          <a:bodyPr wrap="square" rtlCol="0">
            <a:spAutoFit/>
          </a:bodyPr>
          <a:lstStyle/>
          <a:p>
            <a:pPr algn="ctr"/>
            <a:r>
              <a:rPr lang="es-MX" sz="1600" dirty="0">
                <a:latin typeface="Hynings Handwriting V2" panose="02000503000000000000" pitchFamily="2" charset="0"/>
                <a:ea typeface="Hynings Handwriting V2" panose="02000503000000000000" pitchFamily="2" charset="0"/>
              </a:rPr>
              <a:t>La evaluación debe ser</a:t>
            </a:r>
          </a:p>
        </p:txBody>
      </p:sp>
      <p:sp>
        <p:nvSpPr>
          <p:cNvPr id="58" name="CuadroTexto 57"/>
          <p:cNvSpPr txBox="1"/>
          <p:nvPr/>
        </p:nvSpPr>
        <p:spPr>
          <a:xfrm>
            <a:off x="10345332" y="6321847"/>
            <a:ext cx="1744333" cy="584775"/>
          </a:xfrm>
          <a:prstGeom prst="rect">
            <a:avLst/>
          </a:prstGeom>
          <a:noFill/>
        </p:spPr>
        <p:txBody>
          <a:bodyPr wrap="square" rtlCol="0">
            <a:spAutoFit/>
          </a:bodyPr>
          <a:lstStyle/>
          <a:p>
            <a:pPr algn="ctr"/>
            <a:r>
              <a:rPr lang="es-MX" sz="1600" dirty="0">
                <a:latin typeface="Hynings Handwriting V2" panose="02000503000000000000" pitchFamily="2" charset="0"/>
                <a:ea typeface="Hynings Handwriting V2" panose="02000503000000000000" pitchFamily="2" charset="0"/>
              </a:rPr>
              <a:t>Existen 7 tipos de evaluación</a:t>
            </a:r>
          </a:p>
        </p:txBody>
      </p:sp>
      <p:sp>
        <p:nvSpPr>
          <p:cNvPr id="67" name="CuadroTexto 66"/>
          <p:cNvSpPr txBox="1"/>
          <p:nvPr/>
        </p:nvSpPr>
        <p:spPr>
          <a:xfrm>
            <a:off x="8333039" y="6321846"/>
            <a:ext cx="1744333" cy="584775"/>
          </a:xfrm>
          <a:prstGeom prst="rect">
            <a:avLst/>
          </a:prstGeom>
          <a:noFill/>
        </p:spPr>
        <p:txBody>
          <a:bodyPr wrap="square" rtlCol="0">
            <a:spAutoFit/>
          </a:bodyPr>
          <a:lstStyle/>
          <a:p>
            <a:pPr algn="ctr"/>
            <a:r>
              <a:rPr lang="es-MX" sz="1600" dirty="0">
                <a:latin typeface="Hynings Handwriting V2" panose="02000503000000000000" pitchFamily="2" charset="0"/>
                <a:ea typeface="Hynings Handwriting V2" panose="02000503000000000000" pitchFamily="2" charset="0"/>
              </a:rPr>
              <a:t>Hay tres momentos</a:t>
            </a:r>
          </a:p>
        </p:txBody>
      </p:sp>
      <p:sp>
        <p:nvSpPr>
          <p:cNvPr id="68" name="CuadroTexto 67"/>
          <p:cNvSpPr txBox="1"/>
          <p:nvPr/>
        </p:nvSpPr>
        <p:spPr>
          <a:xfrm>
            <a:off x="558013" y="6321846"/>
            <a:ext cx="1744333" cy="584775"/>
          </a:xfrm>
          <a:prstGeom prst="rect">
            <a:avLst/>
          </a:prstGeom>
          <a:noFill/>
        </p:spPr>
        <p:txBody>
          <a:bodyPr wrap="square" rtlCol="0">
            <a:spAutoFit/>
          </a:bodyPr>
          <a:lstStyle/>
          <a:p>
            <a:pPr algn="ctr"/>
            <a:r>
              <a:rPr lang="es-MX" sz="1600" dirty="0">
                <a:latin typeface="Hynings Handwriting V2" panose="02000503000000000000" pitchFamily="2" charset="0"/>
                <a:ea typeface="Hynings Handwriting V2" panose="02000503000000000000" pitchFamily="2" charset="0"/>
              </a:rPr>
              <a:t>La evaluación busca</a:t>
            </a:r>
          </a:p>
        </p:txBody>
      </p:sp>
      <p:sp>
        <p:nvSpPr>
          <p:cNvPr id="69" name="CuadroTexto 68"/>
          <p:cNvSpPr txBox="1"/>
          <p:nvPr/>
        </p:nvSpPr>
        <p:spPr>
          <a:xfrm>
            <a:off x="6588706" y="6333046"/>
            <a:ext cx="1744333" cy="584775"/>
          </a:xfrm>
          <a:prstGeom prst="rect">
            <a:avLst/>
          </a:prstGeom>
          <a:noFill/>
        </p:spPr>
        <p:txBody>
          <a:bodyPr wrap="square" rtlCol="0">
            <a:spAutoFit/>
          </a:bodyPr>
          <a:lstStyle/>
          <a:p>
            <a:pPr algn="ctr"/>
            <a:r>
              <a:rPr lang="es-MX" sz="1600" dirty="0">
                <a:latin typeface="Hynings Handwriting V2" panose="02000503000000000000" pitchFamily="2" charset="0"/>
                <a:ea typeface="Hynings Handwriting V2" panose="02000503000000000000" pitchFamily="2" charset="0"/>
              </a:rPr>
              <a:t>Los más utilizados son</a:t>
            </a:r>
          </a:p>
        </p:txBody>
      </p:sp>
    </p:spTree>
    <p:extLst>
      <p:ext uri="{BB962C8B-B14F-4D97-AF65-F5344CB8AC3E}">
        <p14:creationId xmlns:p14="http://schemas.microsoft.com/office/powerpoint/2010/main" val="3585485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5884878" y="-20494"/>
            <a:ext cx="2058" cy="414988"/>
          </a:xfrm>
          <a:prstGeom prst="line">
            <a:avLst/>
          </a:prstGeom>
          <a:noFill/>
          <a:ln w="76200" cap="flat" cmpd="sng" algn="ctr">
            <a:solidFill>
              <a:srgbClr val="E38E6F"/>
            </a:solidFill>
            <a:prstDash val="solid"/>
            <a:miter lim="800000"/>
          </a:ln>
          <a:effectLst/>
        </p:spPr>
      </p:cxnSp>
      <p:sp>
        <p:nvSpPr>
          <p:cNvPr id="3" name="Rectángulo redondeado 2"/>
          <p:cNvSpPr/>
          <p:nvPr/>
        </p:nvSpPr>
        <p:spPr>
          <a:xfrm>
            <a:off x="4985415" y="414985"/>
            <a:ext cx="1803042" cy="2547153"/>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CuadroTexto 3"/>
          <p:cNvSpPr txBox="1"/>
          <p:nvPr/>
        </p:nvSpPr>
        <p:spPr>
          <a:xfrm>
            <a:off x="5087156" y="457458"/>
            <a:ext cx="1803042" cy="2462213"/>
          </a:xfrm>
          <a:prstGeom prst="rect">
            <a:avLst/>
          </a:prstGeom>
          <a:noFill/>
        </p:spPr>
        <p:txBody>
          <a:bodyPr wrap="square" rtlCol="0">
            <a:spAutoFit/>
          </a:bodyPr>
          <a:lstStyle/>
          <a:p>
            <a:r>
              <a:rPr lang="es-MX" sz="1400" dirty="0">
                <a:latin typeface="Hynings Handwriting V2" panose="02000503000000000000" pitchFamily="2" charset="0"/>
                <a:ea typeface="Hynings Handwriting V2" panose="02000503000000000000" pitchFamily="2" charset="0"/>
              </a:rPr>
              <a:t>Un </a:t>
            </a:r>
            <a:r>
              <a:rPr lang="es-MX" sz="1400" b="1" dirty="0">
                <a:latin typeface="Hynings Handwriting V2" panose="02000503000000000000" pitchFamily="2" charset="0"/>
                <a:ea typeface="Hynings Handwriting V2" panose="02000503000000000000" pitchFamily="2" charset="0"/>
              </a:rPr>
              <a:t>enfoque formativo</a:t>
            </a:r>
            <a:r>
              <a:rPr lang="es-MX" sz="1400" dirty="0">
                <a:latin typeface="Hynings Handwriting V2" panose="02000503000000000000" pitchFamily="2" charset="0"/>
                <a:ea typeface="Hynings Handwriting V2" panose="02000503000000000000" pitchFamily="2" charset="0"/>
              </a:rPr>
              <a:t>, porque se lleva a cabo con el propósito de obtener información para que cada uno de los actores involucrados tome decisiones que conduzcan al cumplimiento de los propósitos educativos.</a:t>
            </a:r>
          </a:p>
        </p:txBody>
      </p:sp>
      <p:cxnSp>
        <p:nvCxnSpPr>
          <p:cNvPr id="5" name="Conector recto 4"/>
          <p:cNvCxnSpPr/>
          <p:nvPr/>
        </p:nvCxnSpPr>
        <p:spPr>
          <a:xfrm>
            <a:off x="3832801" y="0"/>
            <a:ext cx="2058" cy="414988"/>
          </a:xfrm>
          <a:prstGeom prst="line">
            <a:avLst/>
          </a:prstGeom>
          <a:noFill/>
          <a:ln w="76200" cap="flat" cmpd="sng" algn="ctr">
            <a:solidFill>
              <a:srgbClr val="E38E6F"/>
            </a:solidFill>
            <a:prstDash val="solid"/>
            <a:miter lim="800000"/>
          </a:ln>
          <a:effectLst/>
        </p:spPr>
      </p:cxnSp>
      <p:sp>
        <p:nvSpPr>
          <p:cNvPr id="6" name="Rectángulo redondeado 5"/>
          <p:cNvSpPr/>
          <p:nvPr/>
        </p:nvSpPr>
        <p:spPr>
          <a:xfrm>
            <a:off x="2933338" y="414984"/>
            <a:ext cx="1803042" cy="2095775"/>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7" name="Conector recto 6"/>
          <p:cNvCxnSpPr/>
          <p:nvPr/>
        </p:nvCxnSpPr>
        <p:spPr>
          <a:xfrm>
            <a:off x="1488757" y="-1"/>
            <a:ext cx="2058" cy="414988"/>
          </a:xfrm>
          <a:prstGeom prst="line">
            <a:avLst/>
          </a:prstGeom>
          <a:noFill/>
          <a:ln w="76200" cap="flat" cmpd="sng" algn="ctr">
            <a:solidFill>
              <a:srgbClr val="E38E6F"/>
            </a:solidFill>
            <a:prstDash val="solid"/>
            <a:miter lim="800000"/>
          </a:ln>
          <a:effectLst/>
        </p:spPr>
      </p:cxnSp>
      <p:sp>
        <p:nvSpPr>
          <p:cNvPr id="8" name="Rectángulo redondeado 7"/>
          <p:cNvSpPr/>
          <p:nvPr/>
        </p:nvSpPr>
        <p:spPr>
          <a:xfrm>
            <a:off x="691835" y="414986"/>
            <a:ext cx="1803042" cy="2547153"/>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9" name="Conector recto 8"/>
          <p:cNvCxnSpPr/>
          <p:nvPr/>
        </p:nvCxnSpPr>
        <p:spPr>
          <a:xfrm>
            <a:off x="7775182" y="0"/>
            <a:ext cx="2058" cy="414988"/>
          </a:xfrm>
          <a:prstGeom prst="line">
            <a:avLst/>
          </a:prstGeom>
          <a:noFill/>
          <a:ln w="76200" cap="flat" cmpd="sng" algn="ctr">
            <a:solidFill>
              <a:srgbClr val="E38E6F"/>
            </a:solidFill>
            <a:prstDash val="solid"/>
            <a:miter lim="800000"/>
          </a:ln>
          <a:effectLst/>
        </p:spPr>
      </p:cxnSp>
      <p:cxnSp>
        <p:nvCxnSpPr>
          <p:cNvPr id="10" name="Conector recto 9"/>
          <p:cNvCxnSpPr/>
          <p:nvPr/>
        </p:nvCxnSpPr>
        <p:spPr>
          <a:xfrm>
            <a:off x="9452415" y="-20494"/>
            <a:ext cx="2058" cy="414988"/>
          </a:xfrm>
          <a:prstGeom prst="line">
            <a:avLst/>
          </a:prstGeom>
          <a:noFill/>
          <a:ln w="76200" cap="flat" cmpd="sng" algn="ctr">
            <a:solidFill>
              <a:srgbClr val="E38E6F"/>
            </a:solidFill>
            <a:prstDash val="solid"/>
            <a:miter lim="800000"/>
          </a:ln>
          <a:effectLst/>
        </p:spPr>
      </p:cxnSp>
      <p:cxnSp>
        <p:nvCxnSpPr>
          <p:cNvPr id="11" name="Conector recto 10"/>
          <p:cNvCxnSpPr/>
          <p:nvPr/>
        </p:nvCxnSpPr>
        <p:spPr>
          <a:xfrm>
            <a:off x="11289757" y="-2"/>
            <a:ext cx="2058" cy="414988"/>
          </a:xfrm>
          <a:prstGeom prst="line">
            <a:avLst/>
          </a:prstGeom>
          <a:noFill/>
          <a:ln w="76200" cap="flat" cmpd="sng" algn="ctr">
            <a:solidFill>
              <a:srgbClr val="E38E6F"/>
            </a:solidFill>
            <a:prstDash val="solid"/>
            <a:miter lim="800000"/>
          </a:ln>
          <a:effectLst/>
        </p:spPr>
      </p:cxnSp>
      <p:sp>
        <p:nvSpPr>
          <p:cNvPr id="13" name="Rectángulo redondeado 12"/>
          <p:cNvSpPr/>
          <p:nvPr/>
        </p:nvSpPr>
        <p:spPr>
          <a:xfrm>
            <a:off x="7037491" y="414984"/>
            <a:ext cx="1565594" cy="1374891"/>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 name="Rectángulo redondeado 13"/>
          <p:cNvSpPr/>
          <p:nvPr/>
        </p:nvSpPr>
        <p:spPr>
          <a:xfrm>
            <a:off x="8806521" y="414985"/>
            <a:ext cx="1565594" cy="1349421"/>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 name="Rectángulo redondeado 14"/>
          <p:cNvSpPr/>
          <p:nvPr/>
        </p:nvSpPr>
        <p:spPr>
          <a:xfrm>
            <a:off x="10540852" y="394494"/>
            <a:ext cx="1565594" cy="274062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7" name="CuadroTexto 16"/>
          <p:cNvSpPr txBox="1"/>
          <p:nvPr/>
        </p:nvSpPr>
        <p:spPr>
          <a:xfrm>
            <a:off x="2978939" y="479434"/>
            <a:ext cx="1803042" cy="2031325"/>
          </a:xfrm>
          <a:prstGeom prst="rect">
            <a:avLst/>
          </a:prstGeom>
          <a:noFill/>
        </p:spPr>
        <p:txBody>
          <a:bodyPr wrap="square" rtlCol="0">
            <a:spAutoFit/>
          </a:bodyPr>
          <a:lstStyle/>
          <a:p>
            <a:pPr marL="285750" indent="-285750">
              <a:buFontTx/>
              <a:buChar char="-"/>
            </a:pPr>
            <a:r>
              <a:rPr lang="es-MX" sz="1400" dirty="0">
                <a:latin typeface="Hynings Handwriting V2" panose="02000503000000000000" pitchFamily="2" charset="0"/>
                <a:ea typeface="Hynings Handwriting V2" panose="02000503000000000000" pitchFamily="2" charset="0"/>
              </a:rPr>
              <a:t>Sistemática</a:t>
            </a:r>
          </a:p>
          <a:p>
            <a:pPr marL="285750" indent="-285750">
              <a:buFontTx/>
              <a:buChar char="-"/>
            </a:pPr>
            <a:r>
              <a:rPr lang="es-MX" sz="1400" dirty="0">
                <a:latin typeface="Hynings Handwriting V2" panose="02000503000000000000" pitchFamily="2" charset="0"/>
                <a:ea typeface="Hynings Handwriting V2" panose="02000503000000000000" pitchFamily="2" charset="0"/>
              </a:rPr>
              <a:t>Continua</a:t>
            </a:r>
          </a:p>
          <a:p>
            <a:pPr marL="285750" indent="-285750">
              <a:buFontTx/>
              <a:buChar char="-"/>
            </a:pPr>
            <a:r>
              <a:rPr lang="es-MX" sz="1400" dirty="0">
                <a:latin typeface="Hynings Handwriting V2" panose="02000503000000000000" pitchFamily="2" charset="0"/>
                <a:ea typeface="Hynings Handwriting V2" panose="02000503000000000000" pitchFamily="2" charset="0"/>
              </a:rPr>
              <a:t>Objetiva</a:t>
            </a:r>
          </a:p>
          <a:p>
            <a:pPr marL="285750" indent="-285750">
              <a:buFontTx/>
              <a:buChar char="-"/>
            </a:pPr>
            <a:r>
              <a:rPr lang="es-MX" sz="1400" dirty="0">
                <a:latin typeface="Hynings Handwriting V2" panose="02000503000000000000" pitchFamily="2" charset="0"/>
                <a:ea typeface="Hynings Handwriting V2" panose="02000503000000000000" pitchFamily="2" charset="0"/>
              </a:rPr>
              <a:t>Real</a:t>
            </a:r>
          </a:p>
          <a:p>
            <a:pPr marL="285750" indent="-285750">
              <a:buFontTx/>
              <a:buChar char="-"/>
            </a:pPr>
            <a:r>
              <a:rPr lang="es-MX" sz="1400" dirty="0">
                <a:latin typeface="Hynings Handwriting V2" panose="02000503000000000000" pitchFamily="2" charset="0"/>
                <a:ea typeface="Hynings Handwriting V2" panose="02000503000000000000" pitchFamily="2" charset="0"/>
              </a:rPr>
              <a:t>Articulada entre enseñanza-aprendizaje.</a:t>
            </a:r>
          </a:p>
          <a:p>
            <a:pPr marL="285750" indent="-285750">
              <a:buFontTx/>
              <a:buChar char="-"/>
            </a:pPr>
            <a:r>
              <a:rPr lang="es-MX" sz="1400" dirty="0">
                <a:latin typeface="Hynings Handwriting V2" panose="02000503000000000000" pitchFamily="2" charset="0"/>
                <a:ea typeface="Hynings Handwriting V2" panose="02000503000000000000" pitchFamily="2" charset="0"/>
              </a:rPr>
              <a:t>Relevante</a:t>
            </a:r>
          </a:p>
          <a:p>
            <a:pPr marL="285750" indent="-285750">
              <a:buFontTx/>
              <a:buChar char="-"/>
            </a:pPr>
            <a:r>
              <a:rPr lang="es-MX" sz="1400" dirty="0">
                <a:latin typeface="Hynings Handwriting V2" panose="02000503000000000000" pitchFamily="2" charset="0"/>
                <a:ea typeface="Hynings Handwriting V2" panose="02000503000000000000" pitchFamily="2" charset="0"/>
              </a:rPr>
              <a:t>Pertinente</a:t>
            </a:r>
          </a:p>
        </p:txBody>
      </p:sp>
      <p:sp>
        <p:nvSpPr>
          <p:cNvPr id="19" name="CuadroTexto 18"/>
          <p:cNvSpPr txBox="1"/>
          <p:nvPr/>
        </p:nvSpPr>
        <p:spPr>
          <a:xfrm>
            <a:off x="10575549" y="442919"/>
            <a:ext cx="1616451" cy="2677656"/>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Evaluación diagnóstica: </a:t>
            </a:r>
            <a:r>
              <a:rPr lang="es-MX" sz="1400" dirty="0">
                <a:latin typeface="Hynings Handwriting V2" panose="02000503000000000000" pitchFamily="2" charset="0"/>
                <a:ea typeface="Hynings Handwriting V2" panose="02000503000000000000" pitchFamily="2" charset="0"/>
              </a:rPr>
              <a:t>Actividades o situaciones que permitan empezar a conocer a sus alumnos y tomar decisiones para la planeación del trabajo para el inicio del ciclo escolar.</a:t>
            </a:r>
          </a:p>
        </p:txBody>
      </p:sp>
      <p:cxnSp>
        <p:nvCxnSpPr>
          <p:cNvPr id="20" name="Conector recto 19"/>
          <p:cNvCxnSpPr/>
          <p:nvPr/>
        </p:nvCxnSpPr>
        <p:spPr>
          <a:xfrm>
            <a:off x="11278413" y="3135114"/>
            <a:ext cx="0" cy="394496"/>
          </a:xfrm>
          <a:prstGeom prst="line">
            <a:avLst/>
          </a:prstGeom>
          <a:noFill/>
          <a:ln w="76200" cap="flat" cmpd="sng" algn="ctr">
            <a:solidFill>
              <a:srgbClr val="E38E6F"/>
            </a:solidFill>
            <a:prstDash val="solid"/>
            <a:miter lim="800000"/>
          </a:ln>
          <a:effectLst/>
        </p:spPr>
      </p:cxnSp>
      <p:sp>
        <p:nvSpPr>
          <p:cNvPr id="22" name="Rectángulo redondeado 21"/>
          <p:cNvSpPr/>
          <p:nvPr/>
        </p:nvSpPr>
        <p:spPr>
          <a:xfrm>
            <a:off x="10506960" y="3529610"/>
            <a:ext cx="1565594" cy="3313567"/>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3" name="CuadroTexto 22"/>
          <p:cNvSpPr txBox="1"/>
          <p:nvPr/>
        </p:nvSpPr>
        <p:spPr>
          <a:xfrm>
            <a:off x="10575549" y="3519190"/>
            <a:ext cx="1497005" cy="3323987"/>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Evaluación formativa: </a:t>
            </a:r>
            <a:r>
              <a:rPr lang="es-MX" sz="1400" dirty="0">
                <a:latin typeface="Hynings Handwriting V2" panose="02000503000000000000" pitchFamily="2" charset="0"/>
                <a:ea typeface="Hynings Handwriting V2" panose="02000503000000000000" pitchFamily="2" charset="0"/>
              </a:rPr>
              <a:t>En</a:t>
            </a:r>
            <a:r>
              <a:rPr lang="es-MX" sz="1400" b="1" dirty="0">
                <a:latin typeface="Hynings Handwriting V2" panose="02000503000000000000" pitchFamily="2" charset="0"/>
                <a:ea typeface="Hynings Handwriting V2" panose="02000503000000000000" pitchFamily="2" charset="0"/>
              </a:rPr>
              <a:t> </a:t>
            </a:r>
            <a:r>
              <a:rPr lang="es-MX" sz="1400" dirty="0">
                <a:latin typeface="Hynings Handwriting V2" panose="02000503000000000000" pitchFamily="2" charset="0"/>
                <a:ea typeface="Hynings Handwriting V2" panose="02000503000000000000" pitchFamily="2" charset="0"/>
              </a:rPr>
              <a:t>preescolar se lleva a cabo de manera permanente. Durante el desarrollo del trabajo docente, observe cómo participan los niños y qué hacen; escuche lo que dicen o explican. </a:t>
            </a:r>
          </a:p>
        </p:txBody>
      </p:sp>
      <p:sp>
        <p:nvSpPr>
          <p:cNvPr id="24" name="CuadroTexto 23"/>
          <p:cNvSpPr txBox="1"/>
          <p:nvPr/>
        </p:nvSpPr>
        <p:spPr>
          <a:xfrm>
            <a:off x="8827963" y="500441"/>
            <a:ext cx="1544152" cy="1169551"/>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Evaluación diagnóstica: </a:t>
            </a:r>
            <a:r>
              <a:rPr lang="es-MX" sz="1400" dirty="0">
                <a:latin typeface="Hynings Handwriting V2" panose="02000503000000000000" pitchFamily="2" charset="0"/>
                <a:ea typeface="Hynings Handwriting V2" panose="02000503000000000000" pitchFamily="2" charset="0"/>
              </a:rPr>
              <a:t>se lleva a cabo durante el mes de noviembre.</a:t>
            </a:r>
          </a:p>
        </p:txBody>
      </p:sp>
      <p:sp>
        <p:nvSpPr>
          <p:cNvPr id="25" name="CuadroTexto 24"/>
          <p:cNvSpPr txBox="1"/>
          <p:nvPr/>
        </p:nvSpPr>
        <p:spPr>
          <a:xfrm>
            <a:off x="691835" y="442919"/>
            <a:ext cx="1803042" cy="2462213"/>
          </a:xfrm>
          <a:prstGeom prst="rect">
            <a:avLst/>
          </a:prstGeom>
          <a:noFill/>
        </p:spPr>
        <p:txBody>
          <a:bodyPr wrap="square" rtlCol="0">
            <a:spAutoFit/>
          </a:bodyPr>
          <a:lstStyle/>
          <a:p>
            <a:pPr marL="285750" indent="-285750">
              <a:buFontTx/>
              <a:buChar char="-"/>
            </a:pPr>
            <a:r>
              <a:rPr lang="es-MX" sz="1400" b="1" dirty="0">
                <a:latin typeface="Hynings Handwriting V2" panose="02000503000000000000" pitchFamily="2" charset="0"/>
                <a:ea typeface="Hynings Handwriting V2" panose="02000503000000000000" pitchFamily="2" charset="0"/>
              </a:rPr>
              <a:t>Valorar</a:t>
            </a:r>
            <a:r>
              <a:rPr lang="es-MX" sz="1400" dirty="0">
                <a:latin typeface="Hynings Handwriting V2" panose="02000503000000000000" pitchFamily="2" charset="0"/>
                <a:ea typeface="Hynings Handwriting V2" panose="02000503000000000000" pitchFamily="2" charset="0"/>
              </a:rPr>
              <a:t> los aprendizajes de los alumnos.</a:t>
            </a:r>
          </a:p>
          <a:p>
            <a:pPr marL="285750" indent="-285750">
              <a:buFontTx/>
              <a:buChar char="-"/>
            </a:pPr>
            <a:r>
              <a:rPr lang="es-MX" sz="1400" b="1" dirty="0">
                <a:latin typeface="Hynings Handwriting V2" panose="02000503000000000000" pitchFamily="2" charset="0"/>
                <a:ea typeface="Hynings Handwriting V2" panose="02000503000000000000" pitchFamily="2" charset="0"/>
              </a:rPr>
              <a:t>Identificar</a:t>
            </a:r>
            <a:r>
              <a:rPr lang="es-MX" sz="1400" dirty="0">
                <a:latin typeface="Hynings Handwriting V2" panose="02000503000000000000" pitchFamily="2" charset="0"/>
                <a:ea typeface="Hynings Handwriting V2" panose="02000503000000000000" pitchFamily="2" charset="0"/>
              </a:rPr>
              <a:t> las condiciones que influyen en el aprendizaje.</a:t>
            </a:r>
          </a:p>
          <a:p>
            <a:pPr marL="285750" indent="-285750">
              <a:buFontTx/>
              <a:buChar char="-"/>
            </a:pPr>
            <a:r>
              <a:rPr lang="es-MX" sz="1400" b="1" dirty="0">
                <a:latin typeface="Hynings Handwriting V2" panose="02000503000000000000" pitchFamily="2" charset="0"/>
                <a:ea typeface="Hynings Handwriting V2" panose="02000503000000000000" pitchFamily="2" charset="0"/>
              </a:rPr>
              <a:t>Mejorar</a:t>
            </a:r>
            <a:r>
              <a:rPr lang="es-MX" sz="1400" dirty="0">
                <a:latin typeface="Hynings Handwriting V2" panose="02000503000000000000" pitchFamily="2" charset="0"/>
                <a:ea typeface="Hynings Handwriting V2" panose="02000503000000000000" pitchFamily="2" charset="0"/>
              </a:rPr>
              <a:t> el proceso docente y otros aspectos del proceso escolar.</a:t>
            </a:r>
          </a:p>
        </p:txBody>
      </p:sp>
      <p:cxnSp>
        <p:nvCxnSpPr>
          <p:cNvPr id="26" name="Conector recto 25"/>
          <p:cNvCxnSpPr/>
          <p:nvPr/>
        </p:nvCxnSpPr>
        <p:spPr>
          <a:xfrm>
            <a:off x="9452415" y="1789875"/>
            <a:ext cx="2058" cy="414988"/>
          </a:xfrm>
          <a:prstGeom prst="line">
            <a:avLst/>
          </a:prstGeom>
          <a:noFill/>
          <a:ln w="76200" cap="flat" cmpd="sng" algn="ctr">
            <a:solidFill>
              <a:srgbClr val="E38E6F"/>
            </a:solidFill>
            <a:prstDash val="solid"/>
            <a:miter lim="800000"/>
          </a:ln>
          <a:effectLst/>
        </p:spPr>
      </p:cxnSp>
      <p:sp>
        <p:nvSpPr>
          <p:cNvPr id="27" name="Rectángulo redondeado 26"/>
          <p:cNvSpPr/>
          <p:nvPr/>
        </p:nvSpPr>
        <p:spPr>
          <a:xfrm>
            <a:off x="8806521" y="2204863"/>
            <a:ext cx="1565593" cy="121040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8" name="CuadroTexto 27"/>
          <p:cNvSpPr txBox="1"/>
          <p:nvPr/>
        </p:nvSpPr>
        <p:spPr>
          <a:xfrm>
            <a:off x="8827962" y="2245712"/>
            <a:ext cx="1544152" cy="1169551"/>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Evaluación formativa: </a:t>
            </a:r>
            <a:r>
              <a:rPr lang="es-MX" sz="1400" dirty="0">
                <a:latin typeface="Hynings Handwriting V2" panose="02000503000000000000" pitchFamily="2" charset="0"/>
                <a:ea typeface="Hynings Handwriting V2" panose="02000503000000000000" pitchFamily="2" charset="0"/>
              </a:rPr>
              <a:t>se lleva a cabo durante el mes de marzo.</a:t>
            </a:r>
          </a:p>
        </p:txBody>
      </p:sp>
      <p:cxnSp>
        <p:nvCxnSpPr>
          <p:cNvPr id="29" name="Conector recto 28"/>
          <p:cNvCxnSpPr/>
          <p:nvPr/>
        </p:nvCxnSpPr>
        <p:spPr>
          <a:xfrm>
            <a:off x="9450357" y="3413288"/>
            <a:ext cx="2058" cy="414988"/>
          </a:xfrm>
          <a:prstGeom prst="line">
            <a:avLst/>
          </a:prstGeom>
          <a:noFill/>
          <a:ln w="76200" cap="flat" cmpd="sng" algn="ctr">
            <a:solidFill>
              <a:srgbClr val="E38E6F"/>
            </a:solidFill>
            <a:prstDash val="solid"/>
            <a:miter lim="800000"/>
          </a:ln>
          <a:effectLst/>
        </p:spPr>
      </p:cxnSp>
      <p:sp>
        <p:nvSpPr>
          <p:cNvPr id="30" name="Rectángulo redondeado 29"/>
          <p:cNvSpPr/>
          <p:nvPr/>
        </p:nvSpPr>
        <p:spPr>
          <a:xfrm>
            <a:off x="8806520" y="3781051"/>
            <a:ext cx="1565593" cy="121040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1" name="CuadroTexto 30"/>
          <p:cNvSpPr txBox="1"/>
          <p:nvPr/>
        </p:nvSpPr>
        <p:spPr>
          <a:xfrm>
            <a:off x="8865412" y="3840757"/>
            <a:ext cx="1544152" cy="954107"/>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Evaluación sumativa: </a:t>
            </a:r>
            <a:r>
              <a:rPr lang="es-MX" sz="1400" dirty="0">
                <a:latin typeface="Hynings Handwriting V2" panose="02000503000000000000" pitchFamily="2" charset="0"/>
                <a:ea typeface="Hynings Handwriting V2" panose="02000503000000000000" pitchFamily="2" charset="0"/>
              </a:rPr>
              <a:t>se lleva a cabo durante el mes de julio.</a:t>
            </a:r>
          </a:p>
        </p:txBody>
      </p:sp>
      <p:sp>
        <p:nvSpPr>
          <p:cNvPr id="32" name="CuadroTexto 31"/>
          <p:cNvSpPr txBox="1"/>
          <p:nvPr/>
        </p:nvSpPr>
        <p:spPr>
          <a:xfrm>
            <a:off x="7037491" y="438885"/>
            <a:ext cx="1565595" cy="1600438"/>
          </a:xfrm>
          <a:prstGeom prst="rect">
            <a:avLst/>
          </a:prstGeom>
          <a:noFill/>
        </p:spPr>
        <p:txBody>
          <a:bodyPr wrap="square" rtlCol="0">
            <a:spAutoFit/>
          </a:bodyPr>
          <a:lstStyle/>
          <a:p>
            <a:pPr marL="285750" indent="-285750">
              <a:buFontTx/>
              <a:buChar char="-"/>
            </a:pPr>
            <a:r>
              <a:rPr lang="es-MX" sz="1400" dirty="0">
                <a:latin typeface="Hynings Handwriting V2" panose="02000503000000000000" pitchFamily="2" charset="0"/>
                <a:ea typeface="Hynings Handwriting V2" panose="02000503000000000000" pitchFamily="2" charset="0"/>
              </a:rPr>
              <a:t>Diario de campo</a:t>
            </a:r>
          </a:p>
          <a:p>
            <a:pPr marL="285750" indent="-285750">
              <a:buFontTx/>
              <a:buChar char="-"/>
            </a:pPr>
            <a:r>
              <a:rPr lang="es-MX" sz="1400" dirty="0">
                <a:latin typeface="Hynings Handwriting V2" panose="02000503000000000000" pitchFamily="2" charset="0"/>
                <a:ea typeface="Hynings Handwriting V2" panose="02000503000000000000" pitchFamily="2" charset="0"/>
              </a:rPr>
              <a:t>Rúbrica</a:t>
            </a:r>
          </a:p>
          <a:p>
            <a:pPr marL="285750" indent="-285750">
              <a:buFontTx/>
              <a:buChar char="-"/>
            </a:pPr>
            <a:r>
              <a:rPr lang="es-MX" sz="1400" dirty="0">
                <a:latin typeface="Hynings Handwriting V2" panose="02000503000000000000" pitchFamily="2" charset="0"/>
                <a:ea typeface="Hynings Handwriting V2" panose="02000503000000000000" pitchFamily="2" charset="0"/>
              </a:rPr>
              <a:t>Lista de cotejo</a:t>
            </a:r>
          </a:p>
          <a:p>
            <a:pPr marL="285750" indent="-285750">
              <a:buFontTx/>
              <a:buChar char="-"/>
            </a:pPr>
            <a:r>
              <a:rPr lang="es-MX" sz="1400" dirty="0">
                <a:latin typeface="Hynings Handwriting V2" panose="02000503000000000000" pitchFamily="2" charset="0"/>
                <a:ea typeface="Hynings Handwriting V2" panose="02000503000000000000" pitchFamily="2" charset="0"/>
              </a:rPr>
              <a:t>Prueba objetiva</a:t>
            </a:r>
          </a:p>
          <a:p>
            <a:endParaRPr lang="es-MX" sz="1400" dirty="0">
              <a:latin typeface="Hynings Handwriting V2" panose="02000503000000000000" pitchFamily="2" charset="0"/>
              <a:ea typeface="Hynings Handwriting V2" panose="02000503000000000000" pitchFamily="2" charset="0"/>
            </a:endParaRPr>
          </a:p>
        </p:txBody>
      </p:sp>
      <p:cxnSp>
        <p:nvCxnSpPr>
          <p:cNvPr id="33" name="Conector recto 32"/>
          <p:cNvCxnSpPr/>
          <p:nvPr/>
        </p:nvCxnSpPr>
        <p:spPr>
          <a:xfrm>
            <a:off x="7794402" y="1781747"/>
            <a:ext cx="2058" cy="414988"/>
          </a:xfrm>
          <a:prstGeom prst="line">
            <a:avLst/>
          </a:prstGeom>
          <a:noFill/>
          <a:ln w="76200" cap="flat" cmpd="sng" algn="ctr">
            <a:solidFill>
              <a:srgbClr val="E38E6F"/>
            </a:solidFill>
            <a:prstDash val="solid"/>
            <a:miter lim="800000"/>
          </a:ln>
          <a:effectLst/>
        </p:spPr>
      </p:cxnSp>
      <p:sp>
        <p:nvSpPr>
          <p:cNvPr id="36" name="Rectángulo redondeado 35"/>
          <p:cNvSpPr/>
          <p:nvPr/>
        </p:nvSpPr>
        <p:spPr>
          <a:xfrm>
            <a:off x="7058476" y="3174631"/>
            <a:ext cx="1565594" cy="332920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CuadroTexto 36"/>
          <p:cNvSpPr txBox="1"/>
          <p:nvPr/>
        </p:nvSpPr>
        <p:spPr>
          <a:xfrm>
            <a:off x="6952183" y="2212531"/>
            <a:ext cx="1744333" cy="584775"/>
          </a:xfrm>
          <a:prstGeom prst="rect">
            <a:avLst/>
          </a:prstGeom>
          <a:noFill/>
        </p:spPr>
        <p:txBody>
          <a:bodyPr wrap="square" rtlCol="0">
            <a:spAutoFit/>
          </a:bodyPr>
          <a:lstStyle/>
          <a:p>
            <a:pPr algn="ctr"/>
            <a:r>
              <a:rPr lang="es-MX" sz="1600" dirty="0">
                <a:latin typeface="Hynings Handwriting V2" panose="02000503000000000000" pitchFamily="2" charset="0"/>
                <a:ea typeface="Hynings Handwriting V2" panose="02000503000000000000" pitchFamily="2" charset="0"/>
              </a:rPr>
              <a:t>Pero también existe</a:t>
            </a:r>
          </a:p>
        </p:txBody>
      </p:sp>
      <p:cxnSp>
        <p:nvCxnSpPr>
          <p:cNvPr id="38" name="Conector recto 37"/>
          <p:cNvCxnSpPr/>
          <p:nvPr/>
        </p:nvCxnSpPr>
        <p:spPr>
          <a:xfrm>
            <a:off x="7800455" y="2754367"/>
            <a:ext cx="2058" cy="414988"/>
          </a:xfrm>
          <a:prstGeom prst="line">
            <a:avLst/>
          </a:prstGeom>
          <a:noFill/>
          <a:ln w="76200" cap="flat" cmpd="sng" algn="ctr">
            <a:solidFill>
              <a:srgbClr val="E38E6F"/>
            </a:solidFill>
            <a:prstDash val="solid"/>
            <a:miter lim="800000"/>
          </a:ln>
          <a:effectLst/>
        </p:spPr>
      </p:cxnSp>
      <p:sp>
        <p:nvSpPr>
          <p:cNvPr id="39" name="CuadroTexto 38"/>
          <p:cNvSpPr txBox="1"/>
          <p:nvPr/>
        </p:nvSpPr>
        <p:spPr>
          <a:xfrm>
            <a:off x="7077200" y="3231642"/>
            <a:ext cx="1565595" cy="3447098"/>
          </a:xfrm>
          <a:prstGeom prst="rect">
            <a:avLst/>
          </a:prstGeom>
          <a:noFill/>
        </p:spPr>
        <p:txBody>
          <a:bodyPr wrap="square" rtlCol="0">
            <a:spAutoFit/>
          </a:bodyPr>
          <a:lstStyle/>
          <a:p>
            <a:pPr marL="285750" indent="-285750">
              <a:buFontTx/>
              <a:buChar char="-"/>
            </a:pPr>
            <a:r>
              <a:rPr lang="es-MX" sz="1200" dirty="0">
                <a:latin typeface="Hynings Handwriting V2" panose="02000503000000000000" pitchFamily="2" charset="0"/>
                <a:ea typeface="Hynings Handwriting V2" panose="02000503000000000000" pitchFamily="2" charset="0"/>
              </a:rPr>
              <a:t>Sociograma</a:t>
            </a:r>
          </a:p>
          <a:p>
            <a:pPr marL="285750" indent="-285750">
              <a:buFontTx/>
              <a:buChar char="-"/>
            </a:pPr>
            <a:r>
              <a:rPr lang="es-MX" sz="1200" dirty="0">
                <a:latin typeface="Hynings Handwriting V2" panose="02000503000000000000" pitchFamily="2" charset="0"/>
                <a:ea typeface="Hynings Handwriting V2" panose="02000503000000000000" pitchFamily="2" charset="0"/>
              </a:rPr>
              <a:t>Gráficas</a:t>
            </a:r>
          </a:p>
          <a:p>
            <a:pPr marL="285750" indent="-285750">
              <a:buFontTx/>
              <a:buChar char="-"/>
            </a:pPr>
            <a:r>
              <a:rPr lang="es-MX" sz="1200" dirty="0">
                <a:latin typeface="Hynings Handwriting V2" panose="02000503000000000000" pitchFamily="2" charset="0"/>
                <a:ea typeface="Hynings Handwriting V2" panose="02000503000000000000" pitchFamily="2" charset="0"/>
              </a:rPr>
              <a:t>Cuaderno de observaciones diarias</a:t>
            </a:r>
          </a:p>
          <a:p>
            <a:pPr marL="285750" indent="-285750">
              <a:buFontTx/>
              <a:buChar char="-"/>
            </a:pPr>
            <a:r>
              <a:rPr lang="es-MX" sz="1200" dirty="0">
                <a:latin typeface="Hynings Handwriting V2" panose="02000503000000000000" pitchFamily="2" charset="0"/>
                <a:ea typeface="Hynings Handwriting V2" panose="02000503000000000000" pitchFamily="2" charset="0"/>
              </a:rPr>
              <a:t>Expediente personal</a:t>
            </a:r>
          </a:p>
          <a:p>
            <a:pPr marL="285750" indent="-285750">
              <a:buFontTx/>
              <a:buChar char="-"/>
            </a:pPr>
            <a:r>
              <a:rPr lang="es-MX" sz="1200" dirty="0">
                <a:latin typeface="Hynings Handwriting V2" panose="02000503000000000000" pitchFamily="2" charset="0"/>
                <a:ea typeface="Hynings Handwriting V2" panose="02000503000000000000" pitchFamily="2" charset="0"/>
              </a:rPr>
              <a:t>Mapa conceptual/ mental</a:t>
            </a:r>
          </a:p>
          <a:p>
            <a:pPr marL="285750" indent="-285750">
              <a:buFontTx/>
              <a:buChar char="-"/>
            </a:pPr>
            <a:r>
              <a:rPr lang="es-MX" sz="1200" dirty="0">
                <a:latin typeface="Hynings Handwriting V2" panose="02000503000000000000" pitchFamily="2" charset="0"/>
                <a:ea typeface="Hynings Handwriting V2" panose="02000503000000000000" pitchFamily="2" charset="0"/>
              </a:rPr>
              <a:t>Guía de observaciones</a:t>
            </a:r>
          </a:p>
          <a:p>
            <a:pPr marL="285750" indent="-285750">
              <a:buFontTx/>
              <a:buChar char="-"/>
            </a:pPr>
            <a:r>
              <a:rPr lang="es-MX" sz="1200" dirty="0">
                <a:latin typeface="Hynings Handwriting V2" panose="02000503000000000000" pitchFamily="2" charset="0"/>
                <a:ea typeface="Hynings Handwriting V2" panose="02000503000000000000" pitchFamily="2" charset="0"/>
              </a:rPr>
              <a:t>Autobiografía</a:t>
            </a:r>
          </a:p>
          <a:p>
            <a:pPr marL="285750" indent="-285750">
              <a:buFontTx/>
              <a:buChar char="-"/>
            </a:pPr>
            <a:r>
              <a:rPr lang="es-MX" sz="1200" dirty="0">
                <a:latin typeface="Hynings Handwriting V2" panose="02000503000000000000" pitchFamily="2" charset="0"/>
                <a:ea typeface="Hynings Handwriting V2" panose="02000503000000000000" pitchFamily="2" charset="0"/>
              </a:rPr>
              <a:t>Historia de vida</a:t>
            </a:r>
          </a:p>
          <a:p>
            <a:pPr marL="285750" indent="-285750">
              <a:buFontTx/>
              <a:buChar char="-"/>
            </a:pPr>
            <a:r>
              <a:rPr lang="es-MX" sz="1200" dirty="0">
                <a:latin typeface="Hynings Handwriting V2" panose="02000503000000000000" pitchFamily="2" charset="0"/>
                <a:ea typeface="Hynings Handwriting V2" panose="02000503000000000000" pitchFamily="2" charset="0"/>
              </a:rPr>
              <a:t>Cuadro sinóptico</a:t>
            </a:r>
          </a:p>
          <a:p>
            <a:pPr marL="285750" indent="-285750">
              <a:buFontTx/>
              <a:buChar char="-"/>
            </a:pPr>
            <a:r>
              <a:rPr lang="es-MX" sz="1200" dirty="0">
                <a:latin typeface="Hynings Handwriting V2" panose="02000503000000000000" pitchFamily="2" charset="0"/>
                <a:ea typeface="Hynings Handwriting V2" panose="02000503000000000000" pitchFamily="2" charset="0"/>
              </a:rPr>
              <a:t>Cuestionario abierto</a:t>
            </a:r>
          </a:p>
          <a:p>
            <a:endParaRPr lang="es-MX" sz="1400" dirty="0">
              <a:latin typeface="Hynings Handwriting V2" panose="02000503000000000000" pitchFamily="2" charset="0"/>
              <a:ea typeface="Hynings Handwriting V2" panose="02000503000000000000" pitchFamily="2" charset="0"/>
            </a:endParaRPr>
          </a:p>
        </p:txBody>
      </p:sp>
    </p:spTree>
    <p:extLst>
      <p:ext uri="{BB962C8B-B14F-4D97-AF65-F5344CB8AC3E}">
        <p14:creationId xmlns:p14="http://schemas.microsoft.com/office/powerpoint/2010/main" val="142377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11329928" y="0"/>
            <a:ext cx="0" cy="394496"/>
          </a:xfrm>
          <a:prstGeom prst="line">
            <a:avLst/>
          </a:prstGeom>
          <a:noFill/>
          <a:ln w="76200" cap="flat" cmpd="sng" algn="ctr">
            <a:solidFill>
              <a:srgbClr val="E38E6F"/>
            </a:solidFill>
            <a:prstDash val="solid"/>
            <a:miter lim="800000"/>
          </a:ln>
          <a:effectLst/>
        </p:spPr>
      </p:cxnSp>
      <p:sp>
        <p:nvSpPr>
          <p:cNvPr id="3" name="Rectángulo redondeado 2"/>
          <p:cNvSpPr/>
          <p:nvPr/>
        </p:nvSpPr>
        <p:spPr>
          <a:xfrm>
            <a:off x="10540852" y="394494"/>
            <a:ext cx="1565594" cy="274062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4" name="Conector recto 3"/>
          <p:cNvCxnSpPr/>
          <p:nvPr/>
        </p:nvCxnSpPr>
        <p:spPr>
          <a:xfrm>
            <a:off x="11329928" y="3135114"/>
            <a:ext cx="0" cy="394496"/>
          </a:xfrm>
          <a:prstGeom prst="line">
            <a:avLst/>
          </a:prstGeom>
          <a:noFill/>
          <a:ln w="76200" cap="flat" cmpd="sng" algn="ctr">
            <a:solidFill>
              <a:srgbClr val="E38E6F"/>
            </a:solidFill>
            <a:prstDash val="solid"/>
            <a:miter lim="800000"/>
          </a:ln>
          <a:effectLst/>
        </p:spPr>
      </p:cxnSp>
      <p:sp>
        <p:nvSpPr>
          <p:cNvPr id="5" name="Rectángulo redondeado 4"/>
          <p:cNvSpPr/>
          <p:nvPr/>
        </p:nvSpPr>
        <p:spPr>
          <a:xfrm>
            <a:off x="10540852" y="3529608"/>
            <a:ext cx="1565594" cy="274062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6" name="Conector recto 5"/>
          <p:cNvCxnSpPr/>
          <p:nvPr/>
        </p:nvCxnSpPr>
        <p:spPr>
          <a:xfrm>
            <a:off x="11323649" y="6270228"/>
            <a:ext cx="0" cy="587772"/>
          </a:xfrm>
          <a:prstGeom prst="line">
            <a:avLst/>
          </a:prstGeom>
          <a:noFill/>
          <a:ln w="76200" cap="flat" cmpd="sng" algn="ctr">
            <a:solidFill>
              <a:srgbClr val="E38E6F"/>
            </a:solidFill>
            <a:prstDash val="solid"/>
            <a:miter lim="800000"/>
          </a:ln>
          <a:effectLst/>
        </p:spPr>
      </p:cxnSp>
      <p:sp>
        <p:nvSpPr>
          <p:cNvPr id="11" name="CuadroTexto 10"/>
          <p:cNvSpPr txBox="1"/>
          <p:nvPr/>
        </p:nvSpPr>
        <p:spPr>
          <a:xfrm>
            <a:off x="10575549" y="442919"/>
            <a:ext cx="1616451" cy="2246769"/>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Evaluación sumativa: </a:t>
            </a:r>
            <a:r>
              <a:rPr lang="es-MX" sz="1400" dirty="0">
                <a:latin typeface="Hynings Handwriting V2" panose="02000503000000000000" pitchFamily="2" charset="0"/>
                <a:ea typeface="Hynings Handwriting V2" panose="02000503000000000000" pitchFamily="2" charset="0"/>
              </a:rPr>
              <a:t>es un proceso mediante el cual se estudian los resultados de un proceso de aprendizaje una vez que se ha terminado el mismo. </a:t>
            </a:r>
            <a:endParaRPr lang="es-MX" sz="1600" dirty="0">
              <a:latin typeface="Hynings Handwriting V2" panose="02000503000000000000" pitchFamily="2" charset="0"/>
              <a:ea typeface="Hynings Handwriting V2" panose="02000503000000000000" pitchFamily="2" charset="0"/>
            </a:endParaRPr>
          </a:p>
        </p:txBody>
      </p:sp>
      <p:sp>
        <p:nvSpPr>
          <p:cNvPr id="12" name="CuadroTexto 11"/>
          <p:cNvSpPr txBox="1"/>
          <p:nvPr/>
        </p:nvSpPr>
        <p:spPr>
          <a:xfrm>
            <a:off x="10575549" y="3531017"/>
            <a:ext cx="1616451" cy="2739211"/>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Evaluación auténtica:</a:t>
            </a:r>
            <a:r>
              <a:rPr lang="es-MX" sz="1400" dirty="0">
                <a:latin typeface="Hynings Handwriting V2" panose="02000503000000000000" pitchFamily="2" charset="0"/>
                <a:ea typeface="Hynings Handwriting V2" panose="02000503000000000000" pitchFamily="2" charset="0"/>
              </a:rPr>
              <a:t> </a:t>
            </a:r>
            <a:r>
              <a:rPr lang="es-MX" sz="1200" dirty="0">
                <a:latin typeface="Hynings Handwriting V2" panose="02000503000000000000" pitchFamily="2" charset="0"/>
                <a:ea typeface="Hynings Handwriting V2" panose="02000503000000000000" pitchFamily="2" charset="0"/>
              </a:rPr>
              <a:t>Es una metodología de conducida a través de tareas del mundo real que requieren que los estudiantes deban usar su conocimiento y habilidades, dando cuenta de desempeños creativos y efectivos, en contextos significativos. </a:t>
            </a:r>
          </a:p>
        </p:txBody>
      </p:sp>
    </p:spTree>
    <p:extLst>
      <p:ext uri="{BB962C8B-B14F-4D97-AF65-F5344CB8AC3E}">
        <p14:creationId xmlns:p14="http://schemas.microsoft.com/office/powerpoint/2010/main" val="422943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10969320" y="0"/>
            <a:ext cx="0" cy="394496"/>
          </a:xfrm>
          <a:prstGeom prst="line">
            <a:avLst/>
          </a:prstGeom>
          <a:noFill/>
          <a:ln w="76200" cap="flat" cmpd="sng" algn="ctr">
            <a:solidFill>
              <a:srgbClr val="E38E6F"/>
            </a:solidFill>
            <a:prstDash val="solid"/>
            <a:miter lim="800000"/>
          </a:ln>
          <a:effectLst/>
        </p:spPr>
      </p:cxnSp>
      <p:sp>
        <p:nvSpPr>
          <p:cNvPr id="3" name="Rectángulo redondeado 2"/>
          <p:cNvSpPr/>
          <p:nvPr/>
        </p:nvSpPr>
        <p:spPr>
          <a:xfrm>
            <a:off x="10186523" y="394496"/>
            <a:ext cx="1565594" cy="274062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4" name="Conector recto 3"/>
          <p:cNvCxnSpPr/>
          <p:nvPr/>
        </p:nvCxnSpPr>
        <p:spPr>
          <a:xfrm>
            <a:off x="10963694" y="3135116"/>
            <a:ext cx="0" cy="394496"/>
          </a:xfrm>
          <a:prstGeom prst="line">
            <a:avLst/>
          </a:prstGeom>
          <a:noFill/>
          <a:ln w="76200" cap="flat" cmpd="sng" algn="ctr">
            <a:solidFill>
              <a:srgbClr val="E38E6F"/>
            </a:solidFill>
            <a:prstDash val="solid"/>
            <a:miter lim="800000"/>
          </a:ln>
          <a:effectLst/>
        </p:spPr>
      </p:cxnSp>
      <p:sp>
        <p:nvSpPr>
          <p:cNvPr id="5" name="Rectángulo redondeado 4"/>
          <p:cNvSpPr/>
          <p:nvPr/>
        </p:nvSpPr>
        <p:spPr>
          <a:xfrm>
            <a:off x="10186523" y="3529612"/>
            <a:ext cx="1565594" cy="2740620"/>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cxnSp>
        <p:nvCxnSpPr>
          <p:cNvPr id="6" name="Conector recto 5"/>
          <p:cNvCxnSpPr/>
          <p:nvPr/>
        </p:nvCxnSpPr>
        <p:spPr>
          <a:xfrm>
            <a:off x="10963694" y="6270232"/>
            <a:ext cx="0" cy="587768"/>
          </a:xfrm>
          <a:prstGeom prst="line">
            <a:avLst/>
          </a:prstGeom>
          <a:noFill/>
          <a:ln w="76200" cap="flat" cmpd="sng" algn="ctr">
            <a:solidFill>
              <a:srgbClr val="E38E6F"/>
            </a:solidFill>
            <a:prstDash val="solid"/>
            <a:miter lim="800000"/>
          </a:ln>
          <a:effectLst/>
        </p:spPr>
      </p:cxnSp>
      <p:sp>
        <p:nvSpPr>
          <p:cNvPr id="8" name="CuadroTexto 7"/>
          <p:cNvSpPr txBox="1"/>
          <p:nvPr/>
        </p:nvSpPr>
        <p:spPr>
          <a:xfrm>
            <a:off x="10255112" y="394496"/>
            <a:ext cx="1497005" cy="2677656"/>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Autoevaluación: </a:t>
            </a:r>
            <a:r>
              <a:rPr lang="es-MX" sz="1400" dirty="0">
                <a:latin typeface="Hynings Handwriting V2" panose="02000503000000000000" pitchFamily="2" charset="0"/>
                <a:ea typeface="Hynings Handwriting V2" panose="02000503000000000000" pitchFamily="2" charset="0"/>
              </a:rPr>
              <a:t>Cada uno de los estudiantes se evalúa de acuerdo a unos indicadores definidos previamente con el docente y que contribuyen a su crecimiento personal.</a:t>
            </a:r>
            <a:endParaRPr lang="es-MX" sz="1600" dirty="0">
              <a:latin typeface="Hynings Handwriting V2" panose="02000503000000000000" pitchFamily="2" charset="0"/>
              <a:ea typeface="Hynings Handwriting V2" panose="02000503000000000000" pitchFamily="2" charset="0"/>
            </a:endParaRPr>
          </a:p>
        </p:txBody>
      </p:sp>
      <p:sp>
        <p:nvSpPr>
          <p:cNvPr id="9" name="CuadroTexto 8"/>
          <p:cNvSpPr txBox="1"/>
          <p:nvPr/>
        </p:nvSpPr>
        <p:spPr>
          <a:xfrm>
            <a:off x="10255112" y="3503039"/>
            <a:ext cx="1497005" cy="2708434"/>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Coevaluación: </a:t>
            </a:r>
            <a:r>
              <a:rPr lang="es-MX" sz="1200" dirty="0">
                <a:latin typeface="Hynings Handwriting V2" panose="02000503000000000000" pitchFamily="2" charset="0"/>
                <a:ea typeface="Hynings Handwriting V2" panose="02000503000000000000" pitchFamily="2" charset="0"/>
              </a:rPr>
              <a:t>Consiste en evaluar el desempeño de un estudiante por parte de sus propios compañeros y tiene como meta involucrar a los alumnos en la evaluación de los aprendizajes y retroalimentar a sus compañeros </a:t>
            </a:r>
          </a:p>
        </p:txBody>
      </p:sp>
    </p:spTree>
    <p:extLst>
      <p:ext uri="{BB962C8B-B14F-4D97-AF65-F5344CB8AC3E}">
        <p14:creationId xmlns:p14="http://schemas.microsoft.com/office/powerpoint/2010/main" val="2300801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10783390" y="0"/>
            <a:ext cx="0" cy="394496"/>
          </a:xfrm>
          <a:prstGeom prst="line">
            <a:avLst/>
          </a:prstGeom>
          <a:noFill/>
          <a:ln w="76200" cap="flat" cmpd="sng" algn="ctr">
            <a:solidFill>
              <a:srgbClr val="E38E6F"/>
            </a:solidFill>
            <a:prstDash val="solid"/>
            <a:miter lim="800000"/>
          </a:ln>
          <a:effectLst/>
        </p:spPr>
      </p:cxnSp>
      <p:sp>
        <p:nvSpPr>
          <p:cNvPr id="3" name="Rectángulo redondeado 2"/>
          <p:cNvSpPr/>
          <p:nvPr/>
        </p:nvSpPr>
        <p:spPr>
          <a:xfrm>
            <a:off x="10000593" y="394495"/>
            <a:ext cx="1565594" cy="4770537"/>
          </a:xfrm>
          <a:prstGeom prst="roundRect">
            <a:avLst/>
          </a:prstGeom>
          <a:solidFill>
            <a:sysClr val="window" lastClr="FFFFFF"/>
          </a:solidFill>
          <a:ln w="57150" cap="flat" cmpd="sng" algn="ctr">
            <a:solidFill>
              <a:srgbClr val="D4DFDB"/>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CuadroTexto 3"/>
          <p:cNvSpPr txBox="1"/>
          <p:nvPr/>
        </p:nvSpPr>
        <p:spPr>
          <a:xfrm>
            <a:off x="10069182" y="394496"/>
            <a:ext cx="1497005" cy="4770537"/>
          </a:xfrm>
          <a:prstGeom prst="rect">
            <a:avLst/>
          </a:prstGeom>
          <a:noFill/>
        </p:spPr>
        <p:txBody>
          <a:bodyPr wrap="square" rtlCol="0">
            <a:spAutoFit/>
          </a:bodyPr>
          <a:lstStyle/>
          <a:p>
            <a:r>
              <a:rPr lang="es-MX" sz="1400" b="1" dirty="0">
                <a:latin typeface="Hynings Handwriting V2" panose="02000503000000000000" pitchFamily="2" charset="0"/>
                <a:ea typeface="Hynings Handwriting V2" panose="02000503000000000000" pitchFamily="2" charset="0"/>
              </a:rPr>
              <a:t>Heteroevlauación: </a:t>
            </a:r>
            <a:r>
              <a:rPr lang="es-MX" sz="1200" dirty="0">
                <a:latin typeface="Hynings Handwriting V2" panose="02000503000000000000" pitchFamily="2" charset="0"/>
                <a:ea typeface="Hynings Handwriting V2" panose="02000503000000000000" pitchFamily="2" charset="0"/>
              </a:rPr>
              <a:t>Es la evaluación que el docente realiza tanto a las producciones como a los procesos de aprendizaje al grupo de alumnos pero de manera individual, este tipo de evaluación contribuye al mejoramiento de los aprendizajes, a la identificación de las respuestas que se obtienen con relación a los aprendizajes y permite la creación de oportunidades para mejorar el desempeño tanto de alumnos como de la práctica.</a:t>
            </a:r>
          </a:p>
        </p:txBody>
      </p:sp>
    </p:spTree>
    <p:extLst>
      <p:ext uri="{BB962C8B-B14F-4D97-AF65-F5344CB8AC3E}">
        <p14:creationId xmlns:p14="http://schemas.microsoft.com/office/powerpoint/2010/main" val="3642766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Conector recto 40">
            <a:extLst>
              <a:ext uri="{FF2B5EF4-FFF2-40B4-BE49-F238E27FC236}">
                <a16:creationId xmlns:a16="http://schemas.microsoft.com/office/drawing/2014/main" id="{EF987E6B-FBE6-4228-AE88-9710519FA64D}"/>
              </a:ext>
            </a:extLst>
          </p:cNvPr>
          <p:cNvCxnSpPr>
            <a:cxnSpLocks/>
          </p:cNvCxnSpPr>
          <p:nvPr/>
        </p:nvCxnSpPr>
        <p:spPr>
          <a:xfrm>
            <a:off x="9964737" y="4458515"/>
            <a:ext cx="2009" cy="1169243"/>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19" name="Conector recto 18">
            <a:extLst>
              <a:ext uri="{FF2B5EF4-FFF2-40B4-BE49-F238E27FC236}">
                <a16:creationId xmlns:a16="http://schemas.microsoft.com/office/drawing/2014/main" id="{C7CA0ECB-C44C-45DF-8146-4CC757EFB150}"/>
              </a:ext>
            </a:extLst>
          </p:cNvPr>
          <p:cNvCxnSpPr>
            <a:cxnSpLocks/>
          </p:cNvCxnSpPr>
          <p:nvPr/>
        </p:nvCxnSpPr>
        <p:spPr>
          <a:xfrm>
            <a:off x="9967644" y="3587440"/>
            <a:ext cx="1" cy="1075173"/>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DD65D18A-03B8-4DFE-B0F8-2DF10DC0EAF3}"/>
              </a:ext>
            </a:extLst>
          </p:cNvPr>
          <p:cNvCxnSpPr>
            <a:cxnSpLocks/>
          </p:cNvCxnSpPr>
          <p:nvPr/>
        </p:nvCxnSpPr>
        <p:spPr>
          <a:xfrm>
            <a:off x="7474756" y="4394904"/>
            <a:ext cx="2009" cy="1169243"/>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24" name="Conector recto 23">
            <a:extLst>
              <a:ext uri="{FF2B5EF4-FFF2-40B4-BE49-F238E27FC236}">
                <a16:creationId xmlns:a16="http://schemas.microsoft.com/office/drawing/2014/main" id="{7243EC96-86AA-438D-8E63-74AD6BE7399F}"/>
              </a:ext>
            </a:extLst>
          </p:cNvPr>
          <p:cNvCxnSpPr/>
          <p:nvPr/>
        </p:nvCxnSpPr>
        <p:spPr>
          <a:xfrm>
            <a:off x="1642293" y="4886677"/>
            <a:ext cx="2009" cy="631476"/>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4" name="Rectángulo 3">
            <a:extLst>
              <a:ext uri="{FF2B5EF4-FFF2-40B4-BE49-F238E27FC236}">
                <a16:creationId xmlns:a16="http://schemas.microsoft.com/office/drawing/2014/main" id="{87E8F206-70DC-49D6-8E2B-7C18162463F6}"/>
              </a:ext>
            </a:extLst>
          </p:cNvPr>
          <p:cNvSpPr/>
          <p:nvPr/>
        </p:nvSpPr>
        <p:spPr>
          <a:xfrm>
            <a:off x="3285364" y="159392"/>
            <a:ext cx="5015112" cy="611126"/>
          </a:xfrm>
          <a:prstGeom prst="rect">
            <a:avLst/>
          </a:prstGeom>
          <a:solidFill>
            <a:srgbClr val="D4DF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b="1" dirty="0">
                <a:solidFill>
                  <a:prstClr val="black"/>
                </a:solidFill>
              </a:rPr>
              <a:t>¿Qué es una situación didáctica? </a:t>
            </a:r>
          </a:p>
        </p:txBody>
      </p:sp>
      <p:cxnSp>
        <p:nvCxnSpPr>
          <p:cNvPr id="5" name="Conector recto 4">
            <a:extLst>
              <a:ext uri="{FF2B5EF4-FFF2-40B4-BE49-F238E27FC236}">
                <a16:creationId xmlns:a16="http://schemas.microsoft.com/office/drawing/2014/main" id="{57FB1344-21AF-47BE-8D9A-15AFA30CDD0F}"/>
              </a:ext>
            </a:extLst>
          </p:cNvPr>
          <p:cNvCxnSpPr/>
          <p:nvPr/>
        </p:nvCxnSpPr>
        <p:spPr>
          <a:xfrm>
            <a:off x="5792166" y="778061"/>
            <a:ext cx="1507" cy="473607"/>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6" name="Rectángulo redondeado 38">
            <a:extLst>
              <a:ext uri="{FF2B5EF4-FFF2-40B4-BE49-F238E27FC236}">
                <a16:creationId xmlns:a16="http://schemas.microsoft.com/office/drawing/2014/main" id="{6FAAE0FF-501C-4038-B625-B12C51605C03}"/>
              </a:ext>
            </a:extLst>
          </p:cNvPr>
          <p:cNvSpPr/>
          <p:nvPr/>
        </p:nvSpPr>
        <p:spPr>
          <a:xfrm>
            <a:off x="3681484" y="1309613"/>
            <a:ext cx="4603200" cy="827961"/>
          </a:xfrm>
          <a:prstGeom prst="roundRect">
            <a:avLst/>
          </a:prstGeom>
          <a:solidFill>
            <a:srgbClr val="E18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171" dirty="0">
                <a:solidFill>
                  <a:prstClr val="white"/>
                </a:solidFill>
              </a:rPr>
              <a:t>Propuestas que seleccione o diseñe deben ser conjuntos de actividades articuladas entre sí y que impliquen relaciones claras entre los niños, los contenidos y usted, con la finalidad de construir aprendizajes y que llamaremos situaciones didácticas. </a:t>
            </a:r>
          </a:p>
        </p:txBody>
      </p:sp>
      <p:cxnSp>
        <p:nvCxnSpPr>
          <p:cNvPr id="7" name="Conector recto 6">
            <a:extLst>
              <a:ext uri="{FF2B5EF4-FFF2-40B4-BE49-F238E27FC236}">
                <a16:creationId xmlns:a16="http://schemas.microsoft.com/office/drawing/2014/main" id="{20272454-4980-408F-8E8E-8B63C64714A5}"/>
              </a:ext>
            </a:extLst>
          </p:cNvPr>
          <p:cNvCxnSpPr>
            <a:cxnSpLocks/>
          </p:cNvCxnSpPr>
          <p:nvPr/>
        </p:nvCxnSpPr>
        <p:spPr>
          <a:xfrm>
            <a:off x="5796309" y="2045667"/>
            <a:ext cx="0" cy="282736"/>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id="{15F8F704-F15C-4325-BF95-730360A3E462}"/>
              </a:ext>
            </a:extLst>
          </p:cNvPr>
          <p:cNvCxnSpPr/>
          <p:nvPr/>
        </p:nvCxnSpPr>
        <p:spPr>
          <a:xfrm>
            <a:off x="4360503" y="2364106"/>
            <a:ext cx="2863327" cy="1624"/>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E61EE14C-67A4-41C9-AA19-0CDDF2F8AAAE}"/>
              </a:ext>
            </a:extLst>
          </p:cNvPr>
          <p:cNvCxnSpPr/>
          <p:nvPr/>
        </p:nvCxnSpPr>
        <p:spPr>
          <a:xfrm>
            <a:off x="4356707" y="2328403"/>
            <a:ext cx="0" cy="263861"/>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49DA1665-6887-4506-AB72-D81FB867244E}"/>
              </a:ext>
            </a:extLst>
          </p:cNvPr>
          <p:cNvCxnSpPr/>
          <p:nvPr/>
        </p:nvCxnSpPr>
        <p:spPr>
          <a:xfrm>
            <a:off x="7223830" y="2328403"/>
            <a:ext cx="0" cy="263861"/>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13" name="Rectángulo redondeado 39">
            <a:extLst>
              <a:ext uri="{FF2B5EF4-FFF2-40B4-BE49-F238E27FC236}">
                <a16:creationId xmlns:a16="http://schemas.microsoft.com/office/drawing/2014/main" id="{D14B412E-AAAF-4E21-8515-9E02DD27DDC7}"/>
              </a:ext>
            </a:extLst>
          </p:cNvPr>
          <p:cNvSpPr/>
          <p:nvPr/>
        </p:nvSpPr>
        <p:spPr>
          <a:xfrm>
            <a:off x="1347018" y="2592263"/>
            <a:ext cx="3986399" cy="1340968"/>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25" b="1" dirty="0">
                <a:solidFill>
                  <a:prstClr val="black"/>
                </a:solidFill>
              </a:rPr>
              <a:t>¿CÓMO DISEÑAR UNA SITUACIÓN DIDÁCTICA? </a:t>
            </a:r>
            <a:r>
              <a:rPr lang="es-MX" sz="1025" dirty="0">
                <a:solidFill>
                  <a:prstClr val="black"/>
                </a:solidFill>
              </a:rPr>
              <a:t>Diseñar una situación didáctica no debe significar una organización rígida, cerrada; es imprescindible poner atención en lo que sucede mientras se desarrolla y en cómo avanzan los niños; con base en este análisis, cabe la posibilidad de hacer cambios, de incorporar actividades o materiales que no se habían previsto y de precisar el sentido.</a:t>
            </a:r>
          </a:p>
        </p:txBody>
      </p:sp>
      <p:sp>
        <p:nvSpPr>
          <p:cNvPr id="14" name="Rectángulo redondeado 39">
            <a:extLst>
              <a:ext uri="{FF2B5EF4-FFF2-40B4-BE49-F238E27FC236}">
                <a16:creationId xmlns:a16="http://schemas.microsoft.com/office/drawing/2014/main" id="{EB547C5A-5C1B-4671-8F86-D5E365046071}"/>
              </a:ext>
            </a:extLst>
          </p:cNvPr>
          <p:cNvSpPr/>
          <p:nvPr/>
        </p:nvSpPr>
        <p:spPr>
          <a:xfrm>
            <a:off x="6096000" y="2592263"/>
            <a:ext cx="3986399" cy="1340968"/>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25" b="1" dirty="0">
                <a:solidFill>
                  <a:prstClr val="black"/>
                </a:solidFill>
              </a:rPr>
              <a:t>¿CÓMO ORGANIZAR Y DESARROLLAR LAS SITUACIONES DIDÁCTICAS? </a:t>
            </a:r>
            <a:r>
              <a:rPr lang="es-MX" sz="1025" dirty="0">
                <a:solidFill>
                  <a:prstClr val="black"/>
                </a:solidFill>
              </a:rPr>
              <a:t>El referente para decidir cómo organizar y desarrollar las situaciones didácticas son las características de los alumnos de cada grupo; de ahí la importancia de la evaluación continua y sistemática que permita obtener información útil acerca de los avances de los alumnos para orientar la planeación y la intervención docente. </a:t>
            </a:r>
          </a:p>
        </p:txBody>
      </p:sp>
      <p:cxnSp>
        <p:nvCxnSpPr>
          <p:cNvPr id="15" name="Conector recto 14">
            <a:extLst>
              <a:ext uri="{FF2B5EF4-FFF2-40B4-BE49-F238E27FC236}">
                <a16:creationId xmlns:a16="http://schemas.microsoft.com/office/drawing/2014/main" id="{1E0920E0-68F2-4678-8B9C-7832C7000153}"/>
              </a:ext>
            </a:extLst>
          </p:cNvPr>
          <p:cNvCxnSpPr/>
          <p:nvPr/>
        </p:nvCxnSpPr>
        <p:spPr>
          <a:xfrm flipH="1">
            <a:off x="1643298" y="3933231"/>
            <a:ext cx="1" cy="686966"/>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16" name="Conector recto 15">
            <a:extLst>
              <a:ext uri="{FF2B5EF4-FFF2-40B4-BE49-F238E27FC236}">
                <a16:creationId xmlns:a16="http://schemas.microsoft.com/office/drawing/2014/main" id="{34A259C4-9957-4FF5-BED3-554C41218606}"/>
              </a:ext>
            </a:extLst>
          </p:cNvPr>
          <p:cNvCxnSpPr>
            <a:cxnSpLocks/>
          </p:cNvCxnSpPr>
          <p:nvPr/>
        </p:nvCxnSpPr>
        <p:spPr>
          <a:xfrm>
            <a:off x="1603801" y="4393291"/>
            <a:ext cx="8364741" cy="38805"/>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21" name="Rectángulo redondeado 14">
            <a:extLst>
              <a:ext uri="{FF2B5EF4-FFF2-40B4-BE49-F238E27FC236}">
                <a16:creationId xmlns:a16="http://schemas.microsoft.com/office/drawing/2014/main" id="{5F0D370E-54F6-4A81-903F-76E17880C541}"/>
              </a:ext>
            </a:extLst>
          </p:cNvPr>
          <p:cNvSpPr/>
          <p:nvPr/>
        </p:nvSpPr>
        <p:spPr>
          <a:xfrm>
            <a:off x="516289" y="4550651"/>
            <a:ext cx="2321317" cy="542791"/>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b="1" dirty="0">
                <a:solidFill>
                  <a:prstClr val="black"/>
                </a:solidFill>
              </a:rPr>
              <a:t>¿COMO PROPICIAR LOS APRENDIZAJES ESPERADOS PERTINENTES EN LAS SITUACIONES? </a:t>
            </a:r>
          </a:p>
        </p:txBody>
      </p:sp>
      <p:sp>
        <p:nvSpPr>
          <p:cNvPr id="23" name="Rectángulo redondeado 23">
            <a:extLst>
              <a:ext uri="{FF2B5EF4-FFF2-40B4-BE49-F238E27FC236}">
                <a16:creationId xmlns:a16="http://schemas.microsoft.com/office/drawing/2014/main" id="{B6F3102C-9B2A-41EC-96F9-2566BC61FE04}"/>
              </a:ext>
            </a:extLst>
          </p:cNvPr>
          <p:cNvSpPr/>
          <p:nvPr/>
        </p:nvSpPr>
        <p:spPr>
          <a:xfrm>
            <a:off x="252173" y="5556556"/>
            <a:ext cx="2750892" cy="1116298"/>
          </a:xfrm>
          <a:prstGeom prst="roundRect">
            <a:avLst/>
          </a:prstGeom>
          <a:solidFill>
            <a:schemeClr val="bg1"/>
          </a:solidFill>
          <a:ln w="57150">
            <a:solidFill>
              <a:srgbClr val="D4DF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dirty="0">
                <a:solidFill>
                  <a:prstClr val="black"/>
                </a:solidFill>
              </a:rPr>
              <a:t>En las situaciones didácticas se pueden considerar varios Aprendizajes esperados de uno o varios campos y áreas cuando sea posible establecer relación congruente entre ellos, sin forzar las actividades. </a:t>
            </a:r>
          </a:p>
        </p:txBody>
      </p:sp>
      <p:cxnSp>
        <p:nvCxnSpPr>
          <p:cNvPr id="25" name="Conector recto 24">
            <a:extLst>
              <a:ext uri="{FF2B5EF4-FFF2-40B4-BE49-F238E27FC236}">
                <a16:creationId xmlns:a16="http://schemas.microsoft.com/office/drawing/2014/main" id="{D4EA150F-39DE-4B20-A2F8-10FBD5664E02}"/>
              </a:ext>
            </a:extLst>
          </p:cNvPr>
          <p:cNvCxnSpPr>
            <a:cxnSpLocks/>
          </p:cNvCxnSpPr>
          <p:nvPr/>
        </p:nvCxnSpPr>
        <p:spPr>
          <a:xfrm>
            <a:off x="4701655" y="4979524"/>
            <a:ext cx="2009" cy="631476"/>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26" name="Conector recto 25">
            <a:extLst>
              <a:ext uri="{FF2B5EF4-FFF2-40B4-BE49-F238E27FC236}">
                <a16:creationId xmlns:a16="http://schemas.microsoft.com/office/drawing/2014/main" id="{52F7C1D1-3D22-4508-AF17-A272538AEF9A}"/>
              </a:ext>
            </a:extLst>
          </p:cNvPr>
          <p:cNvCxnSpPr>
            <a:cxnSpLocks/>
          </p:cNvCxnSpPr>
          <p:nvPr/>
        </p:nvCxnSpPr>
        <p:spPr>
          <a:xfrm>
            <a:off x="4701655" y="4366609"/>
            <a:ext cx="0" cy="726834"/>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27" name="Rectángulo redondeado 14">
            <a:extLst>
              <a:ext uri="{FF2B5EF4-FFF2-40B4-BE49-F238E27FC236}">
                <a16:creationId xmlns:a16="http://schemas.microsoft.com/office/drawing/2014/main" id="{C1638C09-3FEE-4979-B1F6-47208BEFBBF7}"/>
              </a:ext>
            </a:extLst>
          </p:cNvPr>
          <p:cNvSpPr/>
          <p:nvPr/>
        </p:nvSpPr>
        <p:spPr>
          <a:xfrm>
            <a:off x="3578397" y="4577335"/>
            <a:ext cx="2321317" cy="542791"/>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b="1" dirty="0">
                <a:solidFill>
                  <a:prstClr val="black"/>
                </a:solidFill>
              </a:rPr>
              <a:t>¿CÓMO ELEGIR LOS MATERIALES? </a:t>
            </a:r>
          </a:p>
        </p:txBody>
      </p:sp>
      <p:sp>
        <p:nvSpPr>
          <p:cNvPr id="30" name="Rectángulo redondeado 23">
            <a:extLst>
              <a:ext uri="{FF2B5EF4-FFF2-40B4-BE49-F238E27FC236}">
                <a16:creationId xmlns:a16="http://schemas.microsoft.com/office/drawing/2014/main" id="{48C00546-E8EC-4C36-90BF-EE8408E04511}"/>
              </a:ext>
            </a:extLst>
          </p:cNvPr>
          <p:cNvSpPr/>
          <p:nvPr/>
        </p:nvSpPr>
        <p:spPr>
          <a:xfrm>
            <a:off x="3318563" y="5567314"/>
            <a:ext cx="2519091" cy="1116298"/>
          </a:xfrm>
          <a:prstGeom prst="roundRect">
            <a:avLst/>
          </a:prstGeom>
          <a:solidFill>
            <a:schemeClr val="bg1"/>
          </a:solidFill>
          <a:ln w="57150">
            <a:solidFill>
              <a:srgbClr val="D4DF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dirty="0">
                <a:solidFill>
                  <a:prstClr val="black"/>
                </a:solidFill>
              </a:rPr>
              <a:t>Es necesario cuidar que los materiales y espacios no pongan en riesgo la integridad de los niños, que sean congruentes con las finalidades de las situaciones y apropiados en función de las posibilidades de los niños. </a:t>
            </a:r>
          </a:p>
        </p:txBody>
      </p:sp>
      <p:sp>
        <p:nvSpPr>
          <p:cNvPr id="31" name="Rectángulo redondeado 14">
            <a:extLst>
              <a:ext uri="{FF2B5EF4-FFF2-40B4-BE49-F238E27FC236}">
                <a16:creationId xmlns:a16="http://schemas.microsoft.com/office/drawing/2014/main" id="{C95FC43B-5AF6-4C23-9C93-8402CE27B559}"/>
              </a:ext>
            </a:extLst>
          </p:cNvPr>
          <p:cNvSpPr/>
          <p:nvPr/>
        </p:nvSpPr>
        <p:spPr>
          <a:xfrm>
            <a:off x="6263475" y="4561296"/>
            <a:ext cx="2321317" cy="542791"/>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b="1" dirty="0">
                <a:solidFill>
                  <a:prstClr val="black"/>
                </a:solidFill>
              </a:rPr>
              <a:t>¿CÓMO DECIDIR CUANTO TIEMPO DEBE DURAR UNA SITUACIÓN DIDÁCTICA? </a:t>
            </a:r>
          </a:p>
        </p:txBody>
      </p:sp>
      <p:sp>
        <p:nvSpPr>
          <p:cNvPr id="33" name="Rectángulo redondeado 23">
            <a:extLst>
              <a:ext uri="{FF2B5EF4-FFF2-40B4-BE49-F238E27FC236}">
                <a16:creationId xmlns:a16="http://schemas.microsoft.com/office/drawing/2014/main" id="{C9B0B689-1FE8-4187-BD7E-5A115A758B2B}"/>
              </a:ext>
            </a:extLst>
          </p:cNvPr>
          <p:cNvSpPr/>
          <p:nvPr/>
        </p:nvSpPr>
        <p:spPr>
          <a:xfrm>
            <a:off x="5983085" y="5503611"/>
            <a:ext cx="2788146" cy="1169243"/>
          </a:xfrm>
          <a:prstGeom prst="roundRect">
            <a:avLst/>
          </a:prstGeom>
          <a:solidFill>
            <a:schemeClr val="bg1"/>
          </a:solidFill>
          <a:ln w="57150">
            <a:solidFill>
              <a:srgbClr val="D4DF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dirty="0">
                <a:solidFill>
                  <a:prstClr val="black"/>
                </a:solidFill>
              </a:rPr>
              <a:t>La duración de las situaciones puede ser más larga o más corta dependiendo de las actividades que las conformen. Considere que debe hacer cortes para valorar los avances de los niños en todos los campos y áreas, elaborar el reporte de evaluación y conversar con las familias al respecto</a:t>
            </a:r>
          </a:p>
        </p:txBody>
      </p:sp>
      <p:sp>
        <p:nvSpPr>
          <p:cNvPr id="36" name="Rectángulo redondeado 14">
            <a:extLst>
              <a:ext uri="{FF2B5EF4-FFF2-40B4-BE49-F238E27FC236}">
                <a16:creationId xmlns:a16="http://schemas.microsoft.com/office/drawing/2014/main" id="{A3B933F0-BD41-4690-8784-D17CA873ED7E}"/>
              </a:ext>
            </a:extLst>
          </p:cNvPr>
          <p:cNvSpPr/>
          <p:nvPr/>
        </p:nvSpPr>
        <p:spPr>
          <a:xfrm>
            <a:off x="8807885" y="4579274"/>
            <a:ext cx="2321317" cy="542791"/>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74" b="1" dirty="0">
                <a:solidFill>
                  <a:prstClr val="black"/>
                </a:solidFill>
              </a:rPr>
              <a:t>¿DE QUÉ MANERA INTERVENIR DURANTE LA SITUACIÓN DIDÁCTICA?</a:t>
            </a:r>
          </a:p>
        </p:txBody>
      </p:sp>
      <p:sp>
        <p:nvSpPr>
          <p:cNvPr id="40" name="Rectángulo redondeado 23">
            <a:extLst>
              <a:ext uri="{FF2B5EF4-FFF2-40B4-BE49-F238E27FC236}">
                <a16:creationId xmlns:a16="http://schemas.microsoft.com/office/drawing/2014/main" id="{460CA654-2B9D-40BD-B821-5EBFC9E4D750}"/>
              </a:ext>
            </a:extLst>
          </p:cNvPr>
          <p:cNvSpPr/>
          <p:nvPr/>
        </p:nvSpPr>
        <p:spPr>
          <a:xfrm>
            <a:off x="8916661" y="5611001"/>
            <a:ext cx="3221269" cy="1072611"/>
          </a:xfrm>
          <a:prstGeom prst="roundRect">
            <a:avLst/>
          </a:prstGeom>
          <a:solidFill>
            <a:schemeClr val="bg1"/>
          </a:solidFill>
          <a:ln w="57150">
            <a:solidFill>
              <a:srgbClr val="D4DF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878" dirty="0">
                <a:solidFill>
                  <a:prstClr val="black"/>
                </a:solidFill>
              </a:rPr>
              <a:t>Como se mencionó antes, es clave intervenir durante el desarrollo de la situación didáctica interactuando con los niños para apoyarlos, asegurarse de que están centrados en lo que se pretende desarrollar, plantear nuevamente la consigna cuando sea pertinente, escuchar y observar a lo que dicen y hacen; identificar la funcionalidad de la situación didáctica propuesta, así como el tiempo que los niños requieren en función de lo que les demanda la situación. </a:t>
            </a:r>
          </a:p>
        </p:txBody>
      </p:sp>
      <p:sp>
        <p:nvSpPr>
          <p:cNvPr id="3" name="CuadroTexto 2">
            <a:extLst>
              <a:ext uri="{FF2B5EF4-FFF2-40B4-BE49-F238E27FC236}">
                <a16:creationId xmlns:a16="http://schemas.microsoft.com/office/drawing/2014/main" id="{26FC2137-D144-4F90-BA10-61E70953B57C}"/>
              </a:ext>
            </a:extLst>
          </p:cNvPr>
          <p:cNvSpPr txBox="1"/>
          <p:nvPr/>
        </p:nvSpPr>
        <p:spPr>
          <a:xfrm>
            <a:off x="5091221" y="993445"/>
            <a:ext cx="1492865" cy="300385"/>
          </a:xfrm>
          <a:prstGeom prst="rect">
            <a:avLst/>
          </a:prstGeom>
          <a:solidFill>
            <a:srgbClr val="FFCCFF"/>
          </a:solidFill>
        </p:spPr>
        <p:txBody>
          <a:bodyPr wrap="square" rtlCol="0">
            <a:spAutoFit/>
          </a:bodyPr>
          <a:lstStyle/>
          <a:p>
            <a:pPr algn="ctr" defTabSz="446227"/>
            <a:r>
              <a:rPr lang="es-MX" sz="1366" b="1" i="1" dirty="0">
                <a:solidFill>
                  <a:prstClr val="black"/>
                </a:solidFill>
              </a:rPr>
              <a:t>Se define como:</a:t>
            </a:r>
          </a:p>
        </p:txBody>
      </p:sp>
      <p:sp>
        <p:nvSpPr>
          <p:cNvPr id="29" name="CuadroTexto 28">
            <a:extLst>
              <a:ext uri="{FF2B5EF4-FFF2-40B4-BE49-F238E27FC236}">
                <a16:creationId xmlns:a16="http://schemas.microsoft.com/office/drawing/2014/main" id="{B64EAA85-9B3E-4B07-8A28-1737F75BFF0D}"/>
              </a:ext>
            </a:extLst>
          </p:cNvPr>
          <p:cNvSpPr txBox="1"/>
          <p:nvPr/>
        </p:nvSpPr>
        <p:spPr>
          <a:xfrm>
            <a:off x="2320538" y="2382795"/>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Por un lado tenemos:</a:t>
            </a:r>
          </a:p>
        </p:txBody>
      </p:sp>
      <p:sp>
        <p:nvSpPr>
          <p:cNvPr id="34" name="CuadroTexto 33">
            <a:extLst>
              <a:ext uri="{FF2B5EF4-FFF2-40B4-BE49-F238E27FC236}">
                <a16:creationId xmlns:a16="http://schemas.microsoft.com/office/drawing/2014/main" id="{8EEDE4FB-CEDE-4C8D-80F4-8DAF560B99C2}"/>
              </a:ext>
            </a:extLst>
          </p:cNvPr>
          <p:cNvSpPr txBox="1"/>
          <p:nvPr/>
        </p:nvSpPr>
        <p:spPr>
          <a:xfrm>
            <a:off x="7377157" y="2390707"/>
            <a:ext cx="2155110" cy="300385"/>
          </a:xfrm>
          <a:prstGeom prst="rect">
            <a:avLst/>
          </a:prstGeom>
          <a:solidFill>
            <a:srgbClr val="FFCCFF"/>
          </a:solidFill>
        </p:spPr>
        <p:txBody>
          <a:bodyPr wrap="square" rtlCol="0">
            <a:spAutoFit/>
          </a:bodyPr>
          <a:lstStyle/>
          <a:p>
            <a:pPr algn="ctr" defTabSz="446227"/>
            <a:r>
              <a:rPr lang="es-MX" sz="1366" b="1" i="1" dirty="0">
                <a:solidFill>
                  <a:prstClr val="black"/>
                </a:solidFill>
              </a:rPr>
              <a:t>Por el otro lado tenemos:</a:t>
            </a:r>
          </a:p>
        </p:txBody>
      </p:sp>
      <p:sp>
        <p:nvSpPr>
          <p:cNvPr id="35" name="CuadroTexto 34">
            <a:extLst>
              <a:ext uri="{FF2B5EF4-FFF2-40B4-BE49-F238E27FC236}">
                <a16:creationId xmlns:a16="http://schemas.microsoft.com/office/drawing/2014/main" id="{024404B8-C265-43F4-9432-97DDB92BA7C5}"/>
              </a:ext>
            </a:extLst>
          </p:cNvPr>
          <p:cNvSpPr txBox="1"/>
          <p:nvPr/>
        </p:nvSpPr>
        <p:spPr>
          <a:xfrm>
            <a:off x="1005363" y="4149222"/>
            <a:ext cx="1196876" cy="300385"/>
          </a:xfrm>
          <a:prstGeom prst="rect">
            <a:avLst/>
          </a:prstGeom>
          <a:solidFill>
            <a:srgbClr val="FFCCFF"/>
          </a:solidFill>
        </p:spPr>
        <p:txBody>
          <a:bodyPr wrap="square" rtlCol="0">
            <a:spAutoFit/>
          </a:bodyPr>
          <a:lstStyle/>
          <a:p>
            <a:pPr algn="ctr" defTabSz="446227"/>
            <a:r>
              <a:rPr lang="es-MX" sz="1366" b="1" i="1" dirty="0">
                <a:solidFill>
                  <a:prstClr val="black"/>
                </a:solidFill>
              </a:rPr>
              <a:t>En cuanto a:</a:t>
            </a:r>
          </a:p>
        </p:txBody>
      </p:sp>
      <p:sp>
        <p:nvSpPr>
          <p:cNvPr id="37" name="CuadroTexto 36">
            <a:extLst>
              <a:ext uri="{FF2B5EF4-FFF2-40B4-BE49-F238E27FC236}">
                <a16:creationId xmlns:a16="http://schemas.microsoft.com/office/drawing/2014/main" id="{CB28F042-AAC0-4D1E-878C-6E6EA71AF79F}"/>
              </a:ext>
            </a:extLst>
          </p:cNvPr>
          <p:cNvSpPr txBox="1"/>
          <p:nvPr/>
        </p:nvSpPr>
        <p:spPr>
          <a:xfrm>
            <a:off x="3950550" y="4149222"/>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Acerca de:</a:t>
            </a:r>
          </a:p>
        </p:txBody>
      </p:sp>
      <p:sp>
        <p:nvSpPr>
          <p:cNvPr id="38" name="CuadroTexto 37">
            <a:extLst>
              <a:ext uri="{FF2B5EF4-FFF2-40B4-BE49-F238E27FC236}">
                <a16:creationId xmlns:a16="http://schemas.microsoft.com/office/drawing/2014/main" id="{2904F530-0AFD-4FE2-8D30-D6297DA78758}"/>
              </a:ext>
            </a:extLst>
          </p:cNvPr>
          <p:cNvSpPr txBox="1"/>
          <p:nvPr/>
        </p:nvSpPr>
        <p:spPr>
          <a:xfrm>
            <a:off x="6532919" y="4148283"/>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En relación:</a:t>
            </a:r>
          </a:p>
        </p:txBody>
      </p:sp>
      <p:sp>
        <p:nvSpPr>
          <p:cNvPr id="39" name="CuadroTexto 38">
            <a:extLst>
              <a:ext uri="{FF2B5EF4-FFF2-40B4-BE49-F238E27FC236}">
                <a16:creationId xmlns:a16="http://schemas.microsoft.com/office/drawing/2014/main" id="{76A2B3DD-115B-4A60-9C31-49CA869EEB09}"/>
              </a:ext>
            </a:extLst>
          </p:cNvPr>
          <p:cNvSpPr txBox="1"/>
          <p:nvPr/>
        </p:nvSpPr>
        <p:spPr>
          <a:xfrm>
            <a:off x="9206628" y="4134788"/>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Asimismo:</a:t>
            </a:r>
          </a:p>
        </p:txBody>
      </p:sp>
    </p:spTree>
    <p:extLst>
      <p:ext uri="{BB962C8B-B14F-4D97-AF65-F5344CB8AC3E}">
        <p14:creationId xmlns:p14="http://schemas.microsoft.com/office/powerpoint/2010/main" val="2429178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65FE4330-F792-427D-AADA-F3BEBB301435}"/>
              </a:ext>
            </a:extLst>
          </p:cNvPr>
          <p:cNvSpPr/>
          <p:nvPr/>
        </p:nvSpPr>
        <p:spPr>
          <a:xfrm>
            <a:off x="3286118" y="200898"/>
            <a:ext cx="5015112" cy="611126"/>
          </a:xfrm>
          <a:prstGeom prst="rect">
            <a:avLst/>
          </a:prstGeom>
          <a:solidFill>
            <a:srgbClr val="D4DF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366" b="1" dirty="0">
                <a:solidFill>
                  <a:prstClr val="black"/>
                </a:solidFill>
              </a:rPr>
              <a:t>¿QUÉ INFORMACIÓN DEBE CONTENER EL PLAN DE TRABAJO DE UNA SITUACIÓN DIDÁCTICA? </a:t>
            </a:r>
            <a:endParaRPr lang="es-MX" sz="1318" b="1" dirty="0">
              <a:solidFill>
                <a:prstClr val="black"/>
              </a:solidFill>
            </a:endParaRPr>
          </a:p>
        </p:txBody>
      </p:sp>
      <p:cxnSp>
        <p:nvCxnSpPr>
          <p:cNvPr id="5" name="Conector recto 4">
            <a:extLst>
              <a:ext uri="{FF2B5EF4-FFF2-40B4-BE49-F238E27FC236}">
                <a16:creationId xmlns:a16="http://schemas.microsoft.com/office/drawing/2014/main" id="{524AC056-EBBA-4F76-9C59-13FF4577EEF4}"/>
              </a:ext>
            </a:extLst>
          </p:cNvPr>
          <p:cNvCxnSpPr/>
          <p:nvPr/>
        </p:nvCxnSpPr>
        <p:spPr>
          <a:xfrm>
            <a:off x="5792166" y="778061"/>
            <a:ext cx="1507" cy="473607"/>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6" name="Rectángulo redondeado 38">
            <a:extLst>
              <a:ext uri="{FF2B5EF4-FFF2-40B4-BE49-F238E27FC236}">
                <a16:creationId xmlns:a16="http://schemas.microsoft.com/office/drawing/2014/main" id="{343B1F9C-B5E0-4CF9-920D-36DF3C8AA464}"/>
              </a:ext>
            </a:extLst>
          </p:cNvPr>
          <p:cNvSpPr/>
          <p:nvPr/>
        </p:nvSpPr>
        <p:spPr>
          <a:xfrm>
            <a:off x="3490566" y="1251668"/>
            <a:ext cx="4603200" cy="1024611"/>
          </a:xfrm>
          <a:prstGeom prst="roundRect">
            <a:avLst/>
          </a:prstGeom>
          <a:solidFill>
            <a:srgbClr val="E18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171" dirty="0">
                <a:solidFill>
                  <a:prstClr val="white"/>
                </a:solidFill>
              </a:rPr>
              <a:t>El plan de trabajo tiene un sentido práctico que le ayuda a tener mayor claridad y precisión respecto a las finalidades educativas, a ordenar y sistematizar su trabajo, a revisar o contrastar sus previsiones con lo que ocurre durante el proceso educativo. Con el fin de favorecer lo anterior, el plan debe ser un documento concreto y claro. </a:t>
            </a:r>
          </a:p>
        </p:txBody>
      </p:sp>
      <p:cxnSp>
        <p:nvCxnSpPr>
          <p:cNvPr id="7" name="Conector recto 6">
            <a:extLst>
              <a:ext uri="{FF2B5EF4-FFF2-40B4-BE49-F238E27FC236}">
                <a16:creationId xmlns:a16="http://schemas.microsoft.com/office/drawing/2014/main" id="{6ABE5187-4502-411D-B25E-715BCF5C4F14}"/>
              </a:ext>
            </a:extLst>
          </p:cNvPr>
          <p:cNvCxnSpPr>
            <a:cxnSpLocks/>
          </p:cNvCxnSpPr>
          <p:nvPr/>
        </p:nvCxnSpPr>
        <p:spPr>
          <a:xfrm>
            <a:off x="5800876" y="2169327"/>
            <a:ext cx="0" cy="282736"/>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id="{EB839952-EDA5-47F4-8FFF-967D32BD4151}"/>
              </a:ext>
            </a:extLst>
          </p:cNvPr>
          <p:cNvCxnSpPr/>
          <p:nvPr/>
        </p:nvCxnSpPr>
        <p:spPr>
          <a:xfrm>
            <a:off x="4365069" y="2487766"/>
            <a:ext cx="2863327" cy="1624"/>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7138AB6F-E2BA-46C7-B258-FEF6369BD43E}"/>
              </a:ext>
            </a:extLst>
          </p:cNvPr>
          <p:cNvCxnSpPr/>
          <p:nvPr/>
        </p:nvCxnSpPr>
        <p:spPr>
          <a:xfrm>
            <a:off x="4361274" y="2452063"/>
            <a:ext cx="0" cy="263861"/>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F0229C73-C42C-4A7A-9355-F7FCC3D3AD2E}"/>
              </a:ext>
            </a:extLst>
          </p:cNvPr>
          <p:cNvCxnSpPr/>
          <p:nvPr/>
        </p:nvCxnSpPr>
        <p:spPr>
          <a:xfrm>
            <a:off x="7228396" y="2452063"/>
            <a:ext cx="0" cy="263861"/>
          </a:xfrm>
          <a:prstGeom prst="line">
            <a:avLst/>
          </a:prstGeom>
          <a:ln w="76200">
            <a:solidFill>
              <a:srgbClr val="E38E6F"/>
            </a:solidFill>
          </a:ln>
        </p:spPr>
        <p:style>
          <a:lnRef idx="1">
            <a:schemeClr val="accent1"/>
          </a:lnRef>
          <a:fillRef idx="0">
            <a:schemeClr val="accent1"/>
          </a:fillRef>
          <a:effectRef idx="0">
            <a:schemeClr val="accent1"/>
          </a:effectRef>
          <a:fontRef idx="minor">
            <a:schemeClr val="tx1"/>
          </a:fontRef>
        </p:style>
      </p:cxnSp>
      <p:sp>
        <p:nvSpPr>
          <p:cNvPr id="11" name="Rectángulo redondeado 39">
            <a:extLst>
              <a:ext uri="{FF2B5EF4-FFF2-40B4-BE49-F238E27FC236}">
                <a16:creationId xmlns:a16="http://schemas.microsoft.com/office/drawing/2014/main" id="{A6D8000C-210C-4A0E-9848-6E080C0F98FC}"/>
              </a:ext>
            </a:extLst>
          </p:cNvPr>
          <p:cNvSpPr/>
          <p:nvPr/>
        </p:nvSpPr>
        <p:spPr>
          <a:xfrm>
            <a:off x="3011983" y="2717547"/>
            <a:ext cx="2447866" cy="2888785"/>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25" b="1" dirty="0">
                <a:solidFill>
                  <a:prstClr val="black"/>
                </a:solidFill>
              </a:rPr>
              <a:t>En cada situación didáctica del plan de trabajo, se debe incluir la siguiente información: </a:t>
            </a:r>
          </a:p>
          <a:p>
            <a:pPr algn="ctr" defTabSz="446227"/>
            <a:r>
              <a:rPr lang="es-MX" sz="1025" dirty="0">
                <a:solidFill>
                  <a:prstClr val="black"/>
                </a:solidFill>
              </a:rPr>
              <a:t>• Aprendizajes esperados; </a:t>
            </a:r>
          </a:p>
          <a:p>
            <a:pPr algn="ctr" defTabSz="446227"/>
            <a:r>
              <a:rPr lang="es-MX" sz="1025" dirty="0">
                <a:solidFill>
                  <a:prstClr val="black"/>
                </a:solidFill>
              </a:rPr>
              <a:t>• Actividades que constituyen la situación didáctica;</a:t>
            </a:r>
          </a:p>
          <a:p>
            <a:pPr marL="167335" indent="-167335" algn="ctr" defTabSz="446227">
              <a:buFont typeface="Arial" panose="020B0604020202020204" pitchFamily="34" charset="0"/>
              <a:buChar char="•"/>
            </a:pPr>
            <a:r>
              <a:rPr lang="es-MX" sz="1025" dirty="0">
                <a:solidFill>
                  <a:prstClr val="black"/>
                </a:solidFill>
              </a:rPr>
              <a:t>Tiempo previsto para su desarrollo;</a:t>
            </a:r>
          </a:p>
          <a:p>
            <a:pPr algn="ctr" defTabSz="446227"/>
            <a:r>
              <a:rPr lang="es-MX" sz="1025" dirty="0">
                <a:solidFill>
                  <a:prstClr val="black"/>
                </a:solidFill>
              </a:rPr>
              <a:t> • recursos, es decir, todo lo que es necesario preparar (consignas, preguntas y otras intervenciones para promover intercambios), elaborar o conseguir porque no es parte del acervo de uso cotidiano del aula (microscopio, revistas y libros). </a:t>
            </a:r>
          </a:p>
          <a:p>
            <a:pPr algn="ctr" defTabSz="446227"/>
            <a:endParaRPr lang="es-MX" sz="1025" dirty="0">
              <a:solidFill>
                <a:prstClr val="black"/>
              </a:solidFill>
            </a:endParaRPr>
          </a:p>
        </p:txBody>
      </p:sp>
      <p:sp>
        <p:nvSpPr>
          <p:cNvPr id="12" name="Rectángulo redondeado 39">
            <a:extLst>
              <a:ext uri="{FF2B5EF4-FFF2-40B4-BE49-F238E27FC236}">
                <a16:creationId xmlns:a16="http://schemas.microsoft.com/office/drawing/2014/main" id="{784478BA-FCE2-425B-B954-01C1D63C88A2}"/>
              </a:ext>
            </a:extLst>
          </p:cNvPr>
          <p:cNvSpPr/>
          <p:nvPr/>
        </p:nvSpPr>
        <p:spPr>
          <a:xfrm>
            <a:off x="6096000" y="2700878"/>
            <a:ext cx="2596955" cy="2869296"/>
          </a:xfrm>
          <a:prstGeom prst="roundRect">
            <a:avLst/>
          </a:prstGeom>
          <a:solidFill>
            <a:srgbClr val="F0C3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46227"/>
            <a:r>
              <a:rPr lang="es-MX" sz="1025" b="1" dirty="0">
                <a:solidFill>
                  <a:prstClr val="black"/>
                </a:solidFill>
              </a:rPr>
              <a:t>LA EVALUACIÓN EN UNA SITUACIÓN DIDÁCTICA: </a:t>
            </a:r>
          </a:p>
          <a:p>
            <a:pPr algn="ctr" defTabSz="446227"/>
            <a:r>
              <a:rPr lang="es-MX" sz="1025" dirty="0">
                <a:solidFill>
                  <a:prstClr val="black"/>
                </a:solidFill>
              </a:rPr>
              <a:t>Para conocer cómo avanzan los niños en su proceso formativo y poder orientarlo, es indispensable contar con información confiable y clara acerca de su desempeño en las situaciones didácticas en que participan con su grupo. Por ello la evaluación tiene un sentido formativo con las siguientes finalidades: valorar los aprendizajes de los alumnos, identificar las condiciones que influyen en el aprendizaje y mejorar el proceso docente y otros aspectos del proceso escolar.</a:t>
            </a:r>
          </a:p>
        </p:txBody>
      </p:sp>
      <p:sp>
        <p:nvSpPr>
          <p:cNvPr id="13" name="CuadroTexto 12">
            <a:extLst>
              <a:ext uri="{FF2B5EF4-FFF2-40B4-BE49-F238E27FC236}">
                <a16:creationId xmlns:a16="http://schemas.microsoft.com/office/drawing/2014/main" id="{44D97D06-7763-45FC-AB8C-A81A9419DBFC}"/>
              </a:ext>
            </a:extLst>
          </p:cNvPr>
          <p:cNvSpPr txBox="1"/>
          <p:nvPr/>
        </p:nvSpPr>
        <p:spPr>
          <a:xfrm>
            <a:off x="4909662" y="870824"/>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En dicha manera:</a:t>
            </a:r>
          </a:p>
        </p:txBody>
      </p:sp>
      <p:sp>
        <p:nvSpPr>
          <p:cNvPr id="14" name="CuadroTexto 13">
            <a:extLst>
              <a:ext uri="{FF2B5EF4-FFF2-40B4-BE49-F238E27FC236}">
                <a16:creationId xmlns:a16="http://schemas.microsoft.com/office/drawing/2014/main" id="{C15AAA3E-48F8-488E-9A96-C551BE0DD01D}"/>
              </a:ext>
            </a:extLst>
          </p:cNvPr>
          <p:cNvSpPr txBox="1"/>
          <p:nvPr/>
        </p:nvSpPr>
        <p:spPr>
          <a:xfrm>
            <a:off x="2648790" y="2487767"/>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Ya que:</a:t>
            </a:r>
          </a:p>
        </p:txBody>
      </p:sp>
      <p:sp>
        <p:nvSpPr>
          <p:cNvPr id="15" name="CuadroTexto 14">
            <a:extLst>
              <a:ext uri="{FF2B5EF4-FFF2-40B4-BE49-F238E27FC236}">
                <a16:creationId xmlns:a16="http://schemas.microsoft.com/office/drawing/2014/main" id="{972A2074-0952-4D78-99C8-6CE78D7FD775}"/>
              </a:ext>
            </a:extLst>
          </p:cNvPr>
          <p:cNvSpPr txBox="1"/>
          <p:nvPr/>
        </p:nvSpPr>
        <p:spPr>
          <a:xfrm>
            <a:off x="7172333" y="2452063"/>
            <a:ext cx="1782427" cy="300385"/>
          </a:xfrm>
          <a:prstGeom prst="rect">
            <a:avLst/>
          </a:prstGeom>
          <a:solidFill>
            <a:srgbClr val="FFCCFF"/>
          </a:solidFill>
        </p:spPr>
        <p:txBody>
          <a:bodyPr wrap="square" rtlCol="0">
            <a:spAutoFit/>
          </a:bodyPr>
          <a:lstStyle/>
          <a:p>
            <a:pPr algn="ctr" defTabSz="446227"/>
            <a:r>
              <a:rPr lang="es-MX" sz="1366" b="1" i="1" dirty="0">
                <a:solidFill>
                  <a:prstClr val="black"/>
                </a:solidFill>
              </a:rPr>
              <a:t>Para finalizar:</a:t>
            </a:r>
          </a:p>
        </p:txBody>
      </p:sp>
    </p:spTree>
    <p:extLst>
      <p:ext uri="{BB962C8B-B14F-4D97-AF65-F5344CB8AC3E}">
        <p14:creationId xmlns:p14="http://schemas.microsoft.com/office/powerpoint/2010/main" val="564823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56822" y="338403"/>
            <a:ext cx="11191741" cy="3154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MX" sz="2000" b="1" i="0" u="none" strike="noStrike" cap="none" normalizeH="0" baseline="0" dirty="0">
                <a:ln>
                  <a:noFill/>
                </a:ln>
                <a:effectLst/>
                <a:ea typeface="Times New Roman" panose="02020603050405020304" pitchFamily="18" charset="0"/>
                <a:cs typeface="Arial" panose="020B0604020202020204" pitchFamily="34" charset="0"/>
              </a:rPr>
              <a:t>Referencias</a:t>
            </a:r>
            <a:endParaRPr kumimoji="0" lang="es-MX" altLang="es-MX" sz="2000" b="1" i="0" u="none" strike="noStrike" cap="none" normalizeH="0" baseline="0" dirty="0">
              <a:ln>
                <a:noFill/>
              </a:ln>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Casanova, M. (1998). </a:t>
            </a:r>
            <a:r>
              <a:rPr kumimoji="0" lang="es-ES" altLang="es-MX" sz="1400" b="0" i="1" u="none" strike="noStrike" cap="none" normalizeH="0" baseline="0" dirty="0">
                <a:ln>
                  <a:noFill/>
                </a:ln>
                <a:solidFill>
                  <a:schemeClr val="tx1"/>
                </a:solidFill>
                <a:effectLst/>
                <a:ea typeface="Calibri" panose="020F0502020204030204" pitchFamily="34" charset="0"/>
                <a:cs typeface="Arial" panose="020B0604020202020204" pitchFamily="34" charset="0"/>
              </a:rPr>
              <a:t>La evaluación educativa. Escuela básica. Biblioteca para la actualización del docente.</a:t>
            </a: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México: SEP.</a:t>
            </a:r>
            <a:endParaRPr kumimoji="0" lang="es-MX" altLang="es-MX" sz="14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Díaz Barriga, Á. (1987). Problemas y retos del campo de la evaluación educativa. </a:t>
            </a:r>
            <a:r>
              <a:rPr kumimoji="0" lang="es-ES" altLang="es-MX" sz="1400" b="0" i="1" u="none" strike="noStrike" cap="none" normalizeH="0" baseline="0" dirty="0">
                <a:ln>
                  <a:noFill/>
                </a:ln>
                <a:solidFill>
                  <a:schemeClr val="tx1"/>
                </a:solidFill>
                <a:effectLst/>
                <a:ea typeface="Calibri" panose="020F0502020204030204" pitchFamily="34" charset="0"/>
                <a:cs typeface="Arial" panose="020B0604020202020204" pitchFamily="34" charset="0"/>
              </a:rPr>
              <a:t>Perfiles Educativos</a:t>
            </a: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a:t>
            </a:r>
            <a:endParaRPr kumimoji="0" lang="es-MX" altLang="es-MX" sz="14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Escudero Escorza, T. (2003). Desde los </a:t>
            </a:r>
            <a:r>
              <a:rPr kumimoji="0" lang="es-ES" altLang="es-MX" sz="1400" b="0" i="0" u="none" strike="noStrike" cap="none" normalizeH="0" baseline="0" dirty="0" err="1">
                <a:ln>
                  <a:noFill/>
                </a:ln>
                <a:solidFill>
                  <a:schemeClr val="tx1"/>
                </a:solidFill>
                <a:effectLst/>
                <a:ea typeface="Calibri" panose="020F0502020204030204" pitchFamily="34" charset="0"/>
                <a:cs typeface="Arial" panose="020B0604020202020204" pitchFamily="34" charset="0"/>
              </a:rPr>
              <a:t>tests</a:t>
            </a: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hasta la investigación evaluativa actual. </a:t>
            </a:r>
            <a:r>
              <a:rPr kumimoji="0" lang="es-ES" altLang="es-MX" sz="1400" b="0" i="1" u="none" strike="noStrike" cap="none" normalizeH="0" baseline="0" dirty="0">
                <a:ln>
                  <a:noFill/>
                </a:ln>
                <a:solidFill>
                  <a:schemeClr val="tx1"/>
                </a:solidFill>
                <a:effectLst/>
                <a:ea typeface="Calibri" panose="020F0502020204030204" pitchFamily="34" charset="0"/>
                <a:cs typeface="Arial" panose="020B0604020202020204" pitchFamily="34" charset="0"/>
              </a:rPr>
              <a:t>Revista Electrónica de Investigación y Evaluación Educativa</a:t>
            </a: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a:t>
            </a:r>
            <a:endParaRPr kumimoji="0" lang="es-MX" altLang="es-MX" sz="14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Secretaría de Educación Pública. (2011). </a:t>
            </a:r>
            <a:r>
              <a:rPr kumimoji="0" lang="es-ES" altLang="es-MX" sz="1400" b="0" i="1" u="none" strike="noStrike" cap="none" normalizeH="0" baseline="0" dirty="0">
                <a:ln>
                  <a:noFill/>
                </a:ln>
                <a:solidFill>
                  <a:schemeClr val="tx1"/>
                </a:solidFill>
                <a:effectLst/>
                <a:ea typeface="Calibri" panose="020F0502020204030204" pitchFamily="34" charset="0"/>
                <a:cs typeface="Arial" panose="020B0604020202020204" pitchFamily="34" charset="0"/>
              </a:rPr>
              <a:t>Plan de Estudios 2011. Educación Básica.</a:t>
            </a: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México: Secretaría de Educación Pública.</a:t>
            </a:r>
            <a:endParaRPr kumimoji="0" lang="es-MX" altLang="es-MX" sz="14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Secretaría de Educación Pública. (2017). </a:t>
            </a:r>
            <a:r>
              <a:rPr kumimoji="0" lang="es-ES" altLang="es-MX" sz="1400" b="0" i="1" u="none" strike="noStrike" cap="none" normalizeH="0" baseline="0" dirty="0">
                <a:ln>
                  <a:noFill/>
                </a:ln>
                <a:solidFill>
                  <a:schemeClr val="tx1"/>
                </a:solidFill>
                <a:effectLst/>
                <a:ea typeface="Calibri" panose="020F0502020204030204" pitchFamily="34" charset="0"/>
                <a:cs typeface="Arial" panose="020B0604020202020204" pitchFamily="34" charset="0"/>
              </a:rPr>
              <a:t>Aprendizajes Clave para la Educación Integral.</a:t>
            </a: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México: Secretaría de Educación Pública.</a:t>
            </a:r>
            <a:endParaRPr kumimoji="0" lang="es-MX" altLang="es-MX" sz="14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Secundino Sánchez, N. (2002). </a:t>
            </a:r>
            <a:r>
              <a:rPr kumimoji="0" lang="es-ES" altLang="es-MX" sz="1400" b="0" i="1" u="none" strike="noStrike" cap="none" normalizeH="0" baseline="0" dirty="0">
                <a:ln>
                  <a:noFill/>
                </a:ln>
                <a:solidFill>
                  <a:schemeClr val="tx1"/>
                </a:solidFill>
                <a:effectLst/>
                <a:ea typeface="Calibri" panose="020F0502020204030204" pitchFamily="34" charset="0"/>
                <a:cs typeface="Arial" panose="020B0604020202020204" pitchFamily="34" charset="0"/>
              </a:rPr>
              <a:t>Evaluación Educativa.</a:t>
            </a:r>
            <a:r>
              <a:rPr kumimoji="0" lang="es-ES" altLang="es-MX" sz="1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 México: Universidad Pedagógica Nacional.</a:t>
            </a:r>
            <a:endParaRPr kumimoji="0" lang="es-MX" altLang="es-MX" sz="14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836773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1502</Words>
  <Application>Microsoft Office PowerPoint</Application>
  <PresentationFormat>Panorámica</PresentationFormat>
  <Paragraphs>113</Paragraphs>
  <Slides>9</Slides>
  <Notes>0</Notes>
  <HiddenSlides>0</HiddenSlides>
  <MMClips>0</MMClips>
  <ScaleCrop>false</ScaleCrop>
  <HeadingPairs>
    <vt:vector size="6" baseType="variant">
      <vt:variant>
        <vt:lpstr>Fuentes usadas</vt:lpstr>
      </vt:variant>
      <vt:variant>
        <vt:i4>6</vt:i4>
      </vt:variant>
      <vt:variant>
        <vt:lpstr>Tema</vt:lpstr>
      </vt:variant>
      <vt:variant>
        <vt:i4>3</vt:i4>
      </vt:variant>
      <vt:variant>
        <vt:lpstr>Títulos de diapositiva</vt:lpstr>
      </vt:variant>
      <vt:variant>
        <vt:i4>9</vt:i4>
      </vt:variant>
    </vt:vector>
  </HeadingPairs>
  <TitlesOfParts>
    <vt:vector size="18" baseType="lpstr">
      <vt:lpstr>Arial</vt:lpstr>
      <vt:lpstr>Better Together Demo</vt:lpstr>
      <vt:lpstr>BREAKBONE</vt:lpstr>
      <vt:lpstr>Calibri</vt:lpstr>
      <vt:lpstr>Calibri Light</vt:lpstr>
      <vt:lpstr>Hynings Handwriting V2</vt:lpstr>
      <vt:lpstr>Tema de Office</vt:lpstr>
      <vt:lpstr>1_Tema de Office</vt:lpstr>
      <vt:lpstr>2_Tema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Owner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Owner</dc:creator>
  <cp:lastModifiedBy>Mariana</cp:lastModifiedBy>
  <cp:revision>18</cp:revision>
  <dcterms:created xsi:type="dcterms:W3CDTF">2021-05-08T01:56:52Z</dcterms:created>
  <dcterms:modified xsi:type="dcterms:W3CDTF">2021-05-08T04:40:00Z</dcterms:modified>
</cp:coreProperties>
</file>