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9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AEA9C6-C682-4A99-BCB2-EE7DCDA124D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1DD80E9B-E8E6-4A4E-96C4-93A08C8EDC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6371633D-2A8B-4DEC-9195-2E50687865C5}"/>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6BB05841-F8AC-49A4-8FF6-A63D73610020}"/>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9DE4D71E-4AC9-4762-AE03-0FAC144744F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325269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B6709E8-6240-4064-BD01-958B3544F76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C7431FA5-1E4A-47A9-B51C-C4873593361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8A571879-2192-4FCF-9BF8-654C19541CAF}"/>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D5E7768B-3D38-4550-9848-57C07B65967D}"/>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C9C2E5E8-F08C-4AEA-95DA-E071B0B4DA5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34963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8A4D254B-F2AF-49A9-87B5-6142FAA983D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6BE1AEA0-7FEE-4E71-9299-10A3CC6693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25987F6E-A119-4068-9616-81F90038796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BB50100B-D420-4585-B078-083126310D56}"/>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8BB5E50C-57F3-479C-B611-11696E6B86F2}"/>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19141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AD54A8-AB51-4F1A-8E6C-AA189634227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553DFDF9-BE81-4008-A2CE-250F9B95AC6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D95FA589-DA26-4CA4-AD98-25EC57A5D09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9BB31CC7-AA70-4C57-AAF1-A40A53E134DF}"/>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BA6DEC55-CE5F-4F2D-ABBB-7879C266A1C9}"/>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82677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B5E983-9DBB-4066-AC9E-4457445209A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889B17A7-82A0-48C4-9FC0-A34ECEE41C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CB1BBB5F-B4F7-46BC-A23E-AC351CFE44F4}"/>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25F97D23-C5EA-4D83-8889-827560B4FFA4}"/>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xmlns="" id="{98B351E4-3430-4F44-9528-F57CDC5740C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4053706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1921B4-F908-4A3A-886F-88F8D0B228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60F64421-E68B-4283-8E5B-64AC8B075E7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xmlns="" id="{D5D1E8DD-4C8F-4B6B-98BB-038FBF93851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xmlns="" id="{AFDF1BD1-7A5E-40EA-BB95-49226CA31E80}"/>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xmlns="" id="{1B7F93F2-EB7C-4CD8-8FF9-E9BD22D70423}"/>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9B210B85-6108-4386-991D-6F0758795D3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74854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3E4A32D-97E5-4686-B3B1-D6063F8E019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BD496C8A-6668-4416-9485-AA395EA0AB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0DF27C84-BB55-4979-B89B-935E33D5A7A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xmlns="" id="{5C4C0CC0-51A4-40AC-B27B-78F73269B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350DFCB5-8CF5-42B7-AE3E-1F359BC480C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xmlns="" id="{1695BC2B-D5D6-4059-BE77-769BDF2FBB9B}"/>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8" name="Marcador de pie de página 7">
            <a:extLst>
              <a:ext uri="{FF2B5EF4-FFF2-40B4-BE49-F238E27FC236}">
                <a16:creationId xmlns:a16="http://schemas.microsoft.com/office/drawing/2014/main" xmlns="" id="{57228A2B-AC2F-44B2-806D-DE7AEC56BE2C}"/>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xmlns="" id="{59BA94B7-6E36-4EB7-AC97-BCFA70E540D7}"/>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33016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2F9173-830C-43B3-84F9-A56A2B75225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AEF5E6E0-CD7E-452D-A617-6EFBAA171BE7}"/>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4" name="Marcador de pie de página 3">
            <a:extLst>
              <a:ext uri="{FF2B5EF4-FFF2-40B4-BE49-F238E27FC236}">
                <a16:creationId xmlns:a16="http://schemas.microsoft.com/office/drawing/2014/main" xmlns="" id="{0CCFB4FA-0FB5-4C15-A777-892F72DD845E}"/>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xmlns="" id="{C90B4812-4F79-4670-990F-13648407FA40}"/>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59778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289288FA-B698-4139-9B6A-ED2D229FC95E}"/>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3" name="Marcador de pie de página 2">
            <a:extLst>
              <a:ext uri="{FF2B5EF4-FFF2-40B4-BE49-F238E27FC236}">
                <a16:creationId xmlns:a16="http://schemas.microsoft.com/office/drawing/2014/main" xmlns="" id="{5CDF2DE7-6E6A-45AE-BD0E-5D6DE2D467C4}"/>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xmlns="" id="{9114F5E7-9AAA-4E6D-A616-7FAF0293FAFF}"/>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193701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EDF3651-9FF9-44B1-971C-67DF62B688A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D7D2E34F-B0C3-4506-AC84-E3C083B7AE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xmlns="" id="{566C7A93-5439-40A1-9DE6-8C217C837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E59B0487-B60E-46B3-A923-963E2F1697E5}"/>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xmlns="" id="{4D5E3E01-51F0-4B6D-9D67-6ABD27B301AE}"/>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904F5161-144A-40F3-B903-6AA500B61170}"/>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87041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B65B775-B7B6-4910-915B-8B1EC2C4E31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9E2592D7-77E1-4CB6-A60F-885272EEE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xmlns="" id="{C3A2E298-0FAB-4D25-A34A-F513E79B6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CA62CDA0-6548-4769-BB82-B545A9EBC100}"/>
              </a:ext>
            </a:extLst>
          </p:cNvPr>
          <p:cNvSpPr>
            <a:spLocks noGrp="1"/>
          </p:cNvSpPr>
          <p:nvPr>
            <p:ph type="dt" sz="half" idx="10"/>
          </p:nvPr>
        </p:nvSpPr>
        <p:spPr/>
        <p:txBody>
          <a:bodyPr/>
          <a:lstStyle/>
          <a:p>
            <a:fld id="{1A265079-3F9E-4759-B74E-BB5CB6D77D35}" type="datetimeFigureOut">
              <a:rPr lang="es-MX" smtClean="0"/>
              <a:t>04/05/2021</a:t>
            </a:fld>
            <a:endParaRPr lang="es-MX" dirty="0"/>
          </a:p>
        </p:txBody>
      </p:sp>
      <p:sp>
        <p:nvSpPr>
          <p:cNvPr id="6" name="Marcador de pie de página 5">
            <a:extLst>
              <a:ext uri="{FF2B5EF4-FFF2-40B4-BE49-F238E27FC236}">
                <a16:creationId xmlns:a16="http://schemas.microsoft.com/office/drawing/2014/main" xmlns="" id="{2112CFEC-BEA4-4DAA-AECA-037B3BF2C00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xmlns="" id="{031434E1-0607-4388-830E-59A586D98ABA}"/>
              </a:ext>
            </a:extLst>
          </p:cNvPr>
          <p:cNvSpPr>
            <a:spLocks noGrp="1"/>
          </p:cNvSpPr>
          <p:nvPr>
            <p:ph type="sldNum" sz="quarter" idx="12"/>
          </p:nvPr>
        </p:nvSpPr>
        <p:spPr/>
        <p:txBody>
          <a:bodyPr/>
          <a:lstStyle/>
          <a:p>
            <a:fld id="{4D7E7CFF-07AD-4494-8A07-074986F71566}" type="slidenum">
              <a:rPr lang="es-MX" smtClean="0"/>
              <a:t>‹Nº›</a:t>
            </a:fld>
            <a:endParaRPr lang="es-MX" dirty="0"/>
          </a:p>
        </p:txBody>
      </p:sp>
    </p:spTree>
    <p:extLst>
      <p:ext uri="{BB962C8B-B14F-4D97-AF65-F5344CB8AC3E}">
        <p14:creationId xmlns:p14="http://schemas.microsoft.com/office/powerpoint/2010/main" val="634781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571D2B0B-29CC-482F-B688-8712204356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74892256-8F95-4B3B-85AF-B0DEF00EC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66500F69-BED1-4CD2-B43F-75970C57E5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65079-3F9E-4759-B74E-BB5CB6D77D35}" type="datetimeFigureOut">
              <a:rPr lang="es-MX" smtClean="0"/>
              <a:t>04/05/2021</a:t>
            </a:fld>
            <a:endParaRPr lang="es-MX" dirty="0"/>
          </a:p>
        </p:txBody>
      </p:sp>
      <p:sp>
        <p:nvSpPr>
          <p:cNvPr id="5" name="Marcador de pie de página 4">
            <a:extLst>
              <a:ext uri="{FF2B5EF4-FFF2-40B4-BE49-F238E27FC236}">
                <a16:creationId xmlns:a16="http://schemas.microsoft.com/office/drawing/2014/main" xmlns="" id="{63549884-6584-48C0-9C2D-E8C0226EAB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xmlns="" id="{03E61428-D5F9-45D4-A45F-65A4DD07FC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7CFF-07AD-4494-8A07-074986F71566}" type="slidenum">
              <a:rPr lang="es-MX" smtClean="0"/>
              <a:t>‹Nº›</a:t>
            </a:fld>
            <a:endParaRPr lang="es-MX" dirty="0"/>
          </a:p>
        </p:txBody>
      </p:sp>
    </p:spTree>
    <p:extLst>
      <p:ext uri="{BB962C8B-B14F-4D97-AF65-F5344CB8AC3E}">
        <p14:creationId xmlns:p14="http://schemas.microsoft.com/office/powerpoint/2010/main" val="2037709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s.slideshare.net/unid_zac/la-planeacin-educativa-2236448" TargetMode="External"/><Relationship Id="rId7" Type="http://schemas.openxmlformats.org/officeDocument/2006/relationships/hyperlink" Target="https://www.editorialmd.com/ver/instrumentos-de-evaluacion-preescolar" TargetMode="External"/><Relationship Id="rId2" Type="http://schemas.openxmlformats.org/officeDocument/2006/relationships/hyperlink" Target="https://www.planyprogramasdestudio.sep.gob.mx/descargables/biblioteca/preescolar/1LpM-Preescolar-DIGITAL.pdf" TargetMode="External"/><Relationship Id="rId1" Type="http://schemas.openxmlformats.org/officeDocument/2006/relationships/slideLayout" Target="../slideLayouts/slideLayout7.xml"/><Relationship Id="rId6" Type="http://schemas.openxmlformats.org/officeDocument/2006/relationships/hyperlink" Target="https://www.erubrica.com/blog/evaluacion/los-tipos-de-evaluacion/" TargetMode="External"/><Relationship Id="rId5" Type="http://schemas.openxmlformats.org/officeDocument/2006/relationships/hyperlink" Target="https://educacion.nexos.com.mx/la-evaluacion-y-su-importancia-en-la-educacion/" TargetMode="External"/><Relationship Id="rId4" Type="http://schemas.openxmlformats.org/officeDocument/2006/relationships/hyperlink" Target="http://fcaenlinea1.unam.mx/docs/doc_academicos/la_planeacion_dida%20ctic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5924238A-A8F6-43C2-8120-FCD1B7008E4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54087" y="353911"/>
            <a:ext cx="1431235" cy="1024315"/>
          </a:xfrm>
          <a:prstGeom prst="rect">
            <a:avLst/>
          </a:prstGeom>
          <a:noFill/>
        </p:spPr>
      </p:pic>
      <p:sp>
        <p:nvSpPr>
          <p:cNvPr id="5" name="Rectángulo 4">
            <a:extLst>
              <a:ext uri="{FF2B5EF4-FFF2-40B4-BE49-F238E27FC236}">
                <a16:creationId xmlns:a16="http://schemas.microsoft.com/office/drawing/2014/main" xmlns="" id="{A99F8FA4-05A0-4A3B-9DED-156BC56B4DE1}"/>
              </a:ext>
            </a:extLst>
          </p:cNvPr>
          <p:cNvSpPr/>
          <p:nvPr/>
        </p:nvSpPr>
        <p:spPr>
          <a:xfrm>
            <a:off x="1524000" y="289599"/>
            <a:ext cx="9144000" cy="6845400"/>
          </a:xfrm>
          <a:prstGeom prst="rect">
            <a:avLst/>
          </a:prstGeom>
        </p:spPr>
        <p:txBody>
          <a:bodyPr wrap="square">
            <a:spAutoFit/>
          </a:bodyPr>
          <a:lstStyle/>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“Escuela Normal de Educación Preescolar”</a:t>
            </a:r>
            <a:br>
              <a:rPr lang="es-MX" sz="1200" dirty="0">
                <a:latin typeface="Arial" panose="020B0604020202020204" pitchFamily="34" charset="0"/>
                <a:ea typeface="Calibri" panose="020F0502020204030204" pitchFamily="34" charset="0"/>
                <a:cs typeface="Times New Roman" panose="02020603050405020304" pitchFamily="18" charset="0"/>
              </a:rPr>
            </a:br>
            <a:r>
              <a:rPr lang="es-MX" sz="1200" dirty="0">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Ciclo escolar 2020-2021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Curso: Planeación y evaluación de la enseñanza y el aprendizaje.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Segundo semestre.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Nombre del titular: Mtro. Gerardo Garza Alcalá.</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Integrantes: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Ariana Jazmín Morales Saucedo N. Lista 16</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Mariel Reséndiz Villarreal N. Lista 18</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200" dirty="0">
                <a:latin typeface="Arial" panose="020B0604020202020204" pitchFamily="34" charset="0"/>
                <a:ea typeface="Calibri" panose="020F0502020204030204" pitchFamily="34" charset="0"/>
              </a:rPr>
              <a:t>Andrea Victoria Sanguino Rocamontes N. 19</a:t>
            </a:r>
          </a:p>
          <a:p>
            <a:pPr algn="ctr">
              <a:lnSpc>
                <a:spcPct val="150000"/>
              </a:lnSpc>
            </a:pPr>
            <a:r>
              <a:rPr lang="es-MX" sz="1200" dirty="0">
                <a:latin typeface="Arial" panose="020B0604020202020204" pitchFamily="34" charset="0"/>
                <a:cs typeface="Arial" panose="020B0604020202020204" pitchFamily="34" charset="0"/>
              </a:rPr>
              <a:t>Gabriela Vargas Aldape N. Lista 21</a:t>
            </a:r>
          </a:p>
          <a:p>
            <a:pPr algn="ctr">
              <a:lnSpc>
                <a:spcPct val="150000"/>
              </a:lnSpc>
            </a:pPr>
            <a:r>
              <a:rPr lang="es-MX" sz="1200" dirty="0">
                <a:latin typeface="Arial" panose="020B0604020202020204" pitchFamily="34" charset="0"/>
                <a:cs typeface="Arial" panose="020B0604020202020204" pitchFamily="34" charset="0"/>
              </a:rPr>
              <a:t>Unidad II Planeación y evaluación: creencias y concepciones de la intervención docente.</a:t>
            </a:r>
          </a:p>
          <a:p>
            <a:pPr algn="ctr">
              <a:lnSpc>
                <a:spcPct val="150000"/>
              </a:lnSpc>
            </a:pPr>
            <a:r>
              <a:rPr lang="es-MX" sz="1200" dirty="0">
                <a:latin typeface="Arial" panose="020B0604020202020204" pitchFamily="34" charset="0"/>
                <a:cs typeface="Arial" panose="020B0604020202020204" pitchFamily="34" charset="0"/>
              </a:rPr>
              <a:t>Elabora diagnósticos de los intereses, motivaciones y necesidades formativas de los alumnos para organizar las actividades de aprendizaje, así como las adecuaciones curriculares y didácticas pertinentes.</a:t>
            </a:r>
          </a:p>
          <a:p>
            <a:pPr algn="ctr">
              <a:lnSpc>
                <a:spcPct val="150000"/>
              </a:lnSpc>
            </a:pPr>
            <a:r>
              <a:rPr lang="es-MX" sz="1200" dirty="0">
                <a:latin typeface="Arial" panose="020B0604020202020204" pitchFamily="34" charset="0"/>
                <a:cs typeface="Arial" panose="020B0604020202020204" pitchFamily="34" charset="0"/>
              </a:rPr>
              <a:t>Selecciona estrategias que favorecen el desarrollo intelectual, físico, social y emocional de los alumnos para procurar el logro de los aprendizajes</a:t>
            </a:r>
          </a:p>
          <a:p>
            <a:pPr algn="ctr">
              <a:lnSpc>
                <a:spcPct val="150000"/>
              </a:lnSpc>
            </a:pPr>
            <a:r>
              <a:rPr lang="es-MX" sz="1200" dirty="0">
                <a:latin typeface="Arial" panose="020B0604020202020204" pitchFamily="34" charset="0"/>
                <a:cs typeface="Arial" panose="020B0604020202020204" pitchFamily="34" charset="0"/>
              </a:rPr>
              <a:t>Evalúa el aprendizaje de sus alumnos mediante la aplicación de distintas teorías, métodos e instrumentos considerando las áreas, campos y ámbitos de conocimiento, así como los saberes correspondientes al grado y nivel educativo.</a:t>
            </a:r>
          </a:p>
          <a:p>
            <a:pPr algn="ctr">
              <a:lnSpc>
                <a:spcPct val="150000"/>
              </a:lnSpc>
            </a:pPr>
            <a:r>
              <a:rPr lang="es-MX" sz="1200" dirty="0">
                <a:latin typeface="Arial" panose="020B0604020202020204" pitchFamily="34" charset="0"/>
                <a:cs typeface="Arial" panose="020B0604020202020204" pitchFamily="34" charset="0"/>
              </a:rPr>
              <a:t>Sección “A”</a:t>
            </a:r>
          </a:p>
          <a:p>
            <a:pPr>
              <a:lnSpc>
                <a:spcPct val="150000"/>
              </a:lnSpc>
            </a:pPr>
            <a:r>
              <a:rPr lang="es-MX" sz="1200" dirty="0">
                <a:latin typeface="Arial" panose="020B0604020202020204" pitchFamily="34" charset="0"/>
                <a:cs typeface="Arial" panose="020B0604020202020204" pitchFamily="34" charset="0"/>
              </a:rPr>
              <a:t>Saltillo, Coahuila de Zaragoza                                                                                                                               4 de mayo de 2021</a:t>
            </a:r>
          </a:p>
          <a:p>
            <a:pPr algn="ctr">
              <a:lnSpc>
                <a:spcPct val="150000"/>
              </a:lnSpc>
            </a:pPr>
            <a:endParaRPr lang="es-MX" sz="1400" dirty="0"/>
          </a:p>
        </p:txBody>
      </p:sp>
    </p:spTree>
    <p:extLst>
      <p:ext uri="{BB962C8B-B14F-4D97-AF65-F5344CB8AC3E}">
        <p14:creationId xmlns:p14="http://schemas.microsoft.com/office/powerpoint/2010/main" val="5654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4" name="Imagen 3" descr="Patrón de fondo&#10;&#10;Descripción generada automáticamente">
            <a:extLst>
              <a:ext uri="{FF2B5EF4-FFF2-40B4-BE49-F238E27FC236}">
                <a16:creationId xmlns:a16="http://schemas.microsoft.com/office/drawing/2014/main" xmlns="" id="{EC747A60-40CB-439A-93E9-EFD4D3FB1F8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500" t="19963" r="50000" b="60580"/>
          <a:stretch/>
        </p:blipFill>
        <p:spPr>
          <a:xfrm>
            <a:off x="4384356" y="1710780"/>
            <a:ext cx="3310287" cy="430887"/>
          </a:xfrm>
          <a:prstGeom prst="rect">
            <a:avLst/>
          </a:prstGeom>
        </p:spPr>
      </p:pic>
      <p:sp>
        <p:nvSpPr>
          <p:cNvPr id="13" name="CuadroTexto 12">
            <a:extLst>
              <a:ext uri="{FF2B5EF4-FFF2-40B4-BE49-F238E27FC236}">
                <a16:creationId xmlns:a16="http://schemas.microsoft.com/office/drawing/2014/main" xmlns="" id="{E802AB8C-B376-4074-BD17-E7198D7CFC55}"/>
              </a:ext>
            </a:extLst>
          </p:cNvPr>
          <p:cNvSpPr txBox="1"/>
          <p:nvPr/>
        </p:nvSpPr>
        <p:spPr>
          <a:xfrm>
            <a:off x="5525530" y="2204076"/>
            <a:ext cx="843776" cy="261610"/>
          </a:xfrm>
          <a:prstGeom prst="rect">
            <a:avLst/>
          </a:prstGeom>
          <a:noFill/>
          <a:ln>
            <a:solidFill>
              <a:schemeClr val="accent6"/>
            </a:solidFill>
          </a:ln>
        </p:spPr>
        <p:txBody>
          <a:bodyPr wrap="square" rtlCol="0">
            <a:spAutoFit/>
          </a:bodyPr>
          <a:lstStyle/>
          <a:p>
            <a:pPr algn="ctr"/>
            <a:r>
              <a:rPr lang="es-MX" sz="1100" dirty="0">
                <a:latin typeface="Book Antiqua" panose="02040602050305030304" pitchFamily="18" charset="0"/>
              </a:rPr>
              <a:t>¿Qué es?</a:t>
            </a:r>
          </a:p>
        </p:txBody>
      </p:sp>
      <p:sp>
        <p:nvSpPr>
          <p:cNvPr id="20" name="CuadroTexto 19">
            <a:extLst>
              <a:ext uri="{FF2B5EF4-FFF2-40B4-BE49-F238E27FC236}">
                <a16:creationId xmlns:a16="http://schemas.microsoft.com/office/drawing/2014/main" xmlns="" id="{8E764AE2-15FA-42C2-B403-5E374C050197}"/>
              </a:ext>
            </a:extLst>
          </p:cNvPr>
          <p:cNvSpPr txBox="1"/>
          <p:nvPr/>
        </p:nvSpPr>
        <p:spPr>
          <a:xfrm>
            <a:off x="4861631" y="1729065"/>
            <a:ext cx="2355736" cy="338554"/>
          </a:xfrm>
          <a:prstGeom prst="rect">
            <a:avLst/>
          </a:prstGeom>
          <a:noFill/>
        </p:spPr>
        <p:txBody>
          <a:bodyPr wrap="square" rtlCol="0">
            <a:spAutoFit/>
          </a:bodyPr>
          <a:lstStyle/>
          <a:p>
            <a:pPr algn="ctr"/>
            <a:r>
              <a:rPr lang="es-MX" sz="1600" dirty="0">
                <a:effectLst>
                  <a:outerShdw blurRad="38100" dist="38100" dir="2700000" algn="tl">
                    <a:srgbClr val="000000">
                      <a:alpha val="43137"/>
                    </a:srgbClr>
                  </a:outerShdw>
                </a:effectLst>
                <a:latin typeface="Book Antiqua" panose="02040602050305030304" pitchFamily="18" charset="0"/>
              </a:rPr>
              <a:t>Evaluación</a:t>
            </a:r>
          </a:p>
        </p:txBody>
      </p:sp>
      <p:sp>
        <p:nvSpPr>
          <p:cNvPr id="21" name="CuadroTexto 20">
            <a:extLst>
              <a:ext uri="{FF2B5EF4-FFF2-40B4-BE49-F238E27FC236}">
                <a16:creationId xmlns:a16="http://schemas.microsoft.com/office/drawing/2014/main" xmlns="" id="{E883AC80-32AD-4F3B-84B5-057DBC774FDE}"/>
              </a:ext>
            </a:extLst>
          </p:cNvPr>
          <p:cNvSpPr txBox="1"/>
          <p:nvPr/>
        </p:nvSpPr>
        <p:spPr>
          <a:xfrm>
            <a:off x="4224551" y="2598003"/>
            <a:ext cx="3470092" cy="830997"/>
          </a:xfrm>
          <a:prstGeom prst="rect">
            <a:avLst/>
          </a:prstGeom>
          <a:noFill/>
          <a:ln w="28575">
            <a:noFill/>
          </a:ln>
        </p:spPr>
        <p:txBody>
          <a:bodyPr wrap="square" rtlCol="0">
            <a:spAutoFit/>
          </a:bodyPr>
          <a:lstStyle/>
          <a:p>
            <a:pPr algn="ctr"/>
            <a:r>
              <a:rPr lang="es-MX" sz="1200" dirty="0">
                <a:latin typeface="Book Antiqua" panose="02040602050305030304" pitchFamily="18" charset="0"/>
              </a:rPr>
              <a:t>Concentrado de evidencias que permiten obtener información valiosa del desempeño de los alumnos en relación a los objetivos planteados.</a:t>
            </a:r>
          </a:p>
        </p:txBody>
      </p:sp>
      <p:sp>
        <p:nvSpPr>
          <p:cNvPr id="3" name="Rectángulo 2">
            <a:extLst>
              <a:ext uri="{FF2B5EF4-FFF2-40B4-BE49-F238E27FC236}">
                <a16:creationId xmlns:a16="http://schemas.microsoft.com/office/drawing/2014/main" xmlns="" id="{5DAD34CB-2E1B-4EB1-B8DC-A8CDB8696785}"/>
              </a:ext>
            </a:extLst>
          </p:cNvPr>
          <p:cNvSpPr/>
          <p:nvPr/>
        </p:nvSpPr>
        <p:spPr>
          <a:xfrm>
            <a:off x="2935963" y="3806918"/>
            <a:ext cx="6096000" cy="461665"/>
          </a:xfrm>
          <a:prstGeom prst="rect">
            <a:avLst/>
          </a:prstGeom>
        </p:spPr>
        <p:txBody>
          <a:bodyPr>
            <a:spAutoFit/>
          </a:bodyPr>
          <a:lstStyle/>
          <a:p>
            <a:pPr algn="ctr"/>
            <a:r>
              <a:rPr lang="es-MX" sz="1200" dirty="0">
                <a:latin typeface="Book Antiqua" panose="02040602050305030304" pitchFamily="18" charset="0"/>
              </a:rPr>
              <a:t>Obtener información para que cada uno de los actores involucrados tome decisiones que conduzcan al cumplimiento de los propósitos educativos </a:t>
            </a:r>
          </a:p>
        </p:txBody>
      </p:sp>
      <p:sp>
        <p:nvSpPr>
          <p:cNvPr id="28" name="Rectángulo: esquinas redondeadas 31">
            <a:extLst>
              <a:ext uri="{FF2B5EF4-FFF2-40B4-BE49-F238E27FC236}">
                <a16:creationId xmlns:a16="http://schemas.microsoft.com/office/drawing/2014/main" xmlns="" id="{392F94F1-28B1-44D9-B752-36D463BA3A81}"/>
              </a:ext>
            </a:extLst>
          </p:cNvPr>
          <p:cNvSpPr/>
          <p:nvPr/>
        </p:nvSpPr>
        <p:spPr>
          <a:xfrm>
            <a:off x="2865597" y="3793307"/>
            <a:ext cx="6187999" cy="50448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9" name="CuadroTexto 28">
            <a:extLst>
              <a:ext uri="{FF2B5EF4-FFF2-40B4-BE49-F238E27FC236}">
                <a16:creationId xmlns:a16="http://schemas.microsoft.com/office/drawing/2014/main" xmlns="" id="{049C2E60-9049-4023-83F2-4859A34C61EF}"/>
              </a:ext>
            </a:extLst>
          </p:cNvPr>
          <p:cNvSpPr txBox="1"/>
          <p:nvPr/>
        </p:nvSpPr>
        <p:spPr>
          <a:xfrm>
            <a:off x="4887259" y="3454141"/>
            <a:ext cx="2106535" cy="261610"/>
          </a:xfrm>
          <a:prstGeom prst="rect">
            <a:avLst/>
          </a:prstGeom>
          <a:noFill/>
        </p:spPr>
        <p:txBody>
          <a:bodyPr wrap="square" rtlCol="0">
            <a:spAutoFit/>
          </a:bodyPr>
          <a:lstStyle/>
          <a:p>
            <a:pPr algn="ctr"/>
            <a:r>
              <a:rPr lang="es-MX" sz="1100" dirty="0">
                <a:latin typeface="Book Antiqua" panose="02040602050305030304" pitchFamily="18" charset="0"/>
              </a:rPr>
              <a:t>Tiene como propósito</a:t>
            </a:r>
          </a:p>
        </p:txBody>
      </p:sp>
      <p:sp>
        <p:nvSpPr>
          <p:cNvPr id="34" name="Rectángulo: esquinas redondeadas 31">
            <a:extLst>
              <a:ext uri="{FF2B5EF4-FFF2-40B4-BE49-F238E27FC236}">
                <a16:creationId xmlns:a16="http://schemas.microsoft.com/office/drawing/2014/main" xmlns="" id="{6B3B6C2C-DC2F-47CB-97A7-3DF001304FC5}"/>
              </a:ext>
            </a:extLst>
          </p:cNvPr>
          <p:cNvSpPr/>
          <p:nvPr/>
        </p:nvSpPr>
        <p:spPr>
          <a:xfrm>
            <a:off x="4224551" y="2609893"/>
            <a:ext cx="3470092" cy="758193"/>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61" name="Conector recto 60">
            <a:extLst>
              <a:ext uri="{FF2B5EF4-FFF2-40B4-BE49-F238E27FC236}">
                <a16:creationId xmlns:a16="http://schemas.microsoft.com/office/drawing/2014/main" xmlns="" id="{B3F33D9E-7BDC-44F7-A499-ECC2AF25C045}"/>
              </a:ext>
            </a:extLst>
          </p:cNvPr>
          <p:cNvCxnSpPr>
            <a:cxnSpLocks/>
          </p:cNvCxnSpPr>
          <p:nvPr/>
        </p:nvCxnSpPr>
        <p:spPr>
          <a:xfrm flipV="1">
            <a:off x="5947418" y="2072509"/>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63" name="Conector recto 62">
            <a:extLst>
              <a:ext uri="{FF2B5EF4-FFF2-40B4-BE49-F238E27FC236}">
                <a16:creationId xmlns:a16="http://schemas.microsoft.com/office/drawing/2014/main" xmlns="" id="{3ED2DED8-2312-434B-99F5-18771D25A111}"/>
              </a:ext>
            </a:extLst>
          </p:cNvPr>
          <p:cNvCxnSpPr>
            <a:cxnSpLocks/>
          </p:cNvCxnSpPr>
          <p:nvPr/>
        </p:nvCxnSpPr>
        <p:spPr>
          <a:xfrm flipV="1">
            <a:off x="5947418" y="2465686"/>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72" name="Conector recto 71">
            <a:extLst>
              <a:ext uri="{FF2B5EF4-FFF2-40B4-BE49-F238E27FC236}">
                <a16:creationId xmlns:a16="http://schemas.microsoft.com/office/drawing/2014/main" xmlns="" id="{22425731-CDBC-42B8-8C35-691E3AB8159D}"/>
              </a:ext>
            </a:extLst>
          </p:cNvPr>
          <p:cNvCxnSpPr>
            <a:cxnSpLocks/>
          </p:cNvCxnSpPr>
          <p:nvPr/>
        </p:nvCxnSpPr>
        <p:spPr>
          <a:xfrm flipV="1">
            <a:off x="5940527" y="3368086"/>
            <a:ext cx="0" cy="142304"/>
          </a:xfrm>
          <a:prstGeom prst="line">
            <a:avLst/>
          </a:prstGeom>
        </p:spPr>
        <p:style>
          <a:lnRef idx="3">
            <a:schemeClr val="accent6"/>
          </a:lnRef>
          <a:fillRef idx="0">
            <a:schemeClr val="accent6"/>
          </a:fillRef>
          <a:effectRef idx="2">
            <a:schemeClr val="accent6"/>
          </a:effectRef>
          <a:fontRef idx="minor">
            <a:schemeClr val="tx1"/>
          </a:fontRef>
        </p:style>
      </p:cxnSp>
      <p:cxnSp>
        <p:nvCxnSpPr>
          <p:cNvPr id="73" name="Conector recto 72">
            <a:extLst>
              <a:ext uri="{FF2B5EF4-FFF2-40B4-BE49-F238E27FC236}">
                <a16:creationId xmlns:a16="http://schemas.microsoft.com/office/drawing/2014/main" xmlns="" id="{D300F422-1DE1-4C85-A01E-DB5426591382}"/>
              </a:ext>
            </a:extLst>
          </p:cNvPr>
          <p:cNvCxnSpPr>
            <a:cxnSpLocks/>
          </p:cNvCxnSpPr>
          <p:nvPr/>
        </p:nvCxnSpPr>
        <p:spPr>
          <a:xfrm flipV="1">
            <a:off x="5940526" y="3651003"/>
            <a:ext cx="0" cy="142304"/>
          </a:xfrm>
          <a:prstGeom prst="line">
            <a:avLst/>
          </a:prstGeom>
        </p:spPr>
        <p:style>
          <a:lnRef idx="3">
            <a:schemeClr val="accent6"/>
          </a:lnRef>
          <a:fillRef idx="0">
            <a:schemeClr val="accent6"/>
          </a:fillRef>
          <a:effectRef idx="2">
            <a:schemeClr val="accent6"/>
          </a:effectRef>
          <a:fontRef idx="minor">
            <a:schemeClr val="tx1"/>
          </a:fontRef>
        </p:style>
      </p:cxnSp>
      <p:pic>
        <p:nvPicPr>
          <p:cNvPr id="50" name="Imagen 49">
            <a:extLst>
              <a:ext uri="{FF2B5EF4-FFF2-40B4-BE49-F238E27FC236}">
                <a16:creationId xmlns:a16="http://schemas.microsoft.com/office/drawing/2014/main" xmlns="" id="{DD08B864-513A-4C7C-8EC1-6F4DFBF84715}"/>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1766" t="38934" r="-1" b="30038"/>
          <a:stretch/>
        </p:blipFill>
        <p:spPr>
          <a:xfrm>
            <a:off x="1266395" y="-2210"/>
            <a:ext cx="5261114" cy="1452120"/>
          </a:xfrm>
          <a:prstGeom prst="rect">
            <a:avLst/>
          </a:prstGeom>
        </p:spPr>
      </p:pic>
      <p:pic>
        <p:nvPicPr>
          <p:cNvPr id="52" name="Imagen 51">
            <a:extLst>
              <a:ext uri="{FF2B5EF4-FFF2-40B4-BE49-F238E27FC236}">
                <a16:creationId xmlns:a16="http://schemas.microsoft.com/office/drawing/2014/main" xmlns="" id="{10291B78-0A29-48BF-82F6-D712B0D7CC0A}"/>
              </a:ext>
            </a:extLst>
          </p:cNvPr>
          <p:cNvPicPr>
            <a:picLocks noChangeAspect="1"/>
          </p:cNvPicPr>
          <p:nvPr/>
        </p:nvPicPr>
        <p:blipFill rotWithShape="1">
          <a:blip r:embed="rId4">
            <a:clrChange>
              <a:clrFrom>
                <a:srgbClr val="F6F6F6"/>
              </a:clrFrom>
              <a:clrTo>
                <a:srgbClr val="F6F6F6">
                  <a:alpha val="0"/>
                </a:srgbClr>
              </a:clrTo>
            </a:clrChange>
            <a:extLst>
              <a:ext uri="{28A0092B-C50C-407E-A947-70E740481C1C}">
                <a14:useLocalDpi xmlns:a14="http://schemas.microsoft.com/office/drawing/2010/main" val="0"/>
              </a:ext>
            </a:extLst>
          </a:blip>
          <a:srcRect t="27433"/>
          <a:stretch/>
        </p:blipFill>
        <p:spPr>
          <a:xfrm>
            <a:off x="4002249" y="0"/>
            <a:ext cx="6586745" cy="1452121"/>
          </a:xfrm>
          <a:prstGeom prst="rect">
            <a:avLst/>
          </a:prstGeom>
        </p:spPr>
      </p:pic>
      <p:pic>
        <p:nvPicPr>
          <p:cNvPr id="53" name="Imagen 52" descr="Imagen que contiene Diagrama&#10;&#10;Descripción generada automáticamente">
            <a:extLst>
              <a:ext uri="{FF2B5EF4-FFF2-40B4-BE49-F238E27FC236}">
                <a16:creationId xmlns:a16="http://schemas.microsoft.com/office/drawing/2014/main" xmlns="" id="{06CD9AFE-5B51-42B2-B5EA-5EFF3F365B3B}"/>
              </a:ext>
            </a:extLst>
          </p:cNvPr>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55470" t="80440"/>
          <a:stretch/>
        </p:blipFill>
        <p:spPr>
          <a:xfrm>
            <a:off x="2737113" y="-64208"/>
            <a:ext cx="6884251" cy="1414763"/>
          </a:xfrm>
          <a:prstGeom prst="rect">
            <a:avLst/>
          </a:prstGeom>
        </p:spPr>
      </p:pic>
      <p:sp>
        <p:nvSpPr>
          <p:cNvPr id="55" name="CuadroTexto 54">
            <a:extLst>
              <a:ext uri="{FF2B5EF4-FFF2-40B4-BE49-F238E27FC236}">
                <a16:creationId xmlns:a16="http://schemas.microsoft.com/office/drawing/2014/main" xmlns="" id="{5BF935E4-9B2D-4562-8747-2989B80BA308}"/>
              </a:ext>
            </a:extLst>
          </p:cNvPr>
          <p:cNvSpPr txBox="1"/>
          <p:nvPr/>
        </p:nvSpPr>
        <p:spPr>
          <a:xfrm>
            <a:off x="2537791" y="61530"/>
            <a:ext cx="6884505" cy="1200329"/>
          </a:xfrm>
          <a:prstGeom prst="rect">
            <a:avLst/>
          </a:prstGeom>
          <a:noFill/>
        </p:spPr>
        <p:txBody>
          <a:bodyPr wrap="square" rtlCol="0">
            <a:spAutoFit/>
          </a:bodyPr>
          <a:lstStyle/>
          <a:p>
            <a:pPr algn="ctr"/>
            <a:r>
              <a:rPr lang="es-MX" sz="3600" dirty="0">
                <a:latin typeface="Hello Valentica" panose="02000503000000020004" pitchFamily="2" charset="0"/>
              </a:rPr>
              <a:t>Maneras de organizar el proceso de enseñanza</a:t>
            </a:r>
          </a:p>
        </p:txBody>
      </p:sp>
      <p:cxnSp>
        <p:nvCxnSpPr>
          <p:cNvPr id="56" name="Conector recto 55">
            <a:extLst>
              <a:ext uri="{FF2B5EF4-FFF2-40B4-BE49-F238E27FC236}">
                <a16:creationId xmlns:a16="http://schemas.microsoft.com/office/drawing/2014/main" xmlns="" id="{773C4C22-CED4-4787-82D4-86E0271349D2}"/>
              </a:ext>
            </a:extLst>
          </p:cNvPr>
          <p:cNvCxnSpPr>
            <a:cxnSpLocks/>
            <a:endCxn id="28" idx="2"/>
          </p:cNvCxnSpPr>
          <p:nvPr/>
        </p:nvCxnSpPr>
        <p:spPr>
          <a:xfrm flipV="1">
            <a:off x="1596788" y="4297788"/>
            <a:ext cx="4362809" cy="2560214"/>
          </a:xfrm>
          <a:prstGeom prst="line">
            <a:avLst/>
          </a:prstGeom>
        </p:spPr>
        <p:style>
          <a:lnRef idx="3">
            <a:schemeClr val="accent6"/>
          </a:lnRef>
          <a:fillRef idx="0">
            <a:schemeClr val="accent6"/>
          </a:fillRef>
          <a:effectRef idx="2">
            <a:schemeClr val="accent6"/>
          </a:effectRef>
          <a:fontRef idx="minor">
            <a:schemeClr val="tx1"/>
          </a:fontRef>
        </p:style>
      </p:cxnSp>
      <p:cxnSp>
        <p:nvCxnSpPr>
          <p:cNvPr id="57" name="Conector recto 56">
            <a:extLst>
              <a:ext uri="{FF2B5EF4-FFF2-40B4-BE49-F238E27FC236}">
                <a16:creationId xmlns:a16="http://schemas.microsoft.com/office/drawing/2014/main" xmlns="" id="{D0B8A460-F13B-4C7C-8825-73F12F6A0768}"/>
              </a:ext>
            </a:extLst>
          </p:cNvPr>
          <p:cNvCxnSpPr>
            <a:cxnSpLocks/>
            <a:endCxn id="3" idx="2"/>
          </p:cNvCxnSpPr>
          <p:nvPr/>
        </p:nvCxnSpPr>
        <p:spPr>
          <a:xfrm flipH="1" flipV="1">
            <a:off x="5983963" y="4268583"/>
            <a:ext cx="4456574" cy="2589417"/>
          </a:xfrm>
          <a:prstGeom prst="line">
            <a:avLst/>
          </a:prstGeom>
        </p:spPr>
        <p:style>
          <a:lnRef idx="3">
            <a:schemeClr val="accent6"/>
          </a:lnRef>
          <a:fillRef idx="0">
            <a:schemeClr val="accent6"/>
          </a:fillRef>
          <a:effectRef idx="2">
            <a:schemeClr val="accent6"/>
          </a:effectRef>
          <a:fontRef idx="minor">
            <a:schemeClr val="tx1"/>
          </a:fontRef>
        </p:style>
      </p:cxnSp>
      <p:cxnSp>
        <p:nvCxnSpPr>
          <p:cNvPr id="58" name="Conector recto 57">
            <a:extLst>
              <a:ext uri="{FF2B5EF4-FFF2-40B4-BE49-F238E27FC236}">
                <a16:creationId xmlns:a16="http://schemas.microsoft.com/office/drawing/2014/main" xmlns="" id="{06FD8DCC-8069-4896-88FA-AE41F28D240A}"/>
              </a:ext>
            </a:extLst>
          </p:cNvPr>
          <p:cNvCxnSpPr>
            <a:cxnSpLocks/>
            <a:endCxn id="28" idx="2"/>
          </p:cNvCxnSpPr>
          <p:nvPr/>
        </p:nvCxnSpPr>
        <p:spPr>
          <a:xfrm flipH="1" flipV="1">
            <a:off x="5959597" y="4297788"/>
            <a:ext cx="20446" cy="2560212"/>
          </a:xfrm>
          <a:prstGeom prst="line">
            <a:avLst/>
          </a:prstGeom>
        </p:spPr>
        <p:style>
          <a:lnRef idx="3">
            <a:schemeClr val="accent6"/>
          </a:lnRef>
          <a:fillRef idx="0">
            <a:schemeClr val="accent6"/>
          </a:fillRef>
          <a:effectRef idx="2">
            <a:schemeClr val="accent6"/>
          </a:effectRef>
          <a:fontRef idx="minor">
            <a:schemeClr val="tx1"/>
          </a:fontRef>
        </p:style>
      </p:cxnSp>
      <p:cxnSp>
        <p:nvCxnSpPr>
          <p:cNvPr id="60" name="Conector recto 59">
            <a:extLst>
              <a:ext uri="{FF2B5EF4-FFF2-40B4-BE49-F238E27FC236}">
                <a16:creationId xmlns:a16="http://schemas.microsoft.com/office/drawing/2014/main" xmlns="" id="{3DD4FE6E-8267-4A7C-B8AB-94A3DC84552D}"/>
              </a:ext>
            </a:extLst>
          </p:cNvPr>
          <p:cNvCxnSpPr>
            <a:cxnSpLocks/>
          </p:cNvCxnSpPr>
          <p:nvPr/>
        </p:nvCxnSpPr>
        <p:spPr>
          <a:xfrm>
            <a:off x="5962871" y="1159158"/>
            <a:ext cx="17172" cy="570846"/>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10794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xmlns="" id="{E2FAA9BD-88D8-4C4E-8741-A820B67A6EEF}"/>
              </a:ext>
            </a:extLst>
          </p:cNvPr>
          <p:cNvSpPr txBox="1"/>
          <p:nvPr/>
        </p:nvSpPr>
        <p:spPr>
          <a:xfrm>
            <a:off x="1160993" y="364891"/>
            <a:ext cx="1281120" cy="307777"/>
          </a:xfrm>
          <a:prstGeom prst="rect">
            <a:avLst/>
          </a:prstGeom>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Instrumentos</a:t>
            </a:r>
          </a:p>
        </p:txBody>
      </p:sp>
      <p:sp>
        <p:nvSpPr>
          <p:cNvPr id="4" name="CuadroTexto 3">
            <a:extLst>
              <a:ext uri="{FF2B5EF4-FFF2-40B4-BE49-F238E27FC236}">
                <a16:creationId xmlns:a16="http://schemas.microsoft.com/office/drawing/2014/main" xmlns="" id="{5527EE46-B4F4-4A10-8528-1E58FF9952A9}"/>
              </a:ext>
            </a:extLst>
          </p:cNvPr>
          <p:cNvSpPr txBox="1"/>
          <p:nvPr/>
        </p:nvSpPr>
        <p:spPr>
          <a:xfrm>
            <a:off x="5561077" y="428463"/>
            <a:ext cx="652743" cy="307777"/>
          </a:xfrm>
          <a:prstGeom prst="rect">
            <a:avLst/>
          </a:prstGeom>
          <a:gradFill>
            <a:lin ang="5400000" scaled="0"/>
          </a:gra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Tipos</a:t>
            </a:r>
          </a:p>
        </p:txBody>
      </p:sp>
      <p:sp>
        <p:nvSpPr>
          <p:cNvPr id="5" name="Rectángulo 4">
            <a:extLst>
              <a:ext uri="{FF2B5EF4-FFF2-40B4-BE49-F238E27FC236}">
                <a16:creationId xmlns:a16="http://schemas.microsoft.com/office/drawing/2014/main" xmlns="" id="{B72E94F7-C5A1-4D5C-9CCB-6C5F5A95E7DE}"/>
              </a:ext>
            </a:extLst>
          </p:cNvPr>
          <p:cNvSpPr/>
          <p:nvPr/>
        </p:nvSpPr>
        <p:spPr>
          <a:xfrm>
            <a:off x="525639" y="857334"/>
            <a:ext cx="3950785" cy="5509200"/>
          </a:xfrm>
          <a:prstGeom prst="rect">
            <a:avLst/>
          </a:prstGeom>
        </p:spPr>
        <p:txBody>
          <a:bodyPr wrap="square">
            <a:spAutoFit/>
          </a:bodyPr>
          <a:lstStyle/>
          <a:p>
            <a:r>
              <a:rPr lang="es-MX" sz="1100" b="1" dirty="0">
                <a:latin typeface="Book Antiqua" panose="02040602050305030304" pitchFamily="18" charset="0"/>
              </a:rPr>
              <a:t>Diario de clase </a:t>
            </a:r>
            <a:r>
              <a:rPr lang="es-MX" sz="1100" dirty="0">
                <a:latin typeface="Book Antiqua" panose="02040602050305030304" pitchFamily="18" charset="0"/>
              </a:rPr>
              <a:t>Con puntos importantes que a nosotros como educadores de este nivel es importante saber como que aprendí hoy, ¿Qué me gusto mas y por qué?, ¿Qué fue lo mas difícil? y muchos mas ………</a:t>
            </a:r>
          </a:p>
          <a:p>
            <a:r>
              <a:rPr lang="es-MX" sz="1100" dirty="0">
                <a:latin typeface="Book Antiqua" panose="02040602050305030304" pitchFamily="18" charset="0"/>
              </a:rPr>
              <a:t> </a:t>
            </a:r>
          </a:p>
          <a:p>
            <a:r>
              <a:rPr lang="es-MX" sz="1100" b="1" dirty="0">
                <a:latin typeface="Book Antiqua" panose="02040602050305030304" pitchFamily="18" charset="0"/>
              </a:rPr>
              <a:t>Diario de la Educadora</a:t>
            </a:r>
          </a:p>
          <a:p>
            <a:r>
              <a:rPr lang="es-MX" sz="1100" dirty="0">
                <a:latin typeface="Book Antiqua" panose="02040602050305030304" pitchFamily="18" charset="0"/>
              </a:rPr>
              <a:t>Así como es importante conocer como se siente los niños durante las clases es importante que también nosotros realicemos nuestro diario con puntos como Se favoreció la competencia del trabajo, como fue la organización y el desarrollo, mostraron interés durante la actividad etc.</a:t>
            </a:r>
          </a:p>
          <a:p>
            <a:endParaRPr lang="es-MX" sz="1100" b="1" dirty="0">
              <a:latin typeface="Book Antiqua" panose="02040602050305030304" pitchFamily="18" charset="0"/>
            </a:endParaRPr>
          </a:p>
          <a:p>
            <a:r>
              <a:rPr lang="es-MX" sz="1100" b="1" dirty="0">
                <a:latin typeface="Book Antiqua" panose="02040602050305030304" pitchFamily="18" charset="0"/>
              </a:rPr>
              <a:t>Escala de Actitudes</a:t>
            </a:r>
            <a:r>
              <a:rPr lang="es-MX" sz="1100" dirty="0">
                <a:latin typeface="Book Antiqua" panose="02040602050305030304" pitchFamily="18" charset="0"/>
              </a:rPr>
              <a:t>: Este tipo de evaluación individual para cada uno de nuestros alumnos es de vital importancia que conozcamos ya que aquí veremos como cada alumno se siente en el grupo.</a:t>
            </a:r>
          </a:p>
          <a:p>
            <a:endParaRPr lang="es-MX" sz="1100" b="1" dirty="0">
              <a:latin typeface="Book Antiqua" panose="02040602050305030304" pitchFamily="18" charset="0"/>
            </a:endParaRPr>
          </a:p>
          <a:p>
            <a:r>
              <a:rPr lang="es-MX" sz="1100" b="1" dirty="0">
                <a:latin typeface="Book Antiqua" panose="02040602050305030304" pitchFamily="18" charset="0"/>
              </a:rPr>
              <a:t>Guía de Observaciones</a:t>
            </a:r>
            <a:r>
              <a:rPr lang="es-MX" sz="1100" dirty="0">
                <a:latin typeface="Book Antiqua" panose="02040602050305030304" pitchFamily="18" charset="0"/>
              </a:rPr>
              <a:t>: Aquí tenemos que definir los aspectos a evaluar dentro de nuestros</a:t>
            </a:r>
            <a:r>
              <a:rPr lang="es-MX" sz="1100" b="1" dirty="0">
                <a:latin typeface="Book Antiqua" panose="02040602050305030304" pitchFamily="18" charset="0"/>
              </a:rPr>
              <a:t> </a:t>
            </a:r>
            <a:r>
              <a:rPr lang="es-MX" sz="1100" dirty="0">
                <a:latin typeface="Book Antiqua" panose="02040602050305030304" pitchFamily="18" charset="0"/>
              </a:rPr>
              <a:t>seis campos formativos.</a:t>
            </a:r>
          </a:p>
          <a:p>
            <a:endParaRPr lang="es-MX" sz="1100" b="1" dirty="0">
              <a:latin typeface="Book Antiqua" panose="02040602050305030304" pitchFamily="18" charset="0"/>
            </a:endParaRPr>
          </a:p>
          <a:p>
            <a:r>
              <a:rPr lang="es-MX" sz="1100" b="1" dirty="0">
                <a:latin typeface="Book Antiqua" panose="02040602050305030304" pitchFamily="18" charset="0"/>
              </a:rPr>
              <a:t>Listas de Cotejo</a:t>
            </a:r>
            <a:r>
              <a:rPr lang="es-MX" sz="1100" dirty="0">
                <a:latin typeface="Book Antiqua" panose="02040602050305030304" pitchFamily="18" charset="0"/>
              </a:rPr>
              <a:t>: Evaluar los aspectos de cada uno de nuestros seis campos formativos</a:t>
            </a:r>
            <a:r>
              <a:rPr lang="es-MX" sz="1100" b="1" dirty="0">
                <a:latin typeface="Book Antiqua" panose="02040602050305030304" pitchFamily="18" charset="0"/>
              </a:rPr>
              <a:t> </a:t>
            </a:r>
            <a:r>
              <a:rPr lang="es-MX" sz="1100" dirty="0">
                <a:latin typeface="Book Antiqua" panose="02040602050305030304" pitchFamily="18" charset="0"/>
              </a:rPr>
              <a:t>de esto es lo que trata este material que también se incluye para su descarga.</a:t>
            </a:r>
          </a:p>
          <a:p>
            <a:endParaRPr lang="es-MX" sz="1100" b="1" dirty="0">
              <a:latin typeface="Book Antiqua" panose="02040602050305030304" pitchFamily="18" charset="0"/>
            </a:endParaRPr>
          </a:p>
          <a:p>
            <a:r>
              <a:rPr lang="es-MX" sz="1100" b="1" dirty="0">
                <a:latin typeface="Book Antiqua" panose="02040602050305030304" pitchFamily="18" charset="0"/>
              </a:rPr>
              <a:t>Registro Anecdótico</a:t>
            </a:r>
            <a:r>
              <a:rPr lang="es-MX" sz="1100" dirty="0">
                <a:latin typeface="Book Antiqua" panose="02040602050305030304" pitchFamily="18" charset="0"/>
              </a:rPr>
              <a:t>: Este tipo de evaluación es muy didáctico he importante ya que aquí los niños describirán como es que se sienten con cada actividad realizada en la clase</a:t>
            </a:r>
          </a:p>
          <a:p>
            <a:endParaRPr lang="es-MX" sz="1100" b="1" dirty="0">
              <a:latin typeface="Book Antiqua" panose="02040602050305030304" pitchFamily="18" charset="0"/>
            </a:endParaRPr>
          </a:p>
          <a:p>
            <a:r>
              <a:rPr lang="es-MX" sz="1100" b="1" dirty="0">
                <a:latin typeface="Book Antiqua" panose="02040602050305030304" pitchFamily="18" charset="0"/>
              </a:rPr>
              <a:t>Rubricas:</a:t>
            </a:r>
            <a:r>
              <a:rPr lang="es-MX" sz="1100" dirty="0">
                <a:latin typeface="Book Antiqua" panose="02040602050305030304" pitchFamily="18" charset="0"/>
              </a:rPr>
              <a:t> Y por ultimo y no menos importante también anexamos las rubricas para los 6 Campos Formativos.</a:t>
            </a:r>
          </a:p>
        </p:txBody>
      </p:sp>
      <p:sp>
        <p:nvSpPr>
          <p:cNvPr id="6" name="CuadroTexto 5">
            <a:extLst>
              <a:ext uri="{FF2B5EF4-FFF2-40B4-BE49-F238E27FC236}">
                <a16:creationId xmlns:a16="http://schemas.microsoft.com/office/drawing/2014/main" xmlns="" id="{B635C59A-67A4-4FA3-AE14-A1C512449F76}"/>
              </a:ext>
            </a:extLst>
          </p:cNvPr>
          <p:cNvSpPr txBox="1"/>
          <p:nvPr/>
        </p:nvSpPr>
        <p:spPr>
          <a:xfrm>
            <a:off x="4836509" y="799812"/>
            <a:ext cx="3950785" cy="5847755"/>
          </a:xfrm>
          <a:prstGeom prst="rect">
            <a:avLst/>
          </a:prstGeom>
          <a:noFill/>
          <a:ln w="28575">
            <a:noFill/>
          </a:ln>
        </p:spPr>
        <p:txBody>
          <a:bodyPr wrap="square" rtlCol="0">
            <a:spAutoFit/>
          </a:bodyPr>
          <a:lstStyle/>
          <a:p>
            <a:r>
              <a:rPr lang="es-MX" sz="1100" b="1" dirty="0">
                <a:latin typeface="Book Antiqua" panose="02040602050305030304" pitchFamily="18" charset="0"/>
              </a:rPr>
              <a:t>Diagnóstica:</a:t>
            </a:r>
          </a:p>
          <a:p>
            <a:r>
              <a:rPr lang="es-MX" sz="1100" dirty="0">
                <a:latin typeface="Book Antiqua" panose="02040602050305030304" pitchFamily="18" charset="0"/>
              </a:rPr>
              <a:t>Es aquella que se realiza previamente al desarrollo de un proceso educativo, cualquiera que este sea. También se le denomina como evaluación predictiva.</a:t>
            </a:r>
          </a:p>
          <a:p>
            <a:r>
              <a:rPr lang="es-MX" sz="1100" dirty="0">
                <a:latin typeface="Book Antiqua" panose="02040602050305030304" pitchFamily="18" charset="0"/>
              </a:rPr>
              <a:t> </a:t>
            </a:r>
          </a:p>
          <a:p>
            <a:r>
              <a:rPr lang="es-MX" sz="1100" b="1" dirty="0">
                <a:latin typeface="Book Antiqua" panose="02040602050305030304" pitchFamily="18" charset="0"/>
              </a:rPr>
              <a:t>Formativa:</a:t>
            </a:r>
          </a:p>
          <a:p>
            <a:r>
              <a:rPr lang="es-MX" sz="1100" dirty="0">
                <a:latin typeface="Book Antiqua" panose="02040602050305030304" pitchFamily="18" charset="0"/>
              </a:rPr>
              <a:t>Esta forma de evaluación se realiza durante el proceso de enseñanza – aprendizaje por lo que debe considerarse, más que las otras, como una parte reguladora y consustancial del proceso. Su finalidad es estrictamente pedagógica: regular el proceso de enseñanza – aprendizaje para adaptar o ajustar las condiciones pedagógicas en servicio del aprendizaje de los alumnos.</a:t>
            </a:r>
          </a:p>
          <a:p>
            <a:r>
              <a:rPr lang="es-MX" sz="1100" dirty="0">
                <a:latin typeface="Book Antiqua" panose="02040602050305030304" pitchFamily="18" charset="0"/>
              </a:rPr>
              <a:t> </a:t>
            </a:r>
          </a:p>
          <a:p>
            <a:r>
              <a:rPr lang="es-MX" sz="1100" b="1" dirty="0">
                <a:latin typeface="Book Antiqua" panose="02040602050305030304" pitchFamily="18" charset="0"/>
              </a:rPr>
              <a:t>Sumativa:</a:t>
            </a:r>
          </a:p>
          <a:p>
            <a:r>
              <a:rPr lang="es-MX" sz="1100" dirty="0">
                <a:latin typeface="Book Antiqua" panose="02040602050305030304" pitchFamily="18" charset="0"/>
              </a:rPr>
              <a:t>También denominada evaluación final, es aquella que se realiza al término de un proceso instruccional o un ciclo educativo cualquiera. Su fin principal consiste en verificar el grado en que las intenciones educativas han sido alcanzadas.</a:t>
            </a:r>
          </a:p>
          <a:p>
            <a:r>
              <a:rPr lang="es-MX" sz="1100" dirty="0">
                <a:latin typeface="Book Antiqua" panose="02040602050305030304" pitchFamily="18" charset="0"/>
              </a:rPr>
              <a:t> </a:t>
            </a:r>
          </a:p>
          <a:p>
            <a:r>
              <a:rPr lang="es-MX" sz="1100" dirty="0">
                <a:latin typeface="Book Antiqua" panose="02040602050305030304" pitchFamily="18" charset="0"/>
              </a:rPr>
              <a:t> </a:t>
            </a:r>
            <a:r>
              <a:rPr lang="es-MX" sz="1100" b="1" dirty="0">
                <a:latin typeface="Book Antiqua" panose="02040602050305030304" pitchFamily="18" charset="0"/>
              </a:rPr>
              <a:t> Autoevaluación:</a:t>
            </a:r>
            <a:r>
              <a:rPr lang="es-MX" sz="1100" dirty="0">
                <a:latin typeface="Book Antiqua" panose="02040602050305030304" pitchFamily="18" charset="0"/>
              </a:rPr>
              <a:t> la autoevaluación se produce cuando el sujeto evalúa sus propias actuaciones, es una evaluación personal la cual requiere un nivel de madurez de quien la realiza. Por tanto, el agente de la evaluación y su objeto se identifican.</a:t>
            </a:r>
          </a:p>
          <a:p>
            <a:r>
              <a:rPr lang="es-MX" sz="1100" dirty="0">
                <a:latin typeface="Book Antiqua" panose="02040602050305030304" pitchFamily="18" charset="0"/>
              </a:rPr>
              <a:t> </a:t>
            </a:r>
          </a:p>
          <a:p>
            <a:r>
              <a:rPr lang="es-MX" sz="1100" b="1" dirty="0">
                <a:latin typeface="Book Antiqua" panose="02040602050305030304" pitchFamily="18" charset="0"/>
              </a:rPr>
              <a:t>Coevaluación</a:t>
            </a:r>
            <a:r>
              <a:rPr lang="es-MX" sz="1100" dirty="0">
                <a:latin typeface="Book Antiqua" panose="02040602050305030304" pitchFamily="18" charset="0"/>
              </a:rPr>
              <a:t>: consiste en la evaluación mutua, conjunta, de una actividad o un trabajo determinado realizado entre varios.</a:t>
            </a:r>
          </a:p>
          <a:p>
            <a:r>
              <a:rPr lang="es-MX" sz="1100" dirty="0">
                <a:latin typeface="Book Antiqua" panose="02040602050305030304" pitchFamily="18" charset="0"/>
              </a:rPr>
              <a:t> </a:t>
            </a:r>
          </a:p>
          <a:p>
            <a:r>
              <a:rPr lang="es-MX" sz="1100" b="1" dirty="0">
                <a:latin typeface="Book Antiqua" panose="02040602050305030304" pitchFamily="18" charset="0"/>
              </a:rPr>
              <a:t>Heteroevaluación</a:t>
            </a:r>
            <a:r>
              <a:rPr lang="es-MX" sz="1100" dirty="0">
                <a:latin typeface="Book Antiqua" panose="02040602050305030304" pitchFamily="18" charset="0"/>
              </a:rPr>
              <a:t>: consiste en la evaluación que realiza una persona sobre otra: su trabajo, su actuación, su rendimiento, etc. Es la evaluación que habitualmente lleva a cabo el profesor con los alumnos. </a:t>
            </a:r>
          </a:p>
        </p:txBody>
      </p:sp>
      <p:sp>
        <p:nvSpPr>
          <p:cNvPr id="7" name="CuadroTexto 6">
            <a:extLst>
              <a:ext uri="{FF2B5EF4-FFF2-40B4-BE49-F238E27FC236}">
                <a16:creationId xmlns:a16="http://schemas.microsoft.com/office/drawing/2014/main" xmlns="" id="{30D69759-0F83-4A3C-95CA-B98EA98A0041}"/>
              </a:ext>
            </a:extLst>
          </p:cNvPr>
          <p:cNvSpPr txBox="1"/>
          <p:nvPr/>
        </p:nvSpPr>
        <p:spPr>
          <a:xfrm>
            <a:off x="9985528" y="428464"/>
            <a:ext cx="1045479" cy="307777"/>
          </a:xfrm>
          <a:prstGeom prst="rect">
            <a:avLst/>
          </a:prstGeom>
          <a:gradFill>
            <a:lin ang="5400000" scaled="0"/>
          </a:gra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es-MX" sz="1400" b="1" dirty="0">
                <a:latin typeface="Book Antiqua" panose="02040602050305030304" pitchFamily="18" charset="0"/>
              </a:rPr>
              <a:t>Ambiente </a:t>
            </a:r>
          </a:p>
        </p:txBody>
      </p:sp>
      <p:sp>
        <p:nvSpPr>
          <p:cNvPr id="8" name="Rectángulo 7">
            <a:extLst>
              <a:ext uri="{FF2B5EF4-FFF2-40B4-BE49-F238E27FC236}">
                <a16:creationId xmlns:a16="http://schemas.microsoft.com/office/drawing/2014/main" xmlns="" id="{BC19DB56-B421-48D1-A956-094DFABAAC4C}"/>
              </a:ext>
            </a:extLst>
          </p:cNvPr>
          <p:cNvSpPr/>
          <p:nvPr/>
        </p:nvSpPr>
        <p:spPr>
          <a:xfrm>
            <a:off x="9268595" y="976784"/>
            <a:ext cx="2397766" cy="784830"/>
          </a:xfrm>
          <a:prstGeom prst="rect">
            <a:avLst/>
          </a:prstGeom>
        </p:spPr>
        <p:txBody>
          <a:bodyPr wrap="square">
            <a:spAutoFit/>
          </a:bodyPr>
          <a:lstStyle/>
          <a:p>
            <a:pPr algn="ctr"/>
            <a:r>
              <a:rPr lang="es-MX" sz="1100" dirty="0">
                <a:latin typeface="Book Antiqua" panose="02040602050305030304" pitchFamily="18" charset="0"/>
              </a:rPr>
              <a:t>Conjunto de factores que favorecen o dificultan la interacción social en un espacio físico o virtual determinado</a:t>
            </a:r>
            <a:r>
              <a:rPr lang="es-MX" sz="1200" dirty="0">
                <a:latin typeface="Book Antiqua" panose="02040602050305030304" pitchFamily="18" charset="0"/>
              </a:rPr>
              <a:t>. (SEP 2017)</a:t>
            </a:r>
          </a:p>
        </p:txBody>
      </p:sp>
      <p:sp>
        <p:nvSpPr>
          <p:cNvPr id="9" name="Rectángulo 8">
            <a:extLst>
              <a:ext uri="{FF2B5EF4-FFF2-40B4-BE49-F238E27FC236}">
                <a16:creationId xmlns:a16="http://schemas.microsoft.com/office/drawing/2014/main" xmlns="" id="{AC72A907-DD30-4038-816A-667B4C1B90EB}"/>
              </a:ext>
            </a:extLst>
          </p:cNvPr>
          <p:cNvSpPr/>
          <p:nvPr/>
        </p:nvSpPr>
        <p:spPr>
          <a:xfrm>
            <a:off x="9268595" y="1934924"/>
            <a:ext cx="2397766" cy="261610"/>
          </a:xfrm>
          <a:prstGeom prst="rect">
            <a:avLst/>
          </a:prstGeom>
        </p:spPr>
        <p:txBody>
          <a:bodyPr wrap="square">
            <a:spAutoFit/>
          </a:bodyPr>
          <a:lstStyle/>
          <a:p>
            <a:pPr algn="ctr"/>
            <a:r>
              <a:rPr lang="es-MX" sz="1100" dirty="0">
                <a:latin typeface="Book Antiqua" panose="02040602050305030304" pitchFamily="18" charset="0"/>
              </a:rPr>
              <a:t>Debe</a:t>
            </a:r>
            <a:endParaRPr lang="es-MX" sz="1200" dirty="0">
              <a:latin typeface="Book Antiqua" panose="02040602050305030304" pitchFamily="18" charset="0"/>
            </a:endParaRPr>
          </a:p>
        </p:txBody>
      </p:sp>
      <p:sp>
        <p:nvSpPr>
          <p:cNvPr id="10" name="Rectángulo 9">
            <a:extLst>
              <a:ext uri="{FF2B5EF4-FFF2-40B4-BE49-F238E27FC236}">
                <a16:creationId xmlns:a16="http://schemas.microsoft.com/office/drawing/2014/main" xmlns="" id="{5B995FDD-83DA-4556-BC43-D8F125028B52}"/>
              </a:ext>
            </a:extLst>
          </p:cNvPr>
          <p:cNvSpPr/>
          <p:nvPr/>
        </p:nvSpPr>
        <p:spPr>
          <a:xfrm>
            <a:off x="8786645" y="2490281"/>
            <a:ext cx="1749427" cy="1615827"/>
          </a:xfrm>
          <a:prstGeom prst="rect">
            <a:avLst/>
          </a:prstGeom>
        </p:spPr>
        <p:txBody>
          <a:bodyPr wrap="square">
            <a:spAutoFit/>
          </a:bodyPr>
          <a:lstStyle/>
          <a:p>
            <a:pPr algn="ctr"/>
            <a:r>
              <a:rPr lang="es-MX" sz="1100" dirty="0">
                <a:latin typeface="Book Antiqua" panose="02040602050305030304" pitchFamily="18" charset="0"/>
              </a:rPr>
              <a:t>Reconocer a los estudiantes y su formación integral como su razón de ser e impulsar su participación activa y capacidad de autoconocimiento. (SEP 2017) </a:t>
            </a:r>
            <a:endParaRPr lang="es-MX" sz="1200" dirty="0">
              <a:latin typeface="Book Antiqua" panose="02040602050305030304" pitchFamily="18" charset="0"/>
            </a:endParaRPr>
          </a:p>
        </p:txBody>
      </p:sp>
      <p:sp>
        <p:nvSpPr>
          <p:cNvPr id="11" name="Rectángulo 10">
            <a:extLst>
              <a:ext uri="{FF2B5EF4-FFF2-40B4-BE49-F238E27FC236}">
                <a16:creationId xmlns:a16="http://schemas.microsoft.com/office/drawing/2014/main" xmlns="" id="{C2DF54E6-3AF1-4613-9ACB-CDBAE0FDCF02}"/>
              </a:ext>
            </a:extLst>
          </p:cNvPr>
          <p:cNvSpPr/>
          <p:nvPr/>
        </p:nvSpPr>
        <p:spPr>
          <a:xfrm>
            <a:off x="10729499" y="2499533"/>
            <a:ext cx="1362417" cy="1615827"/>
          </a:xfrm>
          <a:prstGeom prst="rect">
            <a:avLst/>
          </a:prstGeom>
        </p:spPr>
        <p:txBody>
          <a:bodyPr wrap="square">
            <a:spAutoFit/>
          </a:bodyPr>
          <a:lstStyle/>
          <a:p>
            <a:pPr algn="ctr"/>
            <a:r>
              <a:rPr lang="es-MX" sz="1100" dirty="0">
                <a:latin typeface="Book Antiqua" panose="02040602050305030304" pitchFamily="18" charset="0"/>
              </a:rPr>
              <a:t>Asumir la diversidad de formas y necesidades de aprendizaje como una característica inherente al trabajo escolar. (SEP 2017)</a:t>
            </a:r>
          </a:p>
        </p:txBody>
      </p:sp>
      <p:sp>
        <p:nvSpPr>
          <p:cNvPr id="12" name="Rectángulo 11">
            <a:extLst>
              <a:ext uri="{FF2B5EF4-FFF2-40B4-BE49-F238E27FC236}">
                <a16:creationId xmlns:a16="http://schemas.microsoft.com/office/drawing/2014/main" xmlns="" id="{102DA426-5C69-4C7B-9C99-82BCA59E1FC9}"/>
              </a:ext>
            </a:extLst>
          </p:cNvPr>
          <p:cNvSpPr/>
          <p:nvPr/>
        </p:nvSpPr>
        <p:spPr>
          <a:xfrm>
            <a:off x="9650069" y="4230578"/>
            <a:ext cx="1966456" cy="1446550"/>
          </a:xfrm>
          <a:prstGeom prst="rect">
            <a:avLst/>
          </a:prstGeom>
        </p:spPr>
        <p:txBody>
          <a:bodyPr wrap="square">
            <a:spAutoFit/>
          </a:bodyPr>
          <a:lstStyle/>
          <a:p>
            <a:pPr algn="ctr"/>
            <a:r>
              <a:rPr lang="es-MX" sz="1100" dirty="0">
                <a:latin typeface="Book Antiqua" panose="02040602050305030304" pitchFamily="18" charset="0"/>
              </a:rPr>
              <a:t>Favorece que todos los estudiantes integren los nuevos aprendizajes a sus estructuras de conocimiento y se da lugar al aprendizaje significativo con ayuda de materiales adecuados para los estudiantes (SEP 2017)</a:t>
            </a:r>
            <a:endParaRPr lang="es-MX" sz="1200" dirty="0">
              <a:latin typeface="Book Antiqua" panose="02040602050305030304" pitchFamily="18" charset="0"/>
            </a:endParaRPr>
          </a:p>
        </p:txBody>
      </p:sp>
      <p:cxnSp>
        <p:nvCxnSpPr>
          <p:cNvPr id="13" name="Conector recto 12">
            <a:extLst>
              <a:ext uri="{FF2B5EF4-FFF2-40B4-BE49-F238E27FC236}">
                <a16:creationId xmlns:a16="http://schemas.microsoft.com/office/drawing/2014/main" xmlns="" id="{1FF3FB3C-2ACD-4C18-A614-5A986E12B540}"/>
              </a:ext>
            </a:extLst>
          </p:cNvPr>
          <p:cNvCxnSpPr>
            <a:cxnSpLocks/>
            <a:stCxn id="3" idx="0"/>
          </p:cNvCxnSpPr>
          <p:nvPr/>
        </p:nvCxnSpPr>
        <p:spPr>
          <a:xfrm flipV="1">
            <a:off x="1801553" y="1"/>
            <a:ext cx="4066984" cy="364890"/>
          </a:xfrm>
          <a:prstGeom prst="line">
            <a:avLst/>
          </a:prstGeom>
        </p:spPr>
        <p:style>
          <a:lnRef idx="3">
            <a:schemeClr val="accent6"/>
          </a:lnRef>
          <a:fillRef idx="0">
            <a:schemeClr val="accent6"/>
          </a:fillRef>
          <a:effectRef idx="2">
            <a:schemeClr val="accent6"/>
          </a:effectRef>
          <a:fontRef idx="minor">
            <a:schemeClr val="tx1"/>
          </a:fontRef>
        </p:style>
      </p:cxnSp>
      <p:cxnSp>
        <p:nvCxnSpPr>
          <p:cNvPr id="16" name="Conector recto 15">
            <a:extLst>
              <a:ext uri="{FF2B5EF4-FFF2-40B4-BE49-F238E27FC236}">
                <a16:creationId xmlns:a16="http://schemas.microsoft.com/office/drawing/2014/main" xmlns="" id="{33455A18-58B2-428A-B866-86D4DE8C4614}"/>
              </a:ext>
            </a:extLst>
          </p:cNvPr>
          <p:cNvCxnSpPr>
            <a:cxnSpLocks/>
            <a:stCxn id="7" idx="0"/>
          </p:cNvCxnSpPr>
          <p:nvPr/>
        </p:nvCxnSpPr>
        <p:spPr>
          <a:xfrm flipH="1" flipV="1">
            <a:off x="5868538" y="2"/>
            <a:ext cx="4639730" cy="428462"/>
          </a:xfrm>
          <a:prstGeom prst="line">
            <a:avLst/>
          </a:prstGeom>
        </p:spPr>
        <p:style>
          <a:lnRef idx="3">
            <a:schemeClr val="accent6"/>
          </a:lnRef>
          <a:fillRef idx="0">
            <a:schemeClr val="accent6"/>
          </a:fillRef>
          <a:effectRef idx="2">
            <a:schemeClr val="accent6"/>
          </a:effectRef>
          <a:fontRef idx="minor">
            <a:schemeClr val="tx1"/>
          </a:fontRef>
        </p:style>
      </p:cxnSp>
      <p:cxnSp>
        <p:nvCxnSpPr>
          <p:cNvPr id="19" name="Conector recto 18">
            <a:extLst>
              <a:ext uri="{FF2B5EF4-FFF2-40B4-BE49-F238E27FC236}">
                <a16:creationId xmlns:a16="http://schemas.microsoft.com/office/drawing/2014/main" xmlns="" id="{B3BB27A6-7F12-4B70-8AED-1829268FBF8E}"/>
              </a:ext>
            </a:extLst>
          </p:cNvPr>
          <p:cNvCxnSpPr>
            <a:cxnSpLocks/>
            <a:stCxn id="4" idx="0"/>
          </p:cNvCxnSpPr>
          <p:nvPr/>
        </p:nvCxnSpPr>
        <p:spPr>
          <a:xfrm flipH="1" flipV="1">
            <a:off x="5868537" y="1"/>
            <a:ext cx="18912" cy="428462"/>
          </a:xfrm>
          <a:prstGeom prst="line">
            <a:avLst/>
          </a:prstGeom>
        </p:spPr>
        <p:style>
          <a:lnRef idx="3">
            <a:schemeClr val="accent6"/>
          </a:lnRef>
          <a:fillRef idx="0">
            <a:schemeClr val="accent6"/>
          </a:fillRef>
          <a:effectRef idx="2">
            <a:schemeClr val="accent6"/>
          </a:effectRef>
          <a:fontRef idx="minor">
            <a:schemeClr val="tx1"/>
          </a:fontRef>
        </p:style>
      </p:cxnSp>
      <p:sp>
        <p:nvSpPr>
          <p:cNvPr id="22" name="Rectángulo: esquinas redondeadas 28">
            <a:extLst>
              <a:ext uri="{FF2B5EF4-FFF2-40B4-BE49-F238E27FC236}">
                <a16:creationId xmlns:a16="http://schemas.microsoft.com/office/drawing/2014/main" xmlns="" id="{CF6334C1-10A4-449F-BA38-D34B99882D36}"/>
              </a:ext>
            </a:extLst>
          </p:cNvPr>
          <p:cNvSpPr/>
          <p:nvPr/>
        </p:nvSpPr>
        <p:spPr>
          <a:xfrm>
            <a:off x="9619149" y="4232286"/>
            <a:ext cx="1997375" cy="144484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3" name="Rectángulo: esquinas redondeadas 28">
            <a:extLst>
              <a:ext uri="{FF2B5EF4-FFF2-40B4-BE49-F238E27FC236}">
                <a16:creationId xmlns:a16="http://schemas.microsoft.com/office/drawing/2014/main" xmlns="" id="{2334BF49-3FB3-480C-B4F4-C06D092BF954}"/>
              </a:ext>
            </a:extLst>
          </p:cNvPr>
          <p:cNvSpPr/>
          <p:nvPr/>
        </p:nvSpPr>
        <p:spPr>
          <a:xfrm>
            <a:off x="8786644" y="2462508"/>
            <a:ext cx="1721623" cy="164360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4" name="Rectángulo: esquinas redondeadas 28">
            <a:extLst>
              <a:ext uri="{FF2B5EF4-FFF2-40B4-BE49-F238E27FC236}">
                <a16:creationId xmlns:a16="http://schemas.microsoft.com/office/drawing/2014/main" xmlns="" id="{C9CB59DE-EEA0-4002-88F8-E1E192252DC3}"/>
              </a:ext>
            </a:extLst>
          </p:cNvPr>
          <p:cNvSpPr/>
          <p:nvPr/>
        </p:nvSpPr>
        <p:spPr>
          <a:xfrm>
            <a:off x="10782076" y="2462508"/>
            <a:ext cx="1309839" cy="161582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6" name="Rectángulo: esquinas redondeadas 28">
            <a:extLst>
              <a:ext uri="{FF2B5EF4-FFF2-40B4-BE49-F238E27FC236}">
                <a16:creationId xmlns:a16="http://schemas.microsoft.com/office/drawing/2014/main" xmlns="" id="{52DFB69D-96EC-4B88-93A2-A32C4A15724F}"/>
              </a:ext>
            </a:extLst>
          </p:cNvPr>
          <p:cNvSpPr/>
          <p:nvPr/>
        </p:nvSpPr>
        <p:spPr>
          <a:xfrm>
            <a:off x="9268594" y="939814"/>
            <a:ext cx="2397766" cy="82180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C</a:t>
            </a:r>
          </a:p>
        </p:txBody>
      </p:sp>
      <p:sp>
        <p:nvSpPr>
          <p:cNvPr id="28" name="Rectángulo: esquinas redondeadas 28">
            <a:extLst>
              <a:ext uri="{FF2B5EF4-FFF2-40B4-BE49-F238E27FC236}">
                <a16:creationId xmlns:a16="http://schemas.microsoft.com/office/drawing/2014/main" xmlns="" id="{E164B08A-2126-47E8-9594-0923BE0C821A}"/>
              </a:ext>
            </a:extLst>
          </p:cNvPr>
          <p:cNvSpPr/>
          <p:nvPr/>
        </p:nvSpPr>
        <p:spPr>
          <a:xfrm>
            <a:off x="488066" y="846681"/>
            <a:ext cx="3988358" cy="75010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9" name="Rectángulo: esquinas redondeadas 28">
            <a:extLst>
              <a:ext uri="{FF2B5EF4-FFF2-40B4-BE49-F238E27FC236}">
                <a16:creationId xmlns:a16="http://schemas.microsoft.com/office/drawing/2014/main" xmlns="" id="{F90328FC-663A-4415-AC6B-5C16EA472BC6}"/>
              </a:ext>
            </a:extLst>
          </p:cNvPr>
          <p:cNvSpPr/>
          <p:nvPr/>
        </p:nvSpPr>
        <p:spPr>
          <a:xfrm>
            <a:off x="525639" y="1714676"/>
            <a:ext cx="3988358" cy="1028524"/>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Rectángulo: esquinas redondeadas 29">
            <a:extLst>
              <a:ext uri="{FF2B5EF4-FFF2-40B4-BE49-F238E27FC236}">
                <a16:creationId xmlns:a16="http://schemas.microsoft.com/office/drawing/2014/main" xmlns="" id="{244A33E5-2887-404E-B6BD-50806B12E05D}"/>
              </a:ext>
            </a:extLst>
          </p:cNvPr>
          <p:cNvSpPr/>
          <p:nvPr/>
        </p:nvSpPr>
        <p:spPr>
          <a:xfrm>
            <a:off x="506852" y="2906497"/>
            <a:ext cx="3988358" cy="75010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1" name="Rectángulo: esquinas redondeadas 30">
            <a:extLst>
              <a:ext uri="{FF2B5EF4-FFF2-40B4-BE49-F238E27FC236}">
                <a16:creationId xmlns:a16="http://schemas.microsoft.com/office/drawing/2014/main" xmlns="" id="{51712D33-6592-4243-BA8D-440CB68F81A1}"/>
              </a:ext>
            </a:extLst>
          </p:cNvPr>
          <p:cNvSpPr/>
          <p:nvPr/>
        </p:nvSpPr>
        <p:spPr>
          <a:xfrm>
            <a:off x="506852" y="3739747"/>
            <a:ext cx="3988358" cy="490831"/>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Rectángulo: esquinas redondeadas 31">
            <a:extLst>
              <a:ext uri="{FF2B5EF4-FFF2-40B4-BE49-F238E27FC236}">
                <a16:creationId xmlns:a16="http://schemas.microsoft.com/office/drawing/2014/main" xmlns="" id="{C8B3479F-5C7C-4791-A921-B84BE3DF3912}"/>
              </a:ext>
            </a:extLst>
          </p:cNvPr>
          <p:cNvSpPr/>
          <p:nvPr/>
        </p:nvSpPr>
        <p:spPr>
          <a:xfrm>
            <a:off x="525639" y="4391897"/>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3" name="Rectángulo: esquinas redondeadas 32">
            <a:extLst>
              <a:ext uri="{FF2B5EF4-FFF2-40B4-BE49-F238E27FC236}">
                <a16:creationId xmlns:a16="http://schemas.microsoft.com/office/drawing/2014/main" xmlns="" id="{BBD36935-B41D-45EB-81E0-05E14E5F958E}"/>
              </a:ext>
            </a:extLst>
          </p:cNvPr>
          <p:cNvSpPr/>
          <p:nvPr/>
        </p:nvSpPr>
        <p:spPr>
          <a:xfrm>
            <a:off x="495081" y="5089389"/>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4" name="Rectángulo: esquinas redondeadas 33">
            <a:extLst>
              <a:ext uri="{FF2B5EF4-FFF2-40B4-BE49-F238E27FC236}">
                <a16:creationId xmlns:a16="http://schemas.microsoft.com/office/drawing/2014/main" xmlns="" id="{A1F52C7F-8790-4D51-922A-4FCDB16849AC}"/>
              </a:ext>
            </a:extLst>
          </p:cNvPr>
          <p:cNvSpPr/>
          <p:nvPr/>
        </p:nvSpPr>
        <p:spPr>
          <a:xfrm>
            <a:off x="525639" y="5898459"/>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5" name="Rectángulo: esquinas redondeadas 34">
            <a:extLst>
              <a:ext uri="{FF2B5EF4-FFF2-40B4-BE49-F238E27FC236}">
                <a16:creationId xmlns:a16="http://schemas.microsoft.com/office/drawing/2014/main" xmlns="" id="{40B31D52-A89F-4E25-A32E-36E8D4A4FE06}"/>
              </a:ext>
            </a:extLst>
          </p:cNvPr>
          <p:cNvSpPr/>
          <p:nvPr/>
        </p:nvSpPr>
        <p:spPr>
          <a:xfrm>
            <a:off x="4864661" y="847944"/>
            <a:ext cx="3988358" cy="640132"/>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37" name="Conector: angular 36">
            <a:extLst>
              <a:ext uri="{FF2B5EF4-FFF2-40B4-BE49-F238E27FC236}">
                <a16:creationId xmlns:a16="http://schemas.microsoft.com/office/drawing/2014/main" xmlns="" id="{55559370-395B-45F5-8DCA-90353C4BDFC6}"/>
              </a:ext>
            </a:extLst>
          </p:cNvPr>
          <p:cNvCxnSpPr>
            <a:cxnSpLocks/>
            <a:stCxn id="3" idx="1"/>
            <a:endCxn id="34" idx="1"/>
          </p:cNvCxnSpPr>
          <p:nvPr/>
        </p:nvCxnSpPr>
        <p:spPr>
          <a:xfrm rot="10800000" flipV="1">
            <a:off x="525639" y="518779"/>
            <a:ext cx="635354" cy="5699745"/>
          </a:xfrm>
          <a:prstGeom prst="bentConnector3">
            <a:avLst>
              <a:gd name="adj1" fmla="val 157461"/>
            </a:avLst>
          </a:prstGeom>
        </p:spPr>
        <p:style>
          <a:lnRef idx="3">
            <a:schemeClr val="accent6"/>
          </a:lnRef>
          <a:fillRef idx="0">
            <a:schemeClr val="accent6"/>
          </a:fillRef>
          <a:effectRef idx="2">
            <a:schemeClr val="accent6"/>
          </a:effectRef>
          <a:fontRef idx="minor">
            <a:schemeClr val="tx1"/>
          </a:fontRef>
        </p:style>
      </p:cxnSp>
      <p:cxnSp>
        <p:nvCxnSpPr>
          <p:cNvPr id="41" name="Conector recto 40">
            <a:extLst>
              <a:ext uri="{FF2B5EF4-FFF2-40B4-BE49-F238E27FC236}">
                <a16:creationId xmlns:a16="http://schemas.microsoft.com/office/drawing/2014/main" xmlns="" id="{6FB53524-6CC5-4E32-A4AD-23BB6C0C218A}"/>
              </a:ext>
            </a:extLst>
          </p:cNvPr>
          <p:cNvCxnSpPr>
            <a:cxnSpLocks/>
          </p:cNvCxnSpPr>
          <p:nvPr/>
        </p:nvCxnSpPr>
        <p:spPr>
          <a:xfrm flipH="1" flipV="1">
            <a:off x="165554" y="1350714"/>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4" name="Conector recto 43">
            <a:extLst>
              <a:ext uri="{FF2B5EF4-FFF2-40B4-BE49-F238E27FC236}">
                <a16:creationId xmlns:a16="http://schemas.microsoft.com/office/drawing/2014/main" xmlns="" id="{87A030AC-3A25-49D8-A295-8067841F3607}"/>
              </a:ext>
            </a:extLst>
          </p:cNvPr>
          <p:cNvCxnSpPr>
            <a:cxnSpLocks/>
          </p:cNvCxnSpPr>
          <p:nvPr/>
        </p:nvCxnSpPr>
        <p:spPr>
          <a:xfrm flipH="1" flipV="1">
            <a:off x="180230" y="2213843"/>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5" name="Conector recto 44">
            <a:extLst>
              <a:ext uri="{FF2B5EF4-FFF2-40B4-BE49-F238E27FC236}">
                <a16:creationId xmlns:a16="http://schemas.microsoft.com/office/drawing/2014/main" xmlns="" id="{C9AEBFB1-965E-47BC-93B5-10567E183F1C}"/>
              </a:ext>
            </a:extLst>
          </p:cNvPr>
          <p:cNvCxnSpPr>
            <a:cxnSpLocks/>
          </p:cNvCxnSpPr>
          <p:nvPr/>
        </p:nvCxnSpPr>
        <p:spPr>
          <a:xfrm flipH="1" flipV="1">
            <a:off x="170344" y="3251936"/>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6" name="Conector recto 45">
            <a:extLst>
              <a:ext uri="{FF2B5EF4-FFF2-40B4-BE49-F238E27FC236}">
                <a16:creationId xmlns:a16="http://schemas.microsoft.com/office/drawing/2014/main" xmlns="" id="{D5A08F67-FB7D-4323-B4EE-CCE8FA6079AF}"/>
              </a:ext>
            </a:extLst>
          </p:cNvPr>
          <p:cNvCxnSpPr>
            <a:cxnSpLocks/>
          </p:cNvCxnSpPr>
          <p:nvPr/>
        </p:nvCxnSpPr>
        <p:spPr>
          <a:xfrm flipH="1" flipV="1">
            <a:off x="172570" y="3966677"/>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7" name="Conector recto 46">
            <a:extLst>
              <a:ext uri="{FF2B5EF4-FFF2-40B4-BE49-F238E27FC236}">
                <a16:creationId xmlns:a16="http://schemas.microsoft.com/office/drawing/2014/main" xmlns="" id="{185EF25E-4FBA-4A9F-B92F-3D6CCE834F3B}"/>
              </a:ext>
            </a:extLst>
          </p:cNvPr>
          <p:cNvCxnSpPr>
            <a:cxnSpLocks/>
          </p:cNvCxnSpPr>
          <p:nvPr/>
        </p:nvCxnSpPr>
        <p:spPr>
          <a:xfrm flipH="1" flipV="1">
            <a:off x="172570" y="4666969"/>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8" name="Conector recto 47">
            <a:extLst>
              <a:ext uri="{FF2B5EF4-FFF2-40B4-BE49-F238E27FC236}">
                <a16:creationId xmlns:a16="http://schemas.microsoft.com/office/drawing/2014/main" xmlns="" id="{B29D74E0-09C8-4B41-9B5D-8C179031785E}"/>
              </a:ext>
            </a:extLst>
          </p:cNvPr>
          <p:cNvCxnSpPr>
            <a:cxnSpLocks/>
          </p:cNvCxnSpPr>
          <p:nvPr/>
        </p:nvCxnSpPr>
        <p:spPr>
          <a:xfrm flipH="1" flipV="1">
            <a:off x="150529" y="5390970"/>
            <a:ext cx="322511" cy="184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9" name="Conector recto 48">
            <a:extLst>
              <a:ext uri="{FF2B5EF4-FFF2-40B4-BE49-F238E27FC236}">
                <a16:creationId xmlns:a16="http://schemas.microsoft.com/office/drawing/2014/main" xmlns="" id="{BE97E90C-D47B-4DDE-B09D-431C0CC637D6}"/>
              </a:ext>
            </a:extLst>
          </p:cNvPr>
          <p:cNvCxnSpPr>
            <a:cxnSpLocks/>
          </p:cNvCxnSpPr>
          <p:nvPr/>
        </p:nvCxnSpPr>
        <p:spPr>
          <a:xfrm flipH="1" flipV="1">
            <a:off x="10489355" y="622343"/>
            <a:ext cx="18912" cy="283341"/>
          </a:xfrm>
          <a:prstGeom prst="line">
            <a:avLst/>
          </a:prstGeom>
        </p:spPr>
        <p:style>
          <a:lnRef idx="3">
            <a:schemeClr val="accent6"/>
          </a:lnRef>
          <a:fillRef idx="0">
            <a:schemeClr val="accent6"/>
          </a:fillRef>
          <a:effectRef idx="2">
            <a:schemeClr val="accent6"/>
          </a:effectRef>
          <a:fontRef idx="minor">
            <a:schemeClr val="tx1"/>
          </a:fontRef>
        </p:style>
      </p:cxnSp>
      <p:cxnSp>
        <p:nvCxnSpPr>
          <p:cNvPr id="51" name="Conector recto 50">
            <a:extLst>
              <a:ext uri="{FF2B5EF4-FFF2-40B4-BE49-F238E27FC236}">
                <a16:creationId xmlns:a16="http://schemas.microsoft.com/office/drawing/2014/main" xmlns="" id="{E2A47A99-6EB1-4904-B8F2-4F2F2AA6FD02}"/>
              </a:ext>
            </a:extLst>
          </p:cNvPr>
          <p:cNvCxnSpPr>
            <a:cxnSpLocks/>
            <a:stCxn id="66" idx="0"/>
            <a:endCxn id="26" idx="2"/>
          </p:cNvCxnSpPr>
          <p:nvPr/>
        </p:nvCxnSpPr>
        <p:spPr>
          <a:xfrm flipH="1" flipV="1">
            <a:off x="10467477" y="1761614"/>
            <a:ext cx="28833" cy="198835"/>
          </a:xfrm>
          <a:prstGeom prst="line">
            <a:avLst/>
          </a:prstGeom>
        </p:spPr>
        <p:style>
          <a:lnRef idx="3">
            <a:schemeClr val="accent6"/>
          </a:lnRef>
          <a:fillRef idx="0">
            <a:schemeClr val="accent6"/>
          </a:fillRef>
          <a:effectRef idx="2">
            <a:schemeClr val="accent6"/>
          </a:effectRef>
          <a:fontRef idx="minor">
            <a:schemeClr val="tx1"/>
          </a:fontRef>
        </p:style>
      </p:cxnSp>
      <p:cxnSp>
        <p:nvCxnSpPr>
          <p:cNvPr id="52" name="Conector recto 51">
            <a:extLst>
              <a:ext uri="{FF2B5EF4-FFF2-40B4-BE49-F238E27FC236}">
                <a16:creationId xmlns:a16="http://schemas.microsoft.com/office/drawing/2014/main" xmlns="" id="{D596A337-9CA3-432D-B043-B0A292451F16}"/>
              </a:ext>
            </a:extLst>
          </p:cNvPr>
          <p:cNvCxnSpPr>
            <a:cxnSpLocks/>
            <a:stCxn id="22" idx="0"/>
          </p:cNvCxnSpPr>
          <p:nvPr/>
        </p:nvCxnSpPr>
        <p:spPr>
          <a:xfrm flipH="1" flipV="1">
            <a:off x="10613951" y="2170002"/>
            <a:ext cx="3886" cy="2062284"/>
          </a:xfrm>
          <a:prstGeom prst="line">
            <a:avLst/>
          </a:prstGeom>
        </p:spPr>
        <p:style>
          <a:lnRef idx="3">
            <a:schemeClr val="accent6"/>
          </a:lnRef>
          <a:fillRef idx="0">
            <a:schemeClr val="accent6"/>
          </a:fillRef>
          <a:effectRef idx="2">
            <a:schemeClr val="accent6"/>
          </a:effectRef>
          <a:fontRef idx="minor">
            <a:schemeClr val="tx1"/>
          </a:fontRef>
        </p:style>
      </p:cxnSp>
      <p:cxnSp>
        <p:nvCxnSpPr>
          <p:cNvPr id="54" name="Conector recto 53">
            <a:extLst>
              <a:ext uri="{FF2B5EF4-FFF2-40B4-BE49-F238E27FC236}">
                <a16:creationId xmlns:a16="http://schemas.microsoft.com/office/drawing/2014/main" xmlns="" id="{A804E0CE-D81D-464E-9896-5D1F14346817}"/>
              </a:ext>
            </a:extLst>
          </p:cNvPr>
          <p:cNvCxnSpPr>
            <a:cxnSpLocks/>
            <a:stCxn id="24" idx="0"/>
          </p:cNvCxnSpPr>
          <p:nvPr/>
        </p:nvCxnSpPr>
        <p:spPr>
          <a:xfrm flipH="1" flipV="1">
            <a:off x="10732519" y="2170001"/>
            <a:ext cx="704477" cy="292507"/>
          </a:xfrm>
          <a:prstGeom prst="line">
            <a:avLst/>
          </a:prstGeom>
        </p:spPr>
        <p:style>
          <a:lnRef idx="3">
            <a:schemeClr val="accent6"/>
          </a:lnRef>
          <a:fillRef idx="0">
            <a:schemeClr val="accent6"/>
          </a:fillRef>
          <a:effectRef idx="2">
            <a:schemeClr val="accent6"/>
          </a:effectRef>
          <a:fontRef idx="minor">
            <a:schemeClr val="tx1"/>
          </a:fontRef>
        </p:style>
      </p:cxnSp>
      <p:cxnSp>
        <p:nvCxnSpPr>
          <p:cNvPr id="58" name="Conector recto 57">
            <a:extLst>
              <a:ext uri="{FF2B5EF4-FFF2-40B4-BE49-F238E27FC236}">
                <a16:creationId xmlns:a16="http://schemas.microsoft.com/office/drawing/2014/main" xmlns="" id="{27AD052F-A5FF-4754-9881-0E28FF8AC0C6}"/>
              </a:ext>
            </a:extLst>
          </p:cNvPr>
          <p:cNvCxnSpPr>
            <a:cxnSpLocks/>
            <a:stCxn id="23" idx="0"/>
            <a:endCxn id="66" idx="2"/>
          </p:cNvCxnSpPr>
          <p:nvPr/>
        </p:nvCxnSpPr>
        <p:spPr>
          <a:xfrm flipV="1">
            <a:off x="9647456" y="2149119"/>
            <a:ext cx="848854" cy="313389"/>
          </a:xfrm>
          <a:prstGeom prst="line">
            <a:avLst/>
          </a:prstGeom>
        </p:spPr>
        <p:style>
          <a:lnRef idx="3">
            <a:schemeClr val="accent6"/>
          </a:lnRef>
          <a:fillRef idx="0">
            <a:schemeClr val="accent6"/>
          </a:fillRef>
          <a:effectRef idx="2">
            <a:schemeClr val="accent6"/>
          </a:effectRef>
          <a:fontRef idx="minor">
            <a:schemeClr val="tx1"/>
          </a:fontRef>
        </p:style>
      </p:cxnSp>
      <p:sp>
        <p:nvSpPr>
          <p:cNvPr id="61" name="Rectángulo: esquinas redondeadas 60">
            <a:extLst>
              <a:ext uri="{FF2B5EF4-FFF2-40B4-BE49-F238E27FC236}">
                <a16:creationId xmlns:a16="http://schemas.microsoft.com/office/drawing/2014/main" xmlns="" id="{0A76A581-BF18-4976-97FA-0BEF1BB15F7B}"/>
              </a:ext>
            </a:extLst>
          </p:cNvPr>
          <p:cNvSpPr/>
          <p:nvPr/>
        </p:nvSpPr>
        <p:spPr>
          <a:xfrm>
            <a:off x="4851514" y="1655226"/>
            <a:ext cx="3882552" cy="144281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Rectángulo: esquinas redondeadas 61">
            <a:extLst>
              <a:ext uri="{FF2B5EF4-FFF2-40B4-BE49-F238E27FC236}">
                <a16:creationId xmlns:a16="http://schemas.microsoft.com/office/drawing/2014/main" xmlns="" id="{22A4E405-E5EC-46E6-B69D-52731C95C3F1}"/>
              </a:ext>
            </a:extLst>
          </p:cNvPr>
          <p:cNvSpPr/>
          <p:nvPr/>
        </p:nvSpPr>
        <p:spPr>
          <a:xfrm>
            <a:off x="4816683" y="3191184"/>
            <a:ext cx="3882552" cy="924176"/>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3" name="Rectángulo: esquinas redondeadas 62">
            <a:extLst>
              <a:ext uri="{FF2B5EF4-FFF2-40B4-BE49-F238E27FC236}">
                <a16:creationId xmlns:a16="http://schemas.microsoft.com/office/drawing/2014/main" xmlns="" id="{9E822659-17E5-4030-B6EF-54B49A0CDC52}"/>
              </a:ext>
            </a:extLst>
          </p:cNvPr>
          <p:cNvSpPr/>
          <p:nvPr/>
        </p:nvSpPr>
        <p:spPr>
          <a:xfrm>
            <a:off x="4874082" y="4190865"/>
            <a:ext cx="3882552" cy="841164"/>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4" name="Rectángulo: esquinas redondeadas 63">
            <a:extLst>
              <a:ext uri="{FF2B5EF4-FFF2-40B4-BE49-F238E27FC236}">
                <a16:creationId xmlns:a16="http://schemas.microsoft.com/office/drawing/2014/main" xmlns="" id="{3939B606-473C-4859-9E64-FC7888F1441F}"/>
              </a:ext>
            </a:extLst>
          </p:cNvPr>
          <p:cNvSpPr/>
          <p:nvPr/>
        </p:nvSpPr>
        <p:spPr>
          <a:xfrm>
            <a:off x="4864661" y="5201054"/>
            <a:ext cx="3882552" cy="528467"/>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Rectángulo: esquinas redondeadas 64">
            <a:extLst>
              <a:ext uri="{FF2B5EF4-FFF2-40B4-BE49-F238E27FC236}">
                <a16:creationId xmlns:a16="http://schemas.microsoft.com/office/drawing/2014/main" xmlns="" id="{F48898A0-FD84-4C15-ADCA-514AE6597410}"/>
              </a:ext>
            </a:extLst>
          </p:cNvPr>
          <p:cNvSpPr/>
          <p:nvPr/>
        </p:nvSpPr>
        <p:spPr>
          <a:xfrm>
            <a:off x="4836509" y="5860618"/>
            <a:ext cx="3882552" cy="677973"/>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6" name="Rectángulo: esquinas redondeadas 65">
            <a:extLst>
              <a:ext uri="{FF2B5EF4-FFF2-40B4-BE49-F238E27FC236}">
                <a16:creationId xmlns:a16="http://schemas.microsoft.com/office/drawing/2014/main" xmlns="" id="{B0A0E360-A3A1-4DA8-B495-E26C83812117}"/>
              </a:ext>
            </a:extLst>
          </p:cNvPr>
          <p:cNvSpPr/>
          <p:nvPr/>
        </p:nvSpPr>
        <p:spPr>
          <a:xfrm>
            <a:off x="10030512" y="1960449"/>
            <a:ext cx="931595" cy="188670"/>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74" name="Conector: angular 73">
            <a:extLst>
              <a:ext uri="{FF2B5EF4-FFF2-40B4-BE49-F238E27FC236}">
                <a16:creationId xmlns:a16="http://schemas.microsoft.com/office/drawing/2014/main" xmlns="" id="{C1904EC4-59F4-4296-AD8F-4B91C1981544}"/>
              </a:ext>
            </a:extLst>
          </p:cNvPr>
          <p:cNvCxnSpPr>
            <a:cxnSpLocks/>
            <a:stCxn id="4" idx="1"/>
            <a:endCxn id="65" idx="1"/>
          </p:cNvCxnSpPr>
          <p:nvPr/>
        </p:nvCxnSpPr>
        <p:spPr>
          <a:xfrm rot="10800000" flipV="1">
            <a:off x="4836509" y="582351"/>
            <a:ext cx="724568" cy="5617253"/>
          </a:xfrm>
          <a:prstGeom prst="bentConnector3">
            <a:avLst>
              <a:gd name="adj1" fmla="val 131550"/>
            </a:avLst>
          </a:prstGeom>
        </p:spPr>
        <p:style>
          <a:lnRef idx="3">
            <a:schemeClr val="accent6"/>
          </a:lnRef>
          <a:fillRef idx="0">
            <a:schemeClr val="accent6"/>
          </a:fillRef>
          <a:effectRef idx="2">
            <a:schemeClr val="accent6"/>
          </a:effectRef>
          <a:fontRef idx="minor">
            <a:schemeClr val="tx1"/>
          </a:fontRef>
        </p:style>
      </p:cxnSp>
      <p:cxnSp>
        <p:nvCxnSpPr>
          <p:cNvPr id="76" name="Conector recto 75">
            <a:extLst>
              <a:ext uri="{FF2B5EF4-FFF2-40B4-BE49-F238E27FC236}">
                <a16:creationId xmlns:a16="http://schemas.microsoft.com/office/drawing/2014/main" xmlns="" id="{1851FCA4-8BFD-4365-A9FD-47C7DF544406}"/>
              </a:ext>
            </a:extLst>
          </p:cNvPr>
          <p:cNvCxnSpPr>
            <a:cxnSpLocks/>
          </p:cNvCxnSpPr>
          <p:nvPr/>
        </p:nvCxnSpPr>
        <p:spPr>
          <a:xfrm>
            <a:off x="4608201" y="5458610"/>
            <a:ext cx="298304" cy="6677"/>
          </a:xfrm>
          <a:prstGeom prst="line">
            <a:avLst/>
          </a:prstGeom>
        </p:spPr>
        <p:style>
          <a:lnRef idx="3">
            <a:schemeClr val="accent6"/>
          </a:lnRef>
          <a:fillRef idx="0">
            <a:schemeClr val="accent6"/>
          </a:fillRef>
          <a:effectRef idx="2">
            <a:schemeClr val="accent6"/>
          </a:effectRef>
          <a:fontRef idx="minor">
            <a:schemeClr val="tx1"/>
          </a:fontRef>
        </p:style>
      </p:cxnSp>
      <p:cxnSp>
        <p:nvCxnSpPr>
          <p:cNvPr id="78" name="Conector recto 77">
            <a:extLst>
              <a:ext uri="{FF2B5EF4-FFF2-40B4-BE49-F238E27FC236}">
                <a16:creationId xmlns:a16="http://schemas.microsoft.com/office/drawing/2014/main" xmlns="" id="{73AAEDD4-1B25-4607-BBB8-3947F823BC01}"/>
              </a:ext>
            </a:extLst>
          </p:cNvPr>
          <p:cNvCxnSpPr>
            <a:cxnSpLocks/>
          </p:cNvCxnSpPr>
          <p:nvPr/>
        </p:nvCxnSpPr>
        <p:spPr>
          <a:xfrm>
            <a:off x="4608201" y="4611447"/>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1" name="Conector recto 80">
            <a:extLst>
              <a:ext uri="{FF2B5EF4-FFF2-40B4-BE49-F238E27FC236}">
                <a16:creationId xmlns:a16="http://schemas.microsoft.com/office/drawing/2014/main" xmlns="" id="{708A7D58-F0DB-485E-840F-F3178B53D519}"/>
              </a:ext>
            </a:extLst>
          </p:cNvPr>
          <p:cNvCxnSpPr>
            <a:cxnSpLocks/>
          </p:cNvCxnSpPr>
          <p:nvPr/>
        </p:nvCxnSpPr>
        <p:spPr>
          <a:xfrm>
            <a:off x="4600348" y="3723689"/>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2" name="Conector recto 81">
            <a:extLst>
              <a:ext uri="{FF2B5EF4-FFF2-40B4-BE49-F238E27FC236}">
                <a16:creationId xmlns:a16="http://schemas.microsoft.com/office/drawing/2014/main" xmlns="" id="{B147B9DE-D8E7-49EC-A440-4498CDEAC7E1}"/>
              </a:ext>
            </a:extLst>
          </p:cNvPr>
          <p:cNvCxnSpPr>
            <a:cxnSpLocks/>
          </p:cNvCxnSpPr>
          <p:nvPr/>
        </p:nvCxnSpPr>
        <p:spPr>
          <a:xfrm>
            <a:off x="4608201" y="2376634"/>
            <a:ext cx="27373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3" name="Conector recto 82">
            <a:extLst>
              <a:ext uri="{FF2B5EF4-FFF2-40B4-BE49-F238E27FC236}">
                <a16:creationId xmlns:a16="http://schemas.microsoft.com/office/drawing/2014/main" xmlns="" id="{7544D39A-4279-4991-9767-7AF30A989440}"/>
              </a:ext>
            </a:extLst>
          </p:cNvPr>
          <p:cNvCxnSpPr>
            <a:cxnSpLocks/>
          </p:cNvCxnSpPr>
          <p:nvPr/>
        </p:nvCxnSpPr>
        <p:spPr>
          <a:xfrm>
            <a:off x="4600348" y="1168010"/>
            <a:ext cx="273734"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63376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FDC0AE0B-328B-4E2A-AEDE-F30FD8CDA443}"/>
              </a:ext>
            </a:extLst>
          </p:cNvPr>
          <p:cNvSpPr txBox="1"/>
          <p:nvPr/>
        </p:nvSpPr>
        <p:spPr>
          <a:xfrm>
            <a:off x="1630017" y="720566"/>
            <a:ext cx="8931965" cy="5416868"/>
          </a:xfrm>
          <a:prstGeom prst="rect">
            <a:avLst/>
          </a:prstGeom>
          <a:noFill/>
        </p:spPr>
        <p:txBody>
          <a:bodyPr wrap="square" rtlCol="0">
            <a:spAutoFit/>
          </a:bodyPr>
          <a:lstStyle/>
          <a:p>
            <a:r>
              <a:rPr lang="es-MX" sz="1600" b="1" dirty="0">
                <a:latin typeface="Book Antiqua" panose="02040602050305030304" pitchFamily="18" charset="0"/>
                <a:cs typeface="Arial" panose="020B0604020202020204" pitchFamily="34" charset="0"/>
              </a:rPr>
              <a:t>Referencias bibliográficas:</a:t>
            </a:r>
          </a:p>
          <a:p>
            <a:r>
              <a:rPr lang="es-MX" sz="1600" b="1" dirty="0">
                <a:latin typeface="Book Antiqua" panose="02040602050305030304" pitchFamily="18" charset="0"/>
                <a:cs typeface="Arial" panose="020B0604020202020204" pitchFamily="34" charset="0"/>
              </a:rPr>
              <a:t>Secretaría de Educación Pública. (2017). </a:t>
            </a:r>
            <a:r>
              <a:rPr lang="es-MX" sz="1600" dirty="0">
                <a:latin typeface="Book Antiqua" panose="02040602050305030304" pitchFamily="18" charset="0"/>
                <a:cs typeface="Arial" panose="020B0604020202020204" pitchFamily="34" charset="0"/>
              </a:rPr>
              <a:t>Plan y programas de estudio de la educación básica. Aprendizajes Clave para la educación integral. México: SEP.</a:t>
            </a:r>
          </a:p>
          <a:p>
            <a:r>
              <a:rPr lang="es-MX" sz="1600" dirty="0">
                <a:latin typeface="Book Antiqua" panose="02040602050305030304" pitchFamily="18" charset="0"/>
                <a:cs typeface="Arial" panose="020B0604020202020204" pitchFamily="34" charset="0"/>
              </a:rPr>
              <a:t>Rescatado de: </a:t>
            </a:r>
            <a:r>
              <a:rPr lang="es-MX" sz="1600" dirty="0">
                <a:latin typeface="Book Antiqua" panose="02040602050305030304" pitchFamily="18" charset="0"/>
                <a:cs typeface="Arial" panose="020B0604020202020204" pitchFamily="34" charset="0"/>
                <a:hlinkClick r:id="rId2"/>
              </a:rPr>
              <a:t>https://www.planyprogramasdestudio.sep.gob.mx/descargables/biblioteca/preescolar/1LpM-Preescolar-DIGITAL.pdf</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hlinkClick r:id="rId3"/>
            </a:endParaRPr>
          </a:p>
          <a:p>
            <a:r>
              <a:rPr lang="es-MX" sz="1600" dirty="0">
                <a:latin typeface="Book Antiqua" panose="02040602050305030304" pitchFamily="18" charset="0"/>
                <a:cs typeface="Arial" panose="020B0604020202020204" pitchFamily="34" charset="0"/>
                <a:hlinkClick r:id="rId3"/>
              </a:rPr>
              <a:t>https://es.slideshare.net/unid_zac/la-planeacin-educativa-2236448</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sz="1600" dirty="0">
                <a:latin typeface="Book Antiqua" panose="02040602050305030304" pitchFamily="18" charset="0"/>
              </a:rPr>
              <a:t>Monroy Farías M, (s/f). La planeación didáctica, pp.454-487.</a:t>
            </a:r>
          </a:p>
          <a:p>
            <a:r>
              <a:rPr lang="es-MX" sz="1600" dirty="0">
                <a:latin typeface="Book Antiqua" panose="02040602050305030304" pitchFamily="18" charset="0"/>
              </a:rPr>
              <a:t>Recuperado de:</a:t>
            </a:r>
          </a:p>
          <a:p>
            <a:r>
              <a:rPr lang="es-MX" sz="1600" u="sng" dirty="0">
                <a:latin typeface="Book Antiqua" panose="02040602050305030304" pitchFamily="18" charset="0"/>
                <a:hlinkClick r:id="rId4"/>
              </a:rPr>
              <a:t>http://fcaenlinea1.unam.mx/docs/doc_academicos/la_planeacion_dida ctica.pdf</a:t>
            </a:r>
            <a:endParaRPr lang="es-MX" sz="1600" dirty="0">
              <a:latin typeface="Book Antiqua" panose="02040602050305030304" pitchFamily="18" charset="0"/>
            </a:endParaRPr>
          </a:p>
          <a:p>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sz="1600" dirty="0">
                <a:latin typeface="Book Antiqua" panose="02040602050305030304" pitchFamily="18" charset="0"/>
                <a:cs typeface="Arial" panose="020B0604020202020204" pitchFamily="34" charset="0"/>
                <a:hlinkClick r:id="rId5"/>
              </a:rPr>
              <a:t>https://educacion.nexos.com.mx/la-evaluacion-y-su-importancia-en-la-educacion/</a:t>
            </a:r>
            <a:endParaRPr lang="es-MX" sz="1600" dirty="0">
              <a:latin typeface="Book Antiqua" panose="02040602050305030304" pitchFamily="18" charset="0"/>
              <a:cs typeface="Arial" panose="020B0604020202020204" pitchFamily="34" charset="0"/>
            </a:endParaRPr>
          </a:p>
          <a:p>
            <a:endParaRPr lang="es-MX" sz="1600" dirty="0">
              <a:latin typeface="Book Antiqua" panose="02040602050305030304" pitchFamily="18" charset="0"/>
              <a:cs typeface="Arial" panose="020B0604020202020204" pitchFamily="34" charset="0"/>
            </a:endParaRPr>
          </a:p>
          <a:p>
            <a:r>
              <a:rPr lang="es-MX" dirty="0">
                <a:latin typeface="Book Antiqua" panose="02040602050305030304" pitchFamily="18" charset="0"/>
                <a:hlinkClick r:id="rId6"/>
              </a:rPr>
              <a:t>https://www.erubrica.com/blog/evaluacion/los-tipos-de-evaluacion/</a:t>
            </a:r>
            <a:endParaRPr lang="es-MX" dirty="0">
              <a:latin typeface="Book Antiqua" panose="02040602050305030304" pitchFamily="18" charset="0"/>
            </a:endParaRPr>
          </a:p>
          <a:p>
            <a:endParaRPr lang="es-MX" dirty="0">
              <a:latin typeface="Book Antiqua" panose="02040602050305030304" pitchFamily="18" charset="0"/>
            </a:endParaRPr>
          </a:p>
          <a:p>
            <a:r>
              <a:rPr lang="es-MX" dirty="0">
                <a:latin typeface="Book Antiqua" panose="02040602050305030304" pitchFamily="18" charset="0"/>
                <a:hlinkClick r:id="rId7"/>
              </a:rPr>
              <a:t>https://www.editorialmd.com/ver/instrumentos-de-evaluacion-preescolar</a:t>
            </a:r>
            <a:endParaRPr lang="es-MX" dirty="0">
              <a:latin typeface="Book Antiqua" panose="02040602050305030304" pitchFamily="18" charset="0"/>
            </a:endParaRPr>
          </a:p>
          <a:p>
            <a:endParaRPr lang="es-MX" dirty="0"/>
          </a:p>
          <a:p>
            <a:endParaRPr lang="es-MX" dirty="0"/>
          </a:p>
        </p:txBody>
      </p:sp>
    </p:spTree>
    <p:extLst>
      <p:ext uri="{BB962C8B-B14F-4D97-AF65-F5344CB8AC3E}">
        <p14:creationId xmlns:p14="http://schemas.microsoft.com/office/powerpoint/2010/main" val="31035785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497</TotalTime>
  <Words>278</Words>
  <Application>Microsoft Office PowerPoint</Application>
  <PresentationFormat>Panorámica</PresentationFormat>
  <Paragraphs>75</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Book Antiqua</vt:lpstr>
      <vt:lpstr>Calibri</vt:lpstr>
      <vt:lpstr>Calibri Light</vt:lpstr>
      <vt:lpstr>Hello Valentica</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VICTORIA SANGUINO ROCAMONTES</dc:creator>
  <cp:lastModifiedBy>FLOR</cp:lastModifiedBy>
  <cp:revision>44</cp:revision>
  <dcterms:created xsi:type="dcterms:W3CDTF">2021-04-30T05:31:18Z</dcterms:created>
  <dcterms:modified xsi:type="dcterms:W3CDTF">2021-05-05T04:31:54Z</dcterms:modified>
</cp:coreProperties>
</file>