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AC0B"/>
    <a:srgbClr val="FFFFFF"/>
    <a:srgbClr val="53C1A9"/>
    <a:srgbClr val="BCE7DE"/>
    <a:srgbClr val="FFCFB8"/>
    <a:srgbClr val="A7175C"/>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2907" autoAdjust="0"/>
  </p:normalViewPr>
  <p:slideViewPr>
    <p:cSldViewPr snapToGrid="0">
      <p:cViewPr varScale="1">
        <p:scale>
          <a:sx n="80" d="100"/>
          <a:sy n="80" d="100"/>
        </p:scale>
        <p:origin x="782" y="5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956447-823A-44C4-95C0-9A785F9E188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E717BA02-7BE7-4E6B-8A99-B62E0CE93C3C}"/>
              </a:ext>
            </a:extLst>
          </p:cNvPr>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FD48A07F-DB81-4080-BE14-50076168B856}"/>
              </a:ext>
            </a:extLst>
          </p:cNvPr>
          <p:cNvSpPr>
            <a:spLocks noGrp="1"/>
          </p:cNvSpPr>
          <p:nvPr>
            <p:ph type="dt" sz="half" idx="10"/>
          </p:nvPr>
        </p:nvSpPr>
        <p:spPr/>
        <p:txBody>
          <a:bodyPr/>
          <a:lstStyle/>
          <a:p>
            <a:fld id="{D5E95687-FC15-41FB-B319-22601D23EA2B}" type="datetimeFigureOut">
              <a:rPr lang="es-MX" smtClean="0"/>
              <a:t>07/05/2021</a:t>
            </a:fld>
            <a:endParaRPr lang="es-MX"/>
          </a:p>
        </p:txBody>
      </p:sp>
      <p:sp>
        <p:nvSpPr>
          <p:cNvPr id="5" name="Marcador de pie de página 4">
            <a:extLst>
              <a:ext uri="{FF2B5EF4-FFF2-40B4-BE49-F238E27FC236}">
                <a16:creationId xmlns:a16="http://schemas.microsoft.com/office/drawing/2014/main" id="{3CF03A3A-4A9B-42FD-9881-AC39DF771C8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A58194D-CFE4-4CDD-9745-81A936A613B5}"/>
              </a:ext>
            </a:extLst>
          </p:cNvPr>
          <p:cNvSpPr>
            <a:spLocks noGrp="1"/>
          </p:cNvSpPr>
          <p:nvPr>
            <p:ph type="sldNum" sz="quarter" idx="12"/>
          </p:nvPr>
        </p:nvSpPr>
        <p:spPr/>
        <p:txBody>
          <a:bodyPr/>
          <a:lstStyle/>
          <a:p>
            <a:fld id="{6FCC6355-6CF8-46D7-A473-105A75322F8C}" type="slidenum">
              <a:rPr lang="es-MX" smtClean="0"/>
              <a:t>‹Nº›</a:t>
            </a:fld>
            <a:endParaRPr lang="es-MX"/>
          </a:p>
        </p:txBody>
      </p:sp>
    </p:spTree>
    <p:extLst>
      <p:ext uri="{BB962C8B-B14F-4D97-AF65-F5344CB8AC3E}">
        <p14:creationId xmlns:p14="http://schemas.microsoft.com/office/powerpoint/2010/main" val="3984216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710196-9637-4C23-BEF9-B8BF52A73B1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BFB8F2E1-CDE6-4FE3-99ED-3BA46B2E6DA2}"/>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362DEBCA-B472-4294-8D41-BB9E33D2DEEF}"/>
              </a:ext>
            </a:extLst>
          </p:cNvPr>
          <p:cNvSpPr>
            <a:spLocks noGrp="1"/>
          </p:cNvSpPr>
          <p:nvPr>
            <p:ph type="dt" sz="half" idx="10"/>
          </p:nvPr>
        </p:nvSpPr>
        <p:spPr/>
        <p:txBody>
          <a:bodyPr/>
          <a:lstStyle/>
          <a:p>
            <a:fld id="{D5E95687-FC15-41FB-B319-22601D23EA2B}" type="datetimeFigureOut">
              <a:rPr lang="es-MX" smtClean="0"/>
              <a:t>07/05/2021</a:t>
            </a:fld>
            <a:endParaRPr lang="es-MX"/>
          </a:p>
        </p:txBody>
      </p:sp>
      <p:sp>
        <p:nvSpPr>
          <p:cNvPr id="5" name="Marcador de pie de página 4">
            <a:extLst>
              <a:ext uri="{FF2B5EF4-FFF2-40B4-BE49-F238E27FC236}">
                <a16:creationId xmlns:a16="http://schemas.microsoft.com/office/drawing/2014/main" id="{6FED58E2-1A44-459C-9F00-058C849FF6C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94699CD-89DE-4AF6-B7C2-CFD288AE71BB}"/>
              </a:ext>
            </a:extLst>
          </p:cNvPr>
          <p:cNvSpPr>
            <a:spLocks noGrp="1"/>
          </p:cNvSpPr>
          <p:nvPr>
            <p:ph type="sldNum" sz="quarter" idx="12"/>
          </p:nvPr>
        </p:nvSpPr>
        <p:spPr/>
        <p:txBody>
          <a:bodyPr/>
          <a:lstStyle/>
          <a:p>
            <a:fld id="{6FCC6355-6CF8-46D7-A473-105A75322F8C}" type="slidenum">
              <a:rPr lang="es-MX" smtClean="0"/>
              <a:t>‹Nº›</a:t>
            </a:fld>
            <a:endParaRPr lang="es-MX"/>
          </a:p>
        </p:txBody>
      </p:sp>
    </p:spTree>
    <p:extLst>
      <p:ext uri="{BB962C8B-B14F-4D97-AF65-F5344CB8AC3E}">
        <p14:creationId xmlns:p14="http://schemas.microsoft.com/office/powerpoint/2010/main" val="3753311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52466E6-1C57-47CE-B201-D6828A673C85}"/>
              </a:ext>
            </a:extLst>
          </p:cNvPr>
          <p:cNvSpPr>
            <a:spLocks noGrp="1"/>
          </p:cNvSpPr>
          <p:nvPr>
            <p:ph type="title" orient="vert"/>
          </p:nvPr>
        </p:nvSpPr>
        <p:spPr>
          <a:xfrm>
            <a:off x="8724902"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25D90096-8225-4CF0-84C9-46CC1F538D71}"/>
              </a:ext>
            </a:extLst>
          </p:cNvPr>
          <p:cNvSpPr>
            <a:spLocks noGrp="1"/>
          </p:cNvSpPr>
          <p:nvPr>
            <p:ph type="body" orient="vert" idx="1"/>
          </p:nvPr>
        </p:nvSpPr>
        <p:spPr>
          <a:xfrm>
            <a:off x="838202"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4F24E0FE-268E-48A1-86DF-0E167FCBED1E}"/>
              </a:ext>
            </a:extLst>
          </p:cNvPr>
          <p:cNvSpPr>
            <a:spLocks noGrp="1"/>
          </p:cNvSpPr>
          <p:nvPr>
            <p:ph type="dt" sz="half" idx="10"/>
          </p:nvPr>
        </p:nvSpPr>
        <p:spPr/>
        <p:txBody>
          <a:bodyPr/>
          <a:lstStyle/>
          <a:p>
            <a:fld id="{D5E95687-FC15-41FB-B319-22601D23EA2B}" type="datetimeFigureOut">
              <a:rPr lang="es-MX" smtClean="0"/>
              <a:t>07/05/2021</a:t>
            </a:fld>
            <a:endParaRPr lang="es-MX"/>
          </a:p>
        </p:txBody>
      </p:sp>
      <p:sp>
        <p:nvSpPr>
          <p:cNvPr id="5" name="Marcador de pie de página 4">
            <a:extLst>
              <a:ext uri="{FF2B5EF4-FFF2-40B4-BE49-F238E27FC236}">
                <a16:creationId xmlns:a16="http://schemas.microsoft.com/office/drawing/2014/main" id="{3134413C-5E7C-467D-8186-1D4B7BD3AF6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52EFE15-48F7-45BC-8226-8C8B4E87C183}"/>
              </a:ext>
            </a:extLst>
          </p:cNvPr>
          <p:cNvSpPr>
            <a:spLocks noGrp="1"/>
          </p:cNvSpPr>
          <p:nvPr>
            <p:ph type="sldNum" sz="quarter" idx="12"/>
          </p:nvPr>
        </p:nvSpPr>
        <p:spPr/>
        <p:txBody>
          <a:bodyPr/>
          <a:lstStyle/>
          <a:p>
            <a:fld id="{6FCC6355-6CF8-46D7-A473-105A75322F8C}" type="slidenum">
              <a:rPr lang="es-MX" smtClean="0"/>
              <a:t>‹Nº›</a:t>
            </a:fld>
            <a:endParaRPr lang="es-MX"/>
          </a:p>
        </p:txBody>
      </p:sp>
    </p:spTree>
    <p:extLst>
      <p:ext uri="{BB962C8B-B14F-4D97-AF65-F5344CB8AC3E}">
        <p14:creationId xmlns:p14="http://schemas.microsoft.com/office/powerpoint/2010/main" val="908558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B713B9-8C9F-43D6-AAD5-DF77B01F5A3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361B7D0A-D331-45CE-867B-B8C259ED675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66A2AAC-9F3F-4D63-915B-1F6E6535B7D6}"/>
              </a:ext>
            </a:extLst>
          </p:cNvPr>
          <p:cNvSpPr>
            <a:spLocks noGrp="1"/>
          </p:cNvSpPr>
          <p:nvPr>
            <p:ph type="dt" sz="half" idx="10"/>
          </p:nvPr>
        </p:nvSpPr>
        <p:spPr/>
        <p:txBody>
          <a:bodyPr/>
          <a:lstStyle/>
          <a:p>
            <a:fld id="{D5E95687-FC15-41FB-B319-22601D23EA2B}" type="datetimeFigureOut">
              <a:rPr lang="es-MX" smtClean="0"/>
              <a:t>07/05/2021</a:t>
            </a:fld>
            <a:endParaRPr lang="es-MX"/>
          </a:p>
        </p:txBody>
      </p:sp>
      <p:sp>
        <p:nvSpPr>
          <p:cNvPr id="5" name="Marcador de pie de página 4">
            <a:extLst>
              <a:ext uri="{FF2B5EF4-FFF2-40B4-BE49-F238E27FC236}">
                <a16:creationId xmlns:a16="http://schemas.microsoft.com/office/drawing/2014/main" id="{5B5DA824-9438-440A-81EF-90DFFD61DFB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78D63F0-867E-427C-AFCA-A830F9494BF0}"/>
              </a:ext>
            </a:extLst>
          </p:cNvPr>
          <p:cNvSpPr>
            <a:spLocks noGrp="1"/>
          </p:cNvSpPr>
          <p:nvPr>
            <p:ph type="sldNum" sz="quarter" idx="12"/>
          </p:nvPr>
        </p:nvSpPr>
        <p:spPr/>
        <p:txBody>
          <a:bodyPr/>
          <a:lstStyle/>
          <a:p>
            <a:fld id="{6FCC6355-6CF8-46D7-A473-105A75322F8C}" type="slidenum">
              <a:rPr lang="es-MX" smtClean="0"/>
              <a:t>‹Nº›</a:t>
            </a:fld>
            <a:endParaRPr lang="es-MX"/>
          </a:p>
        </p:txBody>
      </p:sp>
    </p:spTree>
    <p:extLst>
      <p:ext uri="{BB962C8B-B14F-4D97-AF65-F5344CB8AC3E}">
        <p14:creationId xmlns:p14="http://schemas.microsoft.com/office/powerpoint/2010/main" val="827999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198294-32A7-455E-AB85-170EFD1F26D6}"/>
              </a:ext>
            </a:extLst>
          </p:cNvPr>
          <p:cNvSpPr>
            <a:spLocks noGrp="1"/>
          </p:cNvSpPr>
          <p:nvPr>
            <p:ph type="title"/>
          </p:nvPr>
        </p:nvSpPr>
        <p:spPr>
          <a:xfrm>
            <a:off x="831851" y="1709742"/>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F0E2D09-E2BD-4121-BED1-D0F434109F74}"/>
              </a:ext>
            </a:extLst>
          </p:cNvPr>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3D04C85-7046-453E-9EBC-00DA948AC0BA}"/>
              </a:ext>
            </a:extLst>
          </p:cNvPr>
          <p:cNvSpPr>
            <a:spLocks noGrp="1"/>
          </p:cNvSpPr>
          <p:nvPr>
            <p:ph type="dt" sz="half" idx="10"/>
          </p:nvPr>
        </p:nvSpPr>
        <p:spPr/>
        <p:txBody>
          <a:bodyPr/>
          <a:lstStyle/>
          <a:p>
            <a:fld id="{D5E95687-FC15-41FB-B319-22601D23EA2B}" type="datetimeFigureOut">
              <a:rPr lang="es-MX" smtClean="0"/>
              <a:t>07/05/2021</a:t>
            </a:fld>
            <a:endParaRPr lang="es-MX"/>
          </a:p>
        </p:txBody>
      </p:sp>
      <p:sp>
        <p:nvSpPr>
          <p:cNvPr id="5" name="Marcador de pie de página 4">
            <a:extLst>
              <a:ext uri="{FF2B5EF4-FFF2-40B4-BE49-F238E27FC236}">
                <a16:creationId xmlns:a16="http://schemas.microsoft.com/office/drawing/2014/main" id="{48152F28-DE77-4170-80BE-A4DBE587A84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5F7D2A0-BD7F-44D5-B11A-97B06B2D2D4E}"/>
              </a:ext>
            </a:extLst>
          </p:cNvPr>
          <p:cNvSpPr>
            <a:spLocks noGrp="1"/>
          </p:cNvSpPr>
          <p:nvPr>
            <p:ph type="sldNum" sz="quarter" idx="12"/>
          </p:nvPr>
        </p:nvSpPr>
        <p:spPr/>
        <p:txBody>
          <a:bodyPr/>
          <a:lstStyle/>
          <a:p>
            <a:fld id="{6FCC6355-6CF8-46D7-A473-105A75322F8C}" type="slidenum">
              <a:rPr lang="es-MX" smtClean="0"/>
              <a:t>‹Nº›</a:t>
            </a:fld>
            <a:endParaRPr lang="es-MX"/>
          </a:p>
        </p:txBody>
      </p:sp>
    </p:spTree>
    <p:extLst>
      <p:ext uri="{BB962C8B-B14F-4D97-AF65-F5344CB8AC3E}">
        <p14:creationId xmlns:p14="http://schemas.microsoft.com/office/powerpoint/2010/main" val="1388444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4464C9-3C88-4D93-B9C5-7E84E7812F9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D54FC27C-9C81-4A95-AA7F-E70B53B1247C}"/>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385DB79A-D12D-44D8-8A31-C31755472809}"/>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8669C227-147E-4142-8688-165F0AF35823}"/>
              </a:ext>
            </a:extLst>
          </p:cNvPr>
          <p:cNvSpPr>
            <a:spLocks noGrp="1"/>
          </p:cNvSpPr>
          <p:nvPr>
            <p:ph type="dt" sz="half" idx="10"/>
          </p:nvPr>
        </p:nvSpPr>
        <p:spPr/>
        <p:txBody>
          <a:bodyPr/>
          <a:lstStyle/>
          <a:p>
            <a:fld id="{D5E95687-FC15-41FB-B319-22601D23EA2B}" type="datetimeFigureOut">
              <a:rPr lang="es-MX" smtClean="0"/>
              <a:t>07/05/2021</a:t>
            </a:fld>
            <a:endParaRPr lang="es-MX"/>
          </a:p>
        </p:txBody>
      </p:sp>
      <p:sp>
        <p:nvSpPr>
          <p:cNvPr id="6" name="Marcador de pie de página 5">
            <a:extLst>
              <a:ext uri="{FF2B5EF4-FFF2-40B4-BE49-F238E27FC236}">
                <a16:creationId xmlns:a16="http://schemas.microsoft.com/office/drawing/2014/main" id="{1F47C8A7-3CC2-4D39-A6FA-7DDCD892A7B2}"/>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9D15A272-81EB-4B89-A0DF-8178DA22C4D2}"/>
              </a:ext>
            </a:extLst>
          </p:cNvPr>
          <p:cNvSpPr>
            <a:spLocks noGrp="1"/>
          </p:cNvSpPr>
          <p:nvPr>
            <p:ph type="sldNum" sz="quarter" idx="12"/>
          </p:nvPr>
        </p:nvSpPr>
        <p:spPr/>
        <p:txBody>
          <a:bodyPr/>
          <a:lstStyle/>
          <a:p>
            <a:fld id="{6FCC6355-6CF8-46D7-A473-105A75322F8C}" type="slidenum">
              <a:rPr lang="es-MX" smtClean="0"/>
              <a:t>‹Nº›</a:t>
            </a:fld>
            <a:endParaRPr lang="es-MX"/>
          </a:p>
        </p:txBody>
      </p:sp>
    </p:spTree>
    <p:extLst>
      <p:ext uri="{BB962C8B-B14F-4D97-AF65-F5344CB8AC3E}">
        <p14:creationId xmlns:p14="http://schemas.microsoft.com/office/powerpoint/2010/main" val="1778638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6ABEA8-6A71-4AC0-B9EA-8B6D1C1B904D}"/>
              </a:ext>
            </a:extLst>
          </p:cNvPr>
          <p:cNvSpPr>
            <a:spLocks noGrp="1"/>
          </p:cNvSpPr>
          <p:nvPr>
            <p:ph type="title"/>
          </p:nvPr>
        </p:nvSpPr>
        <p:spPr>
          <a:xfrm>
            <a:off x="839788" y="365129"/>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5C1B041E-5C84-4E76-A2C9-0969FB460F84}"/>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7A2E8D42-7B74-40A8-84E3-D657F2BC58DA}"/>
              </a:ext>
            </a:extLst>
          </p:cNvPr>
          <p:cNvSpPr>
            <a:spLocks noGrp="1"/>
          </p:cNvSpPr>
          <p:nvPr>
            <p:ph sz="half" idx="2"/>
          </p:nvPr>
        </p:nvSpPr>
        <p:spPr>
          <a:xfrm>
            <a:off x="839789"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0A0E99E8-4F3B-46BE-B9D1-5E8C33AAA7E0}"/>
              </a:ext>
            </a:extLst>
          </p:cNvPr>
          <p:cNvSpPr>
            <a:spLocks noGrp="1"/>
          </p:cNvSpPr>
          <p:nvPr>
            <p:ph type="body" sz="quarter" idx="3"/>
          </p:nvPr>
        </p:nvSpPr>
        <p:spPr>
          <a:xfrm>
            <a:off x="6172202"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E2AEEA7-A93A-4DBD-934D-6171F8E44D9C}"/>
              </a:ext>
            </a:extLst>
          </p:cNvPr>
          <p:cNvSpPr>
            <a:spLocks noGrp="1"/>
          </p:cNvSpPr>
          <p:nvPr>
            <p:ph sz="quarter" idx="4"/>
          </p:nvPr>
        </p:nvSpPr>
        <p:spPr>
          <a:xfrm>
            <a:off x="6172202"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B2A8A2A3-F6EE-4DC3-8095-FD7BB303192D}"/>
              </a:ext>
            </a:extLst>
          </p:cNvPr>
          <p:cNvSpPr>
            <a:spLocks noGrp="1"/>
          </p:cNvSpPr>
          <p:nvPr>
            <p:ph type="dt" sz="half" idx="10"/>
          </p:nvPr>
        </p:nvSpPr>
        <p:spPr/>
        <p:txBody>
          <a:bodyPr/>
          <a:lstStyle/>
          <a:p>
            <a:fld id="{D5E95687-FC15-41FB-B319-22601D23EA2B}" type="datetimeFigureOut">
              <a:rPr lang="es-MX" smtClean="0"/>
              <a:t>07/05/2021</a:t>
            </a:fld>
            <a:endParaRPr lang="es-MX"/>
          </a:p>
        </p:txBody>
      </p:sp>
      <p:sp>
        <p:nvSpPr>
          <p:cNvPr id="8" name="Marcador de pie de página 7">
            <a:extLst>
              <a:ext uri="{FF2B5EF4-FFF2-40B4-BE49-F238E27FC236}">
                <a16:creationId xmlns:a16="http://schemas.microsoft.com/office/drawing/2014/main" id="{E1C8BEF4-0748-42CC-8A2D-3288774CF334}"/>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07444D1E-C11D-4B5B-9DC9-9997A0A4A564}"/>
              </a:ext>
            </a:extLst>
          </p:cNvPr>
          <p:cNvSpPr>
            <a:spLocks noGrp="1"/>
          </p:cNvSpPr>
          <p:nvPr>
            <p:ph type="sldNum" sz="quarter" idx="12"/>
          </p:nvPr>
        </p:nvSpPr>
        <p:spPr/>
        <p:txBody>
          <a:bodyPr/>
          <a:lstStyle/>
          <a:p>
            <a:fld id="{6FCC6355-6CF8-46D7-A473-105A75322F8C}" type="slidenum">
              <a:rPr lang="es-MX" smtClean="0"/>
              <a:t>‹Nº›</a:t>
            </a:fld>
            <a:endParaRPr lang="es-MX"/>
          </a:p>
        </p:txBody>
      </p:sp>
    </p:spTree>
    <p:extLst>
      <p:ext uri="{BB962C8B-B14F-4D97-AF65-F5344CB8AC3E}">
        <p14:creationId xmlns:p14="http://schemas.microsoft.com/office/powerpoint/2010/main" val="2558671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3A6BE6-C20C-49BA-AE30-E07E47A6F9F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A37E638F-A33F-4F1F-955E-E926F27881AF}"/>
              </a:ext>
            </a:extLst>
          </p:cNvPr>
          <p:cNvSpPr>
            <a:spLocks noGrp="1"/>
          </p:cNvSpPr>
          <p:nvPr>
            <p:ph type="dt" sz="half" idx="10"/>
          </p:nvPr>
        </p:nvSpPr>
        <p:spPr/>
        <p:txBody>
          <a:bodyPr/>
          <a:lstStyle/>
          <a:p>
            <a:fld id="{D5E95687-FC15-41FB-B319-22601D23EA2B}" type="datetimeFigureOut">
              <a:rPr lang="es-MX" smtClean="0"/>
              <a:t>07/05/2021</a:t>
            </a:fld>
            <a:endParaRPr lang="es-MX"/>
          </a:p>
        </p:txBody>
      </p:sp>
      <p:sp>
        <p:nvSpPr>
          <p:cNvPr id="4" name="Marcador de pie de página 3">
            <a:extLst>
              <a:ext uri="{FF2B5EF4-FFF2-40B4-BE49-F238E27FC236}">
                <a16:creationId xmlns:a16="http://schemas.microsoft.com/office/drawing/2014/main" id="{4A0FCC9B-5267-4751-BCF3-EA267AD5F2CC}"/>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88FE0B9F-71DC-4D4B-A425-A440EFEA4572}"/>
              </a:ext>
            </a:extLst>
          </p:cNvPr>
          <p:cNvSpPr>
            <a:spLocks noGrp="1"/>
          </p:cNvSpPr>
          <p:nvPr>
            <p:ph type="sldNum" sz="quarter" idx="12"/>
          </p:nvPr>
        </p:nvSpPr>
        <p:spPr/>
        <p:txBody>
          <a:bodyPr/>
          <a:lstStyle/>
          <a:p>
            <a:fld id="{6FCC6355-6CF8-46D7-A473-105A75322F8C}" type="slidenum">
              <a:rPr lang="es-MX" smtClean="0"/>
              <a:t>‹Nº›</a:t>
            </a:fld>
            <a:endParaRPr lang="es-MX"/>
          </a:p>
        </p:txBody>
      </p:sp>
    </p:spTree>
    <p:extLst>
      <p:ext uri="{BB962C8B-B14F-4D97-AF65-F5344CB8AC3E}">
        <p14:creationId xmlns:p14="http://schemas.microsoft.com/office/powerpoint/2010/main" val="4096642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1CF787B4-B92D-48DA-8057-9ED1C7CA76C0}"/>
              </a:ext>
            </a:extLst>
          </p:cNvPr>
          <p:cNvSpPr>
            <a:spLocks noGrp="1"/>
          </p:cNvSpPr>
          <p:nvPr>
            <p:ph type="dt" sz="half" idx="10"/>
          </p:nvPr>
        </p:nvSpPr>
        <p:spPr/>
        <p:txBody>
          <a:bodyPr/>
          <a:lstStyle/>
          <a:p>
            <a:fld id="{D5E95687-FC15-41FB-B319-22601D23EA2B}" type="datetimeFigureOut">
              <a:rPr lang="es-MX" smtClean="0"/>
              <a:t>07/05/2021</a:t>
            </a:fld>
            <a:endParaRPr lang="es-MX"/>
          </a:p>
        </p:txBody>
      </p:sp>
      <p:sp>
        <p:nvSpPr>
          <p:cNvPr id="3" name="Marcador de pie de página 2">
            <a:extLst>
              <a:ext uri="{FF2B5EF4-FFF2-40B4-BE49-F238E27FC236}">
                <a16:creationId xmlns:a16="http://schemas.microsoft.com/office/drawing/2014/main" id="{C9833DE5-8377-4813-887C-B48C101E1460}"/>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56FF7B6C-B949-4183-B3F4-7EA00A5A1521}"/>
              </a:ext>
            </a:extLst>
          </p:cNvPr>
          <p:cNvSpPr>
            <a:spLocks noGrp="1"/>
          </p:cNvSpPr>
          <p:nvPr>
            <p:ph type="sldNum" sz="quarter" idx="12"/>
          </p:nvPr>
        </p:nvSpPr>
        <p:spPr/>
        <p:txBody>
          <a:bodyPr/>
          <a:lstStyle/>
          <a:p>
            <a:fld id="{6FCC6355-6CF8-46D7-A473-105A75322F8C}" type="slidenum">
              <a:rPr lang="es-MX" smtClean="0"/>
              <a:t>‹Nº›</a:t>
            </a:fld>
            <a:endParaRPr lang="es-MX"/>
          </a:p>
        </p:txBody>
      </p:sp>
    </p:spTree>
    <p:extLst>
      <p:ext uri="{BB962C8B-B14F-4D97-AF65-F5344CB8AC3E}">
        <p14:creationId xmlns:p14="http://schemas.microsoft.com/office/powerpoint/2010/main" val="2717488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D79235-CA4B-4B5F-A294-0E0051AAFD3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9012EF5B-7F63-4863-90A9-CCE5760BC8C9}"/>
              </a:ext>
            </a:extLst>
          </p:cNvPr>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10D2BA35-8BBE-478C-AD92-6F864E9935F1}"/>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6D8741F-8876-4044-8E62-8A2248408628}"/>
              </a:ext>
            </a:extLst>
          </p:cNvPr>
          <p:cNvSpPr>
            <a:spLocks noGrp="1"/>
          </p:cNvSpPr>
          <p:nvPr>
            <p:ph type="dt" sz="half" idx="10"/>
          </p:nvPr>
        </p:nvSpPr>
        <p:spPr/>
        <p:txBody>
          <a:bodyPr/>
          <a:lstStyle/>
          <a:p>
            <a:fld id="{D5E95687-FC15-41FB-B319-22601D23EA2B}" type="datetimeFigureOut">
              <a:rPr lang="es-MX" smtClean="0"/>
              <a:t>07/05/2021</a:t>
            </a:fld>
            <a:endParaRPr lang="es-MX"/>
          </a:p>
        </p:txBody>
      </p:sp>
      <p:sp>
        <p:nvSpPr>
          <p:cNvPr id="6" name="Marcador de pie de página 5">
            <a:extLst>
              <a:ext uri="{FF2B5EF4-FFF2-40B4-BE49-F238E27FC236}">
                <a16:creationId xmlns:a16="http://schemas.microsoft.com/office/drawing/2014/main" id="{2E93085E-C155-43F9-8ED2-2BE17CEE04FF}"/>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97F798F-0605-4FF5-A98D-CCFA147BA2F9}"/>
              </a:ext>
            </a:extLst>
          </p:cNvPr>
          <p:cNvSpPr>
            <a:spLocks noGrp="1"/>
          </p:cNvSpPr>
          <p:nvPr>
            <p:ph type="sldNum" sz="quarter" idx="12"/>
          </p:nvPr>
        </p:nvSpPr>
        <p:spPr/>
        <p:txBody>
          <a:bodyPr/>
          <a:lstStyle/>
          <a:p>
            <a:fld id="{6FCC6355-6CF8-46D7-A473-105A75322F8C}" type="slidenum">
              <a:rPr lang="es-MX" smtClean="0"/>
              <a:t>‹Nº›</a:t>
            </a:fld>
            <a:endParaRPr lang="es-MX"/>
          </a:p>
        </p:txBody>
      </p:sp>
    </p:spTree>
    <p:extLst>
      <p:ext uri="{BB962C8B-B14F-4D97-AF65-F5344CB8AC3E}">
        <p14:creationId xmlns:p14="http://schemas.microsoft.com/office/powerpoint/2010/main" val="2145029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E1371E-8D1D-45C3-8DE9-705C1F5F627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A495342B-2CF6-4CFB-B70D-33143344A7E1}"/>
              </a:ext>
            </a:extLst>
          </p:cNvPr>
          <p:cNvSpPr>
            <a:spLocks noGrp="1"/>
          </p:cNvSpPr>
          <p:nvPr>
            <p:ph type="pic" idx="1"/>
          </p:nvPr>
        </p:nvSpPr>
        <p:spPr>
          <a:xfrm>
            <a:off x="5183188" y="987429"/>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s-MX"/>
          </a:p>
        </p:txBody>
      </p:sp>
      <p:sp>
        <p:nvSpPr>
          <p:cNvPr id="4" name="Marcador de texto 3">
            <a:extLst>
              <a:ext uri="{FF2B5EF4-FFF2-40B4-BE49-F238E27FC236}">
                <a16:creationId xmlns:a16="http://schemas.microsoft.com/office/drawing/2014/main" id="{6908BE8F-84E8-4ADC-A8D7-995DCD8B8A7D}"/>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8F1BB6C-C352-4EDD-AC11-731C849A547F}"/>
              </a:ext>
            </a:extLst>
          </p:cNvPr>
          <p:cNvSpPr>
            <a:spLocks noGrp="1"/>
          </p:cNvSpPr>
          <p:nvPr>
            <p:ph type="dt" sz="half" idx="10"/>
          </p:nvPr>
        </p:nvSpPr>
        <p:spPr/>
        <p:txBody>
          <a:bodyPr/>
          <a:lstStyle/>
          <a:p>
            <a:fld id="{D5E95687-FC15-41FB-B319-22601D23EA2B}" type="datetimeFigureOut">
              <a:rPr lang="es-MX" smtClean="0"/>
              <a:t>07/05/2021</a:t>
            </a:fld>
            <a:endParaRPr lang="es-MX"/>
          </a:p>
        </p:txBody>
      </p:sp>
      <p:sp>
        <p:nvSpPr>
          <p:cNvPr id="6" name="Marcador de pie de página 5">
            <a:extLst>
              <a:ext uri="{FF2B5EF4-FFF2-40B4-BE49-F238E27FC236}">
                <a16:creationId xmlns:a16="http://schemas.microsoft.com/office/drawing/2014/main" id="{EB0C5A21-7C21-4CB2-AD9D-791F23CB1A83}"/>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8F54B2EF-C3EE-47B9-829D-823428551D13}"/>
              </a:ext>
            </a:extLst>
          </p:cNvPr>
          <p:cNvSpPr>
            <a:spLocks noGrp="1"/>
          </p:cNvSpPr>
          <p:nvPr>
            <p:ph type="sldNum" sz="quarter" idx="12"/>
          </p:nvPr>
        </p:nvSpPr>
        <p:spPr/>
        <p:txBody>
          <a:bodyPr/>
          <a:lstStyle/>
          <a:p>
            <a:fld id="{6FCC6355-6CF8-46D7-A473-105A75322F8C}" type="slidenum">
              <a:rPr lang="es-MX" smtClean="0"/>
              <a:t>‹Nº›</a:t>
            </a:fld>
            <a:endParaRPr lang="es-MX"/>
          </a:p>
        </p:txBody>
      </p:sp>
    </p:spTree>
    <p:extLst>
      <p:ext uri="{BB962C8B-B14F-4D97-AF65-F5344CB8AC3E}">
        <p14:creationId xmlns:p14="http://schemas.microsoft.com/office/powerpoint/2010/main" val="1008922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A504C82C-017B-4178-A960-7E7ED1E1DB30}"/>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CED8C5CA-924D-409D-A07A-6D11D87F57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C4581BC4-4B02-44BD-8291-8728BB6E5F90}"/>
              </a:ext>
            </a:extLst>
          </p:cNvPr>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E95687-FC15-41FB-B319-22601D23EA2B}" type="datetimeFigureOut">
              <a:rPr lang="es-MX" smtClean="0"/>
              <a:t>07/05/2021</a:t>
            </a:fld>
            <a:endParaRPr lang="es-MX"/>
          </a:p>
        </p:txBody>
      </p:sp>
      <p:sp>
        <p:nvSpPr>
          <p:cNvPr id="5" name="Marcador de pie de página 4">
            <a:extLst>
              <a:ext uri="{FF2B5EF4-FFF2-40B4-BE49-F238E27FC236}">
                <a16:creationId xmlns:a16="http://schemas.microsoft.com/office/drawing/2014/main" id="{CD0D16BF-F2B4-4F95-9E3A-FE2C11415643}"/>
              </a:ext>
            </a:extLst>
          </p:cNvPr>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463EBC3E-4EB9-4935-BD96-E1D35939CFA6}"/>
              </a:ext>
            </a:extLst>
          </p:cNvPr>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CC6355-6CF8-46D7-A473-105A75322F8C}" type="slidenum">
              <a:rPr lang="es-MX" smtClean="0"/>
              <a:t>‹Nº›</a:t>
            </a:fld>
            <a:endParaRPr lang="es-MX"/>
          </a:p>
        </p:txBody>
      </p:sp>
    </p:spTree>
    <p:extLst>
      <p:ext uri="{BB962C8B-B14F-4D97-AF65-F5344CB8AC3E}">
        <p14:creationId xmlns:p14="http://schemas.microsoft.com/office/powerpoint/2010/main" val="4916261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s://docentesaldia.com/2020/08/09/los-tipos-de-evaluacion-educativa-que-todo-docente-debe-conocer/" TargetMode="External"/><Relationship Id="rId2" Type="http://schemas.openxmlformats.org/officeDocument/2006/relationships/hyperlink" Target="https://es.slideshare.net/leong77/principios-de-evaluacion" TargetMode="External"/><Relationship Id="rId1" Type="http://schemas.openxmlformats.org/officeDocument/2006/relationships/slideLayout" Target="../slideLayouts/slideLayout7.xml"/><Relationship Id="rId4" Type="http://schemas.openxmlformats.org/officeDocument/2006/relationships/hyperlink" Target="http://201.117.133.137/sistema/Data/tareas/enep-00038/_Actividad/10133/10653.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CuadroTexto">
            <a:extLst>
              <a:ext uri="{FF2B5EF4-FFF2-40B4-BE49-F238E27FC236}">
                <a16:creationId xmlns:a16="http://schemas.microsoft.com/office/drawing/2014/main" id="{4D4E8525-DB9F-47AE-B37A-57D017BBC623}"/>
              </a:ext>
            </a:extLst>
          </p:cNvPr>
          <p:cNvSpPr txBox="1"/>
          <p:nvPr/>
        </p:nvSpPr>
        <p:spPr>
          <a:xfrm>
            <a:off x="621443" y="302106"/>
            <a:ext cx="10893676" cy="6278642"/>
          </a:xfrm>
          <a:prstGeom prst="rect">
            <a:avLst/>
          </a:prstGeom>
          <a:noFill/>
        </p:spPr>
        <p:txBody>
          <a:bodyPr wrap="square" rtlCol="0">
            <a:spAutoFit/>
          </a:bodyPr>
          <a:lstStyle/>
          <a:p>
            <a:pPr algn="ctr"/>
            <a:r>
              <a:rPr lang="es-MX" sz="1400" dirty="0">
                <a:latin typeface="Times New Roman" pitchFamily="18" charset="0"/>
                <a:cs typeface="Times New Roman" pitchFamily="18" charset="0"/>
              </a:rPr>
              <a:t> Escuela Normal de Educación Preescolar </a:t>
            </a:r>
          </a:p>
          <a:p>
            <a:pPr algn="ctr"/>
            <a:r>
              <a:rPr lang="es-MX" sz="1400" dirty="0">
                <a:latin typeface="Times New Roman" pitchFamily="18" charset="0"/>
                <a:cs typeface="Times New Roman" pitchFamily="18" charset="0"/>
              </a:rPr>
              <a:t>       Licenciatura en Educación Preescolar </a:t>
            </a:r>
          </a:p>
          <a:p>
            <a:pPr algn="ctr"/>
            <a:r>
              <a:rPr lang="es-MX" sz="1400" dirty="0">
                <a:latin typeface="Times New Roman" pitchFamily="18" charset="0"/>
                <a:cs typeface="Times New Roman" pitchFamily="18" charset="0"/>
              </a:rPr>
              <a:t>                Ciclo escolar 2020-2021</a:t>
            </a:r>
          </a:p>
          <a:p>
            <a:pPr algn="ctr"/>
            <a:r>
              <a:rPr lang="es-MX" sz="1400" dirty="0">
                <a:latin typeface="Times New Roman" pitchFamily="18" charset="0"/>
                <a:cs typeface="Times New Roman" pitchFamily="18" charset="0"/>
              </a:rPr>
              <a:t> </a:t>
            </a:r>
          </a:p>
          <a:p>
            <a:pPr algn="ctr"/>
            <a:r>
              <a:rPr lang="es-MX" sz="1400" b="1" dirty="0">
                <a:latin typeface="Times New Roman" pitchFamily="18" charset="0"/>
                <a:cs typeface="Times New Roman" pitchFamily="18" charset="0"/>
              </a:rPr>
              <a:t>Curso:</a:t>
            </a:r>
            <a:endParaRPr lang="es-MX" sz="1400" dirty="0">
              <a:latin typeface="Times New Roman" pitchFamily="18" charset="0"/>
              <a:cs typeface="Times New Roman" pitchFamily="18" charset="0"/>
            </a:endParaRPr>
          </a:p>
          <a:p>
            <a:pPr algn="ctr"/>
            <a:r>
              <a:rPr lang="es-MX" sz="1400" b="1" dirty="0">
                <a:latin typeface="Times New Roman" pitchFamily="18" charset="0"/>
                <a:cs typeface="Times New Roman" pitchFamily="18" charset="0"/>
              </a:rPr>
              <a:t>Planeación y Evaluación de la Enseñanza y el Aprendizaje </a:t>
            </a:r>
            <a:endParaRPr lang="es-MX" sz="1400" dirty="0">
              <a:latin typeface="Times New Roman" pitchFamily="18" charset="0"/>
              <a:cs typeface="Times New Roman" pitchFamily="18" charset="0"/>
            </a:endParaRPr>
          </a:p>
          <a:p>
            <a:pPr algn="ctr"/>
            <a:r>
              <a:rPr lang="es-MX" sz="1400" b="1" dirty="0">
                <a:latin typeface="Times New Roman" pitchFamily="18" charset="0"/>
                <a:cs typeface="Times New Roman" pitchFamily="18" charset="0"/>
              </a:rPr>
              <a:t> </a:t>
            </a:r>
            <a:endParaRPr lang="es-MX" sz="1400" dirty="0">
              <a:latin typeface="Times New Roman" pitchFamily="18" charset="0"/>
              <a:cs typeface="Times New Roman" pitchFamily="18" charset="0"/>
            </a:endParaRPr>
          </a:p>
          <a:p>
            <a:pPr algn="ctr"/>
            <a:r>
              <a:rPr lang="es-MX" sz="1400" dirty="0">
                <a:latin typeface="Times New Roman" pitchFamily="18" charset="0"/>
                <a:cs typeface="Times New Roman" pitchFamily="18" charset="0"/>
              </a:rPr>
              <a:t>Segundo semestre         Grupo: B </a:t>
            </a:r>
          </a:p>
          <a:p>
            <a:pPr algn="ctr"/>
            <a:r>
              <a:rPr lang="es-MX" sz="1400" dirty="0">
                <a:latin typeface="Times New Roman" pitchFamily="18" charset="0"/>
                <a:cs typeface="Times New Roman" pitchFamily="18" charset="0"/>
              </a:rPr>
              <a:t>Profesor: Gerardo Garza Alcalá </a:t>
            </a:r>
          </a:p>
          <a:p>
            <a:pPr algn="ctr"/>
            <a:endParaRPr lang="es-MX" sz="1400" dirty="0">
              <a:latin typeface="Times New Roman" pitchFamily="18" charset="0"/>
              <a:cs typeface="Times New Roman" pitchFamily="18" charset="0"/>
            </a:endParaRPr>
          </a:p>
          <a:p>
            <a:pPr algn="ctr"/>
            <a:r>
              <a:rPr lang="es-MX" sz="1400" dirty="0">
                <a:latin typeface="Times New Roman" pitchFamily="18" charset="0"/>
                <a:cs typeface="Times New Roman" pitchFamily="18" charset="0"/>
              </a:rPr>
              <a:t>Alumnas:</a:t>
            </a:r>
          </a:p>
          <a:p>
            <a:pPr algn="ctr"/>
            <a:r>
              <a:rPr lang="es-MX" sz="1400" dirty="0">
                <a:latin typeface="Times New Roman" pitchFamily="18" charset="0"/>
                <a:cs typeface="Times New Roman" pitchFamily="18" charset="0"/>
              </a:rPr>
              <a:t>Rocío Lucio Belmares #8</a:t>
            </a:r>
          </a:p>
          <a:p>
            <a:pPr algn="ctr"/>
            <a:r>
              <a:rPr lang="es-MX" sz="1400" dirty="0">
                <a:latin typeface="Times New Roman" pitchFamily="18" charset="0"/>
                <a:cs typeface="Times New Roman" pitchFamily="18" charset="0"/>
              </a:rPr>
              <a:t>Ángela Daniela Sánchez Gómez #14</a:t>
            </a:r>
          </a:p>
          <a:p>
            <a:pPr algn="ctr"/>
            <a:r>
              <a:rPr lang="es-MX" sz="1400" dirty="0">
                <a:latin typeface="Times New Roman" pitchFamily="18" charset="0"/>
                <a:cs typeface="Times New Roman" pitchFamily="18" charset="0"/>
              </a:rPr>
              <a:t>Lluvia Yamilet Silva Rosas #16</a:t>
            </a:r>
          </a:p>
          <a:p>
            <a:pPr algn="ctr"/>
            <a:r>
              <a:rPr lang="es-MX" sz="1400" dirty="0">
                <a:latin typeface="Times New Roman" pitchFamily="18" charset="0"/>
                <a:cs typeface="Times New Roman" pitchFamily="18" charset="0"/>
              </a:rPr>
              <a:t>Sara Gabriela Vargas Rangel #20</a:t>
            </a:r>
          </a:p>
          <a:p>
            <a:pPr algn="ctr"/>
            <a:r>
              <a:rPr lang="es-MX" sz="1400" dirty="0">
                <a:latin typeface="Times New Roman" pitchFamily="18" charset="0"/>
                <a:cs typeface="Times New Roman" pitchFamily="18" charset="0"/>
              </a:rPr>
              <a:t> </a:t>
            </a:r>
          </a:p>
          <a:p>
            <a:pPr algn="ctr"/>
            <a:r>
              <a:rPr lang="es-MX" sz="1400" b="1" dirty="0">
                <a:latin typeface="Times New Roman" pitchFamily="18" charset="0"/>
                <a:cs typeface="Times New Roman" pitchFamily="18" charset="0"/>
              </a:rPr>
              <a:t>Unidad II Planeación y evaluación: creencias y concepciones de la intervención docente.</a:t>
            </a:r>
            <a:endParaRPr lang="es-MX" sz="1400" dirty="0">
              <a:latin typeface="Times New Roman" pitchFamily="18" charset="0"/>
              <a:cs typeface="Times New Roman" pitchFamily="18" charset="0"/>
            </a:endParaRPr>
          </a:p>
          <a:p>
            <a:pPr algn="ctr"/>
            <a:endParaRPr lang="es-MX" sz="1400" dirty="0">
              <a:latin typeface="Times New Roman" pitchFamily="18" charset="0"/>
              <a:cs typeface="Times New Roman" pitchFamily="18" charset="0"/>
            </a:endParaRPr>
          </a:p>
          <a:p>
            <a:pPr algn="ctr"/>
            <a:r>
              <a:rPr lang="es-MX" sz="1400" b="1" dirty="0">
                <a:latin typeface="Times New Roman" pitchFamily="18" charset="0"/>
                <a:cs typeface="Times New Roman" pitchFamily="18" charset="0"/>
              </a:rPr>
              <a:t>COMPETENCIAS</a:t>
            </a:r>
            <a:endParaRPr lang="es-MX" sz="1400" dirty="0">
              <a:latin typeface="Times New Roman" pitchFamily="18" charset="0"/>
              <a:cs typeface="Times New Roman" pitchFamily="18" charset="0"/>
            </a:endParaRPr>
          </a:p>
          <a:p>
            <a:pPr algn="ctr"/>
            <a:r>
              <a:rPr lang="es-MX" sz="1400" dirty="0">
                <a:latin typeface="Times New Roman" pitchFamily="18" charset="0"/>
                <a:cs typeface="Times New Roman" pitchFamily="18" charset="0"/>
              </a:rPr>
              <a:t>Elabora diagnósticos de los intereses, motivaciones y necesidades formativas de los alumnos para organizar las actividades de aprendizaje, así como las adecuaciones curriculares y didácticas pertinentes.</a:t>
            </a:r>
          </a:p>
          <a:p>
            <a:pPr algn="ctr"/>
            <a:r>
              <a:rPr lang="es-MX" sz="1400" dirty="0">
                <a:latin typeface="Times New Roman" pitchFamily="18" charset="0"/>
                <a:cs typeface="Times New Roman" pitchFamily="18" charset="0"/>
              </a:rPr>
              <a:t>Selecciona estrategias que favorecen el desarrollo intelectual, físico, social y emocional de los alumnos para procurar el logro de los aprendizajes.</a:t>
            </a:r>
          </a:p>
          <a:p>
            <a:pPr algn="ctr"/>
            <a:r>
              <a:rPr lang="es-MX" sz="1400" dirty="0">
                <a:latin typeface="Times New Roman" pitchFamily="18" charset="0"/>
                <a:cs typeface="Times New Roman" pitchFamily="18" charset="0"/>
              </a:rPr>
              <a:t>	Evalúa el aprendizaje de sus alumnos mediante la aplicación de distintas teorías, métodos e instrumentos considerando las áreas, campos y ámbitos de conocimiento, así como los saberes correspondientes al grado y nivel educativo.</a:t>
            </a:r>
          </a:p>
          <a:p>
            <a:pPr algn="ctr"/>
            <a:endParaRPr lang="es-MX" sz="1400" dirty="0">
              <a:latin typeface="Times New Roman" pitchFamily="18" charset="0"/>
              <a:cs typeface="Times New Roman" pitchFamily="18" charset="0"/>
            </a:endParaRPr>
          </a:p>
          <a:p>
            <a:pPr algn="ctr"/>
            <a:r>
              <a:rPr lang="es-MX" sz="2400" b="1" i="1" dirty="0">
                <a:latin typeface="Times New Roman" pitchFamily="18" charset="0"/>
                <a:cs typeface="Times New Roman" pitchFamily="18" charset="0"/>
              </a:rPr>
              <a:t> Organizador Gráfico Proceso de Evaluación</a:t>
            </a:r>
          </a:p>
          <a:p>
            <a:pPr algn="ctr"/>
            <a:r>
              <a:rPr lang="es-MX" sz="1400" dirty="0">
                <a:latin typeface="Times New Roman" pitchFamily="18" charset="0"/>
                <a:cs typeface="Times New Roman" pitchFamily="18" charset="0"/>
              </a:rPr>
              <a:t> </a:t>
            </a:r>
          </a:p>
          <a:p>
            <a:pPr algn="ctr"/>
            <a:r>
              <a:rPr lang="es-MX" sz="1400" dirty="0">
                <a:latin typeface="Times New Roman" pitchFamily="18" charset="0"/>
                <a:cs typeface="Times New Roman" pitchFamily="18" charset="0"/>
              </a:rPr>
              <a:t>SALTILLO, COAHUILA DE ZARAGOZA               MAYO 2020</a:t>
            </a:r>
          </a:p>
        </p:txBody>
      </p:sp>
      <p:pic>
        <p:nvPicPr>
          <p:cNvPr id="6" name="Picture 2">
            <a:extLst>
              <a:ext uri="{FF2B5EF4-FFF2-40B4-BE49-F238E27FC236}">
                <a16:creationId xmlns:a16="http://schemas.microsoft.com/office/drawing/2014/main" id="{A4746B28-D534-46CC-B566-2E0825A8B0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1938" y="188640"/>
            <a:ext cx="1325745" cy="1090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8556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5E8ED545-19BB-4E62-956F-BCB9B9EB5BAF}"/>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artisticBlur/>
                    </a14:imgEffect>
                  </a14:imgLayer>
                </a14:imgProps>
              </a:ext>
              <a:ext uri="{28A0092B-C50C-407E-A947-70E740481C1C}">
                <a14:useLocalDpi xmlns:a14="http://schemas.microsoft.com/office/drawing/2010/main" val="0"/>
              </a:ext>
            </a:extLst>
          </a:blip>
          <a:srcRect/>
          <a:stretch>
            <a:fillRect/>
          </a:stretch>
        </p:blipFill>
        <p:spPr bwMode="auto">
          <a:xfrm rot="5400000">
            <a:off x="2463392" y="-2453058"/>
            <a:ext cx="7285885" cy="12192002"/>
          </a:xfrm>
          <a:prstGeom prst="rect">
            <a:avLst/>
          </a:prstGeom>
          <a:noFill/>
          <a:ln>
            <a:noFill/>
          </a:ln>
          <a:extLst>
            <a:ext uri="{909E8E84-426E-40DD-AFC4-6F175D3DCCD1}">
              <a14:hiddenFill xmlns:a14="http://schemas.microsoft.com/office/drawing/2010/main">
                <a:solidFill>
                  <a:srgbClr val="FFFFFF"/>
                </a:solidFill>
              </a14:hiddenFill>
            </a:ext>
          </a:extLst>
        </p:spPr>
      </p:pic>
      <p:cxnSp>
        <p:nvCxnSpPr>
          <p:cNvPr id="100" name="Conector recto 99">
            <a:extLst>
              <a:ext uri="{FF2B5EF4-FFF2-40B4-BE49-F238E27FC236}">
                <a16:creationId xmlns:a16="http://schemas.microsoft.com/office/drawing/2014/main" id="{3CFBE7AB-3433-45AB-86C5-D9A26793D398}"/>
              </a:ext>
            </a:extLst>
          </p:cNvPr>
          <p:cNvCxnSpPr>
            <a:cxnSpLocks/>
          </p:cNvCxnSpPr>
          <p:nvPr/>
        </p:nvCxnSpPr>
        <p:spPr>
          <a:xfrm>
            <a:off x="11170642" y="1543401"/>
            <a:ext cx="0" cy="4153572"/>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7" name="Conector recto 56"/>
          <p:cNvCxnSpPr/>
          <p:nvPr/>
        </p:nvCxnSpPr>
        <p:spPr>
          <a:xfrm>
            <a:off x="6466407" y="1496906"/>
            <a:ext cx="0" cy="815650"/>
          </a:xfrm>
          <a:prstGeom prst="line">
            <a:avLst/>
          </a:prstGeom>
          <a:ln w="57150">
            <a:solidFill>
              <a:srgbClr val="FFFF00"/>
            </a:solidFill>
          </a:ln>
        </p:spPr>
        <p:style>
          <a:lnRef idx="3">
            <a:schemeClr val="accent4"/>
          </a:lnRef>
          <a:fillRef idx="0">
            <a:schemeClr val="accent4"/>
          </a:fillRef>
          <a:effectRef idx="2">
            <a:schemeClr val="accent4"/>
          </a:effectRef>
          <a:fontRef idx="minor">
            <a:schemeClr val="tx1"/>
          </a:fontRef>
        </p:style>
      </p:cxnSp>
      <p:sp>
        <p:nvSpPr>
          <p:cNvPr id="4" name="CuadroTexto 3">
            <a:extLst>
              <a:ext uri="{FF2B5EF4-FFF2-40B4-BE49-F238E27FC236}">
                <a16:creationId xmlns:a16="http://schemas.microsoft.com/office/drawing/2014/main" id="{DA0421E4-33FB-44B6-B7FA-AB9F86DE43F3}"/>
              </a:ext>
            </a:extLst>
          </p:cNvPr>
          <p:cNvSpPr txBox="1"/>
          <p:nvPr/>
        </p:nvSpPr>
        <p:spPr>
          <a:xfrm>
            <a:off x="5514517" y="756719"/>
            <a:ext cx="1162975" cy="261610"/>
          </a:xfrm>
          <a:prstGeom prst="rect">
            <a:avLst/>
          </a:prstGeom>
          <a:noFill/>
        </p:spPr>
        <p:txBody>
          <a:bodyPr wrap="square" rtlCol="0">
            <a:spAutoFit/>
          </a:bodyPr>
          <a:lstStyle/>
          <a:p>
            <a:pPr algn="ctr"/>
            <a:r>
              <a:rPr lang="es-MX" sz="1100" dirty="0"/>
              <a:t>¿Qué es?</a:t>
            </a:r>
          </a:p>
        </p:txBody>
      </p:sp>
      <p:cxnSp>
        <p:nvCxnSpPr>
          <p:cNvPr id="6" name="Conector recto 5">
            <a:extLst>
              <a:ext uri="{FF2B5EF4-FFF2-40B4-BE49-F238E27FC236}">
                <a16:creationId xmlns:a16="http://schemas.microsoft.com/office/drawing/2014/main" id="{4ADF6115-8DF0-4A44-85BF-73EB20BFB765}"/>
              </a:ext>
            </a:extLst>
          </p:cNvPr>
          <p:cNvCxnSpPr/>
          <p:nvPr/>
        </p:nvCxnSpPr>
        <p:spPr>
          <a:xfrm>
            <a:off x="6095997" y="615854"/>
            <a:ext cx="0" cy="177553"/>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 name="Conector recto 6">
            <a:extLst>
              <a:ext uri="{FF2B5EF4-FFF2-40B4-BE49-F238E27FC236}">
                <a16:creationId xmlns:a16="http://schemas.microsoft.com/office/drawing/2014/main" id="{7E465CE6-9E97-4B8C-8120-108EA4A0D749}"/>
              </a:ext>
            </a:extLst>
          </p:cNvPr>
          <p:cNvCxnSpPr/>
          <p:nvPr/>
        </p:nvCxnSpPr>
        <p:spPr>
          <a:xfrm>
            <a:off x="6095999" y="987290"/>
            <a:ext cx="0" cy="177553"/>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
        <p:nvSpPr>
          <p:cNvPr id="8" name="Hexágono 7">
            <a:extLst>
              <a:ext uri="{FF2B5EF4-FFF2-40B4-BE49-F238E27FC236}">
                <a16:creationId xmlns:a16="http://schemas.microsoft.com/office/drawing/2014/main" id="{BF0875A4-07C8-49A0-9B84-D7637E469C3B}"/>
              </a:ext>
            </a:extLst>
          </p:cNvPr>
          <p:cNvSpPr/>
          <p:nvPr/>
        </p:nvSpPr>
        <p:spPr>
          <a:xfrm>
            <a:off x="4765095" y="177558"/>
            <a:ext cx="2661823" cy="506028"/>
          </a:xfrm>
          <a:prstGeom prst="hexagon">
            <a:avLst/>
          </a:prstGeom>
          <a:solidFill>
            <a:srgbClr val="FF3399">
              <a:alpha val="89804"/>
            </a:srgbClr>
          </a:solidFill>
          <a:ln w="38100">
            <a:solidFill>
              <a:srgbClr val="A7175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latin typeface="Bernard MT Condensed" panose="02050806060905020404" pitchFamily="18" charset="0"/>
              </a:rPr>
              <a:t>PROCESO DE EVALUACIÓN</a:t>
            </a:r>
          </a:p>
        </p:txBody>
      </p:sp>
      <p:sp>
        <p:nvSpPr>
          <p:cNvPr id="17" name="CuadroTexto 16">
            <a:extLst>
              <a:ext uri="{FF2B5EF4-FFF2-40B4-BE49-F238E27FC236}">
                <a16:creationId xmlns:a16="http://schemas.microsoft.com/office/drawing/2014/main" id="{AB491C7B-A3A9-4E35-ACBA-13D258D59F39}"/>
              </a:ext>
            </a:extLst>
          </p:cNvPr>
          <p:cNvSpPr txBox="1"/>
          <p:nvPr/>
        </p:nvSpPr>
        <p:spPr>
          <a:xfrm flipH="1">
            <a:off x="519853" y="1639528"/>
            <a:ext cx="1014563" cy="261610"/>
          </a:xfrm>
          <a:prstGeom prst="rect">
            <a:avLst/>
          </a:prstGeom>
          <a:noFill/>
        </p:spPr>
        <p:txBody>
          <a:bodyPr wrap="square" rtlCol="0">
            <a:spAutoFit/>
          </a:bodyPr>
          <a:lstStyle/>
          <a:p>
            <a:pPr algn="ctr"/>
            <a:r>
              <a:rPr lang="es-MX" sz="1100" dirty="0"/>
              <a:t>sus</a:t>
            </a:r>
          </a:p>
        </p:txBody>
      </p:sp>
      <p:sp>
        <p:nvSpPr>
          <p:cNvPr id="20" name="CuadroTexto 19">
            <a:extLst>
              <a:ext uri="{FF2B5EF4-FFF2-40B4-BE49-F238E27FC236}">
                <a16:creationId xmlns:a16="http://schemas.microsoft.com/office/drawing/2014/main" id="{CA402967-689D-4226-AB1F-879F4C755D01}"/>
              </a:ext>
            </a:extLst>
          </p:cNvPr>
          <p:cNvSpPr txBox="1"/>
          <p:nvPr/>
        </p:nvSpPr>
        <p:spPr>
          <a:xfrm flipH="1">
            <a:off x="519852" y="2260139"/>
            <a:ext cx="1014563" cy="261610"/>
          </a:xfrm>
          <a:prstGeom prst="rect">
            <a:avLst/>
          </a:prstGeom>
          <a:noFill/>
        </p:spPr>
        <p:txBody>
          <a:bodyPr wrap="square" rtlCol="0">
            <a:spAutoFit/>
          </a:bodyPr>
          <a:lstStyle/>
          <a:p>
            <a:pPr algn="ctr"/>
            <a:r>
              <a:rPr lang="es-MX" sz="1100" dirty="0"/>
              <a:t>son</a:t>
            </a:r>
          </a:p>
        </p:txBody>
      </p:sp>
      <p:cxnSp>
        <p:nvCxnSpPr>
          <p:cNvPr id="21" name="Conector recto 20">
            <a:extLst>
              <a:ext uri="{FF2B5EF4-FFF2-40B4-BE49-F238E27FC236}">
                <a16:creationId xmlns:a16="http://schemas.microsoft.com/office/drawing/2014/main" id="{18D1D1F3-8637-456B-A950-0803EB988251}"/>
              </a:ext>
            </a:extLst>
          </p:cNvPr>
          <p:cNvCxnSpPr/>
          <p:nvPr/>
        </p:nvCxnSpPr>
        <p:spPr>
          <a:xfrm>
            <a:off x="1027132" y="1856488"/>
            <a:ext cx="0" cy="177553"/>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3" name="Conector recto 22">
            <a:extLst>
              <a:ext uri="{FF2B5EF4-FFF2-40B4-BE49-F238E27FC236}">
                <a16:creationId xmlns:a16="http://schemas.microsoft.com/office/drawing/2014/main" id="{558C2EA4-6168-4508-8014-8195F4D6B92C}"/>
              </a:ext>
            </a:extLst>
          </p:cNvPr>
          <p:cNvCxnSpPr/>
          <p:nvPr/>
        </p:nvCxnSpPr>
        <p:spPr>
          <a:xfrm>
            <a:off x="1027132" y="2137016"/>
            <a:ext cx="0" cy="177553"/>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
        <p:nvSpPr>
          <p:cNvPr id="24" name="Hexágono 23">
            <a:extLst>
              <a:ext uri="{FF2B5EF4-FFF2-40B4-BE49-F238E27FC236}">
                <a16:creationId xmlns:a16="http://schemas.microsoft.com/office/drawing/2014/main" id="{C1614FE5-80C9-4D96-B2F6-872BEDDD7668}"/>
              </a:ext>
            </a:extLst>
          </p:cNvPr>
          <p:cNvSpPr/>
          <p:nvPr/>
        </p:nvSpPr>
        <p:spPr>
          <a:xfrm>
            <a:off x="236914" y="1917469"/>
            <a:ext cx="1580444" cy="293511"/>
          </a:xfrm>
          <a:prstGeom prst="hexagon">
            <a:avLst/>
          </a:prstGeom>
          <a:solidFill>
            <a:srgbClr val="BCE7DE"/>
          </a:solidFill>
          <a:ln w="28575">
            <a:solidFill>
              <a:srgbClr val="53C1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schemeClr val="accent5">
                    <a:lumMod val="50000"/>
                  </a:schemeClr>
                </a:solidFill>
                <a:latin typeface="Berlin Sans FB" panose="020E0602020502020306" pitchFamily="34" charset="0"/>
              </a:rPr>
              <a:t>Principios</a:t>
            </a:r>
            <a:endParaRPr lang="es-MX" dirty="0">
              <a:solidFill>
                <a:schemeClr val="accent5">
                  <a:lumMod val="50000"/>
                </a:schemeClr>
              </a:solidFill>
              <a:latin typeface="Berlin Sans FB" panose="020E0602020502020306" pitchFamily="34" charset="0"/>
            </a:endParaRPr>
          </a:p>
        </p:txBody>
      </p:sp>
      <p:sp>
        <p:nvSpPr>
          <p:cNvPr id="32" name="Rectángulo: esquinas redondeadas 31">
            <a:extLst>
              <a:ext uri="{FF2B5EF4-FFF2-40B4-BE49-F238E27FC236}">
                <a16:creationId xmlns:a16="http://schemas.microsoft.com/office/drawing/2014/main" id="{CBE7D18E-6071-49D0-AD2B-5E0171C2E998}"/>
              </a:ext>
            </a:extLst>
          </p:cNvPr>
          <p:cNvSpPr/>
          <p:nvPr/>
        </p:nvSpPr>
        <p:spPr>
          <a:xfrm>
            <a:off x="236912" y="2804326"/>
            <a:ext cx="1914765" cy="708372"/>
          </a:xfrm>
          <a:prstGeom prst="roundRect">
            <a:avLst/>
          </a:prstGeom>
          <a:solidFill>
            <a:schemeClr val="bg1"/>
          </a:solidFill>
          <a:ln w="19050">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b="1" dirty="0">
                <a:solidFill>
                  <a:srgbClr val="3B3835"/>
                </a:solidFill>
              </a:rPr>
              <a:t>Integral:</a:t>
            </a:r>
            <a:r>
              <a:rPr lang="es-MX" sz="800" dirty="0">
                <a:solidFill>
                  <a:srgbClr val="3B3835"/>
                </a:solidFill>
              </a:rPr>
              <a:t> Se trata de promover una evaluación que no se refiera únicamente a los contenidos ‘cognitivos’, sino que tenga en cuenta todas las dimensiones del ser humano.</a:t>
            </a:r>
            <a:endParaRPr lang="es-MX" sz="800" dirty="0"/>
          </a:p>
        </p:txBody>
      </p:sp>
      <p:sp>
        <p:nvSpPr>
          <p:cNvPr id="34" name="Rectángulo: esquinas redondeadas 33">
            <a:extLst>
              <a:ext uri="{FF2B5EF4-FFF2-40B4-BE49-F238E27FC236}">
                <a16:creationId xmlns:a16="http://schemas.microsoft.com/office/drawing/2014/main" id="{D6DEE80C-CA51-44BB-B246-FA09F616A90D}"/>
              </a:ext>
            </a:extLst>
          </p:cNvPr>
          <p:cNvSpPr/>
          <p:nvPr/>
        </p:nvSpPr>
        <p:spPr>
          <a:xfrm>
            <a:off x="242338" y="3609743"/>
            <a:ext cx="1914765" cy="590381"/>
          </a:xfrm>
          <a:prstGeom prst="roundRect">
            <a:avLst/>
          </a:prstGeom>
          <a:solidFill>
            <a:schemeClr val="bg1"/>
          </a:solidFill>
          <a:ln w="19050">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b="1" dirty="0">
                <a:solidFill>
                  <a:srgbClr val="3B3835"/>
                </a:solidFill>
              </a:rPr>
              <a:t>Técnica: </a:t>
            </a:r>
            <a:r>
              <a:rPr lang="es-MX" sz="800" dirty="0">
                <a:solidFill>
                  <a:srgbClr val="3B3835"/>
                </a:solidFill>
              </a:rPr>
              <a:t>Todos los mecanismos reconocidos por los agentes que participan en el proceso, así como su </a:t>
            </a:r>
            <a:r>
              <a:rPr lang="es-MX" sz="800" dirty="0" err="1">
                <a:solidFill>
                  <a:srgbClr val="3B3835"/>
                </a:solidFill>
              </a:rPr>
              <a:t>operancia</a:t>
            </a:r>
            <a:r>
              <a:rPr lang="es-MX" sz="800" dirty="0">
                <a:solidFill>
                  <a:srgbClr val="3B3835"/>
                </a:solidFill>
              </a:rPr>
              <a:t> y aspectos procedimentales.</a:t>
            </a:r>
            <a:endParaRPr lang="es-MX" sz="800" dirty="0"/>
          </a:p>
        </p:txBody>
      </p:sp>
      <p:sp>
        <p:nvSpPr>
          <p:cNvPr id="35" name="Rectángulo: esquinas redondeadas 34">
            <a:extLst>
              <a:ext uri="{FF2B5EF4-FFF2-40B4-BE49-F238E27FC236}">
                <a16:creationId xmlns:a16="http://schemas.microsoft.com/office/drawing/2014/main" id="{399E1F04-DFE4-45B8-82A9-9D0BB5EAD043}"/>
              </a:ext>
            </a:extLst>
          </p:cNvPr>
          <p:cNvSpPr/>
          <p:nvPr/>
        </p:nvSpPr>
        <p:spPr>
          <a:xfrm>
            <a:off x="236912" y="4292124"/>
            <a:ext cx="1914765" cy="1009115"/>
          </a:xfrm>
          <a:prstGeom prst="roundRect">
            <a:avLst/>
          </a:prstGeom>
          <a:solidFill>
            <a:schemeClr val="bg1"/>
          </a:solidFill>
          <a:ln w="19050">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b="1" dirty="0">
                <a:solidFill>
                  <a:srgbClr val="3B3835"/>
                </a:solidFill>
              </a:rPr>
              <a:t>Sistemática y Continua: </a:t>
            </a:r>
            <a:r>
              <a:rPr lang="es-MX" sz="800" dirty="0">
                <a:solidFill>
                  <a:srgbClr val="3B3835"/>
                </a:solidFill>
              </a:rPr>
              <a:t>La evaluación Sistemática y continua, responde articuladamente al proceso de aprendizaje, organiza en un sistema de manera ordenada los momentos, los objetivos, las temáticas, así como de manera secuencial y estructurada al proceso de aprendizaje.</a:t>
            </a:r>
            <a:endParaRPr lang="es-MX" sz="800" dirty="0"/>
          </a:p>
        </p:txBody>
      </p:sp>
      <p:sp>
        <p:nvSpPr>
          <p:cNvPr id="36" name="Rectángulo: esquinas redondeadas 35">
            <a:extLst>
              <a:ext uri="{FF2B5EF4-FFF2-40B4-BE49-F238E27FC236}">
                <a16:creationId xmlns:a16="http://schemas.microsoft.com/office/drawing/2014/main" id="{8147710D-5A20-44D7-A5E5-D83949479739}"/>
              </a:ext>
            </a:extLst>
          </p:cNvPr>
          <p:cNvSpPr/>
          <p:nvPr/>
        </p:nvSpPr>
        <p:spPr>
          <a:xfrm>
            <a:off x="242338" y="5380497"/>
            <a:ext cx="1914765" cy="801664"/>
          </a:xfrm>
          <a:prstGeom prst="roundRect">
            <a:avLst/>
          </a:prstGeom>
          <a:solidFill>
            <a:schemeClr val="bg1"/>
          </a:solidFill>
          <a:ln w="19050">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b="1" dirty="0">
                <a:solidFill>
                  <a:srgbClr val="3B3835"/>
                </a:solidFill>
              </a:rPr>
              <a:t>Flexible: </a:t>
            </a:r>
            <a:r>
              <a:rPr lang="es-MX" sz="800" dirty="0">
                <a:solidFill>
                  <a:srgbClr val="3B3835"/>
                </a:solidFill>
              </a:rPr>
              <a:t>Que se adapte a las individualidades de los estudiantes, partiendo de los intereses, expectativas e inquietudes. Las características en relación con la edad y algunos aspectos socioculturales en general.</a:t>
            </a:r>
            <a:endParaRPr lang="es-MX" sz="800" dirty="0"/>
          </a:p>
        </p:txBody>
      </p:sp>
      <p:sp>
        <p:nvSpPr>
          <p:cNvPr id="37" name="Rectángulo: esquinas redondeadas 36">
            <a:extLst>
              <a:ext uri="{FF2B5EF4-FFF2-40B4-BE49-F238E27FC236}">
                <a16:creationId xmlns:a16="http://schemas.microsoft.com/office/drawing/2014/main" id="{2F667BF3-1DAD-441A-88AD-34AD5FB80728}"/>
              </a:ext>
            </a:extLst>
          </p:cNvPr>
          <p:cNvSpPr/>
          <p:nvPr/>
        </p:nvSpPr>
        <p:spPr>
          <a:xfrm>
            <a:off x="236912" y="6261420"/>
            <a:ext cx="1914765" cy="498923"/>
          </a:xfrm>
          <a:prstGeom prst="roundRect">
            <a:avLst/>
          </a:prstGeom>
          <a:solidFill>
            <a:schemeClr val="bg1"/>
          </a:solidFill>
          <a:ln w="19050">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s-MX" sz="800" b="1" dirty="0">
                <a:solidFill>
                  <a:srgbClr val="3B3835"/>
                </a:solidFill>
              </a:rPr>
              <a:t>Participativa: </a:t>
            </a:r>
            <a:r>
              <a:rPr lang="es-MX" sz="800" dirty="0">
                <a:solidFill>
                  <a:srgbClr val="3B3835"/>
                </a:solidFill>
              </a:rPr>
              <a:t>La evaluación participativa implica que se dé en doble vía, de profesores a estudiantes y viceversa.</a:t>
            </a:r>
            <a:endParaRPr lang="es-MX" sz="800" dirty="0"/>
          </a:p>
        </p:txBody>
      </p:sp>
      <p:grpSp>
        <p:nvGrpSpPr>
          <p:cNvPr id="68" name="Grupo 67"/>
          <p:cNvGrpSpPr/>
          <p:nvPr/>
        </p:nvGrpSpPr>
        <p:grpSpPr>
          <a:xfrm>
            <a:off x="43971" y="2501387"/>
            <a:ext cx="998228" cy="4009494"/>
            <a:chOff x="43971" y="2501387"/>
            <a:chExt cx="998228" cy="4009494"/>
          </a:xfrm>
        </p:grpSpPr>
        <p:cxnSp>
          <p:nvCxnSpPr>
            <p:cNvPr id="31" name="Conector recto 30">
              <a:extLst>
                <a:ext uri="{FF2B5EF4-FFF2-40B4-BE49-F238E27FC236}">
                  <a16:creationId xmlns:a16="http://schemas.microsoft.com/office/drawing/2014/main" id="{E1F642B1-A6A5-4D6B-B352-5B5513E4081F}"/>
                </a:ext>
              </a:extLst>
            </p:cNvPr>
            <p:cNvCxnSpPr>
              <a:cxnSpLocks/>
            </p:cNvCxnSpPr>
            <p:nvPr/>
          </p:nvCxnSpPr>
          <p:spPr>
            <a:xfrm flipV="1">
              <a:off x="57810" y="2605242"/>
              <a:ext cx="0" cy="39056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nvGrpSpPr>
            <p:cNvPr id="61" name="Grupo 60"/>
            <p:cNvGrpSpPr/>
            <p:nvPr/>
          </p:nvGrpSpPr>
          <p:grpSpPr>
            <a:xfrm>
              <a:off x="43971" y="2501387"/>
              <a:ext cx="998228" cy="2319707"/>
              <a:chOff x="57810" y="2476973"/>
              <a:chExt cx="998228" cy="2319707"/>
            </a:xfrm>
          </p:grpSpPr>
          <p:cxnSp>
            <p:nvCxnSpPr>
              <p:cNvPr id="25" name="Conector recto 24">
                <a:extLst>
                  <a:ext uri="{FF2B5EF4-FFF2-40B4-BE49-F238E27FC236}">
                    <a16:creationId xmlns:a16="http://schemas.microsoft.com/office/drawing/2014/main" id="{41229DE3-8686-48A0-AB75-8A30FD7E97B1}"/>
                  </a:ext>
                </a:extLst>
              </p:cNvPr>
              <p:cNvCxnSpPr/>
              <p:nvPr/>
            </p:nvCxnSpPr>
            <p:spPr>
              <a:xfrm>
                <a:off x="1027132" y="2476973"/>
                <a:ext cx="0" cy="177553"/>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8" name="Conector recto 27">
                <a:extLst>
                  <a:ext uri="{FF2B5EF4-FFF2-40B4-BE49-F238E27FC236}">
                    <a16:creationId xmlns:a16="http://schemas.microsoft.com/office/drawing/2014/main" id="{DEED735D-7025-4993-8805-FA9DCECFEA3D}"/>
                  </a:ext>
                </a:extLst>
              </p:cNvPr>
              <p:cNvCxnSpPr>
                <a:cxnSpLocks/>
              </p:cNvCxnSpPr>
              <p:nvPr/>
            </p:nvCxnSpPr>
            <p:spPr>
              <a:xfrm flipH="1">
                <a:off x="57810" y="2630784"/>
                <a:ext cx="998228"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0" name="Conector recto de flecha 39">
                <a:extLst>
                  <a:ext uri="{FF2B5EF4-FFF2-40B4-BE49-F238E27FC236}">
                    <a16:creationId xmlns:a16="http://schemas.microsoft.com/office/drawing/2014/main" id="{E332A9F6-AD97-4CE6-9DEC-F15D326C5285}"/>
                  </a:ext>
                </a:extLst>
              </p:cNvPr>
              <p:cNvCxnSpPr/>
              <p:nvPr/>
            </p:nvCxnSpPr>
            <p:spPr>
              <a:xfrm>
                <a:off x="119954" y="3158509"/>
                <a:ext cx="110869" cy="0"/>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42" name="Conector recto de flecha 41">
                <a:extLst>
                  <a:ext uri="{FF2B5EF4-FFF2-40B4-BE49-F238E27FC236}">
                    <a16:creationId xmlns:a16="http://schemas.microsoft.com/office/drawing/2014/main" id="{3BA52CD6-1B36-4BFA-BA23-8E196E89500A}"/>
                  </a:ext>
                </a:extLst>
              </p:cNvPr>
              <p:cNvCxnSpPr/>
              <p:nvPr/>
            </p:nvCxnSpPr>
            <p:spPr>
              <a:xfrm>
                <a:off x="119952" y="3896012"/>
                <a:ext cx="110869" cy="0"/>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Conector recto de flecha 42">
                <a:extLst>
                  <a:ext uri="{FF2B5EF4-FFF2-40B4-BE49-F238E27FC236}">
                    <a16:creationId xmlns:a16="http://schemas.microsoft.com/office/drawing/2014/main" id="{600B3462-C7DD-4AC9-86ED-ED0F543CB31F}"/>
                  </a:ext>
                </a:extLst>
              </p:cNvPr>
              <p:cNvCxnSpPr/>
              <p:nvPr/>
            </p:nvCxnSpPr>
            <p:spPr>
              <a:xfrm>
                <a:off x="119952" y="4796680"/>
                <a:ext cx="110869" cy="0"/>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44" name="Conector recto de flecha 43">
              <a:extLst>
                <a:ext uri="{FF2B5EF4-FFF2-40B4-BE49-F238E27FC236}">
                  <a16:creationId xmlns:a16="http://schemas.microsoft.com/office/drawing/2014/main" id="{0E5FC779-3236-4AD3-A682-0E0C737A5B01}"/>
                </a:ext>
              </a:extLst>
            </p:cNvPr>
            <p:cNvCxnSpPr/>
            <p:nvPr/>
          </p:nvCxnSpPr>
          <p:spPr>
            <a:xfrm>
              <a:off x="119952" y="5781329"/>
              <a:ext cx="110869" cy="0"/>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45" name="Conector recto de flecha 44">
              <a:extLst>
                <a:ext uri="{FF2B5EF4-FFF2-40B4-BE49-F238E27FC236}">
                  <a16:creationId xmlns:a16="http://schemas.microsoft.com/office/drawing/2014/main" id="{EC98C519-88DC-4C6E-83FE-D43646F05464}"/>
                </a:ext>
              </a:extLst>
            </p:cNvPr>
            <p:cNvCxnSpPr/>
            <p:nvPr/>
          </p:nvCxnSpPr>
          <p:spPr>
            <a:xfrm>
              <a:off x="115432" y="6510881"/>
              <a:ext cx="110869" cy="0"/>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46" name="Conector recto 45">
            <a:extLst>
              <a:ext uri="{FF2B5EF4-FFF2-40B4-BE49-F238E27FC236}">
                <a16:creationId xmlns:a16="http://schemas.microsoft.com/office/drawing/2014/main" id="{C7D41179-8584-4C90-945C-F475101D3795}"/>
              </a:ext>
            </a:extLst>
          </p:cNvPr>
          <p:cNvCxnSpPr/>
          <p:nvPr/>
        </p:nvCxnSpPr>
        <p:spPr>
          <a:xfrm>
            <a:off x="1042199" y="1496908"/>
            <a:ext cx="0" cy="177553"/>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
        <p:nvSpPr>
          <p:cNvPr id="47" name="Rectángulo: esquinas redondeadas 46">
            <a:extLst>
              <a:ext uri="{FF2B5EF4-FFF2-40B4-BE49-F238E27FC236}">
                <a16:creationId xmlns:a16="http://schemas.microsoft.com/office/drawing/2014/main" id="{A16E9A37-F7C8-4B81-B210-3ADCC2915161}"/>
              </a:ext>
            </a:extLst>
          </p:cNvPr>
          <p:cNvSpPr/>
          <p:nvPr/>
        </p:nvSpPr>
        <p:spPr>
          <a:xfrm>
            <a:off x="310723" y="1087350"/>
            <a:ext cx="11585359" cy="456051"/>
          </a:xfrm>
          <a:prstGeom prst="roundRect">
            <a:avLst/>
          </a:prstGeom>
          <a:solidFill>
            <a:srgbClr val="FFFFFF"/>
          </a:solidFill>
          <a:ln w="38100">
            <a:solidFill>
              <a:srgbClr val="FFCF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b="1" dirty="0">
                <a:solidFill>
                  <a:schemeClr val="tx1"/>
                </a:solidFill>
              </a:rPr>
              <a:t>Concepto: </a:t>
            </a:r>
            <a:r>
              <a:rPr lang="es-MX" sz="1200" dirty="0">
                <a:solidFill>
                  <a:schemeClr val="tx1"/>
                </a:solidFill>
              </a:rPr>
              <a:t>La evaluación de los aprendizajes es una de las tareas de mayor complejidad que realizan los docentes, tanto por el proceso que implica como por las consecuencias que tiene emitir juicios sobre los logros de aprendizaje de los alumnos. </a:t>
            </a:r>
          </a:p>
        </p:txBody>
      </p:sp>
      <p:sp>
        <p:nvSpPr>
          <p:cNvPr id="3" name="Rectángulo 2"/>
          <p:cNvSpPr/>
          <p:nvPr/>
        </p:nvSpPr>
        <p:spPr>
          <a:xfrm>
            <a:off x="2914783" y="1550748"/>
            <a:ext cx="50800" cy="67504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Terminador 8"/>
          <p:cNvSpPr/>
          <p:nvPr/>
        </p:nvSpPr>
        <p:spPr>
          <a:xfrm>
            <a:off x="2273570" y="1858367"/>
            <a:ext cx="1434565" cy="280529"/>
          </a:xfrm>
          <a:prstGeom prst="flowChartTerminator">
            <a:avLst/>
          </a:prstGeom>
          <a:solidFill>
            <a:srgbClr val="BCE7DE"/>
          </a:solidFill>
          <a:ln>
            <a:solidFill>
              <a:srgbClr val="53C1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srgbClr val="002060"/>
                </a:solidFill>
                <a:latin typeface="Berlin Sans FB" panose="020E0602020502020306" pitchFamily="34" charset="0"/>
              </a:rPr>
              <a:t>Instrumentos</a:t>
            </a:r>
            <a:r>
              <a:rPr lang="es-MX" sz="1600" dirty="0"/>
              <a:t> </a:t>
            </a:r>
          </a:p>
        </p:txBody>
      </p:sp>
      <p:sp>
        <p:nvSpPr>
          <p:cNvPr id="12" name="Rectángulo 11"/>
          <p:cNvSpPr/>
          <p:nvPr/>
        </p:nvSpPr>
        <p:spPr>
          <a:xfrm>
            <a:off x="2914790" y="2260138"/>
            <a:ext cx="50801" cy="4527204"/>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Rectángulo redondeado 10"/>
          <p:cNvSpPr/>
          <p:nvPr/>
        </p:nvSpPr>
        <p:spPr>
          <a:xfrm>
            <a:off x="2273565" y="2669421"/>
            <a:ext cx="1282433" cy="183503"/>
          </a:xfrm>
          <a:prstGeom prst="roundRect">
            <a:avLst/>
          </a:prstGeom>
          <a:solidFill>
            <a:srgbClr val="FFFFF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dirty="0">
                <a:solidFill>
                  <a:schemeClr val="tx1"/>
                </a:solidFill>
                <a:latin typeface="Times New Roman" panose="02020603050405020304" pitchFamily="18" charset="0"/>
                <a:cs typeface="Times New Roman" panose="02020603050405020304" pitchFamily="18" charset="0"/>
              </a:rPr>
              <a:t>Graficas</a:t>
            </a:r>
            <a:r>
              <a:rPr lang="es-MX" dirty="0"/>
              <a:t> </a:t>
            </a:r>
          </a:p>
        </p:txBody>
      </p:sp>
      <p:sp>
        <p:nvSpPr>
          <p:cNvPr id="10" name="Rectángulo redondeado 9"/>
          <p:cNvSpPr/>
          <p:nvPr/>
        </p:nvSpPr>
        <p:spPr>
          <a:xfrm>
            <a:off x="2277767" y="2345993"/>
            <a:ext cx="1278232" cy="254225"/>
          </a:xfrm>
          <a:prstGeom prst="roundRect">
            <a:avLst/>
          </a:prstGeom>
          <a:solidFill>
            <a:srgbClr val="FFFFF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dirty="0">
                <a:solidFill>
                  <a:schemeClr val="tx1"/>
                </a:solidFill>
                <a:latin typeface="Times New Roman" panose="02020603050405020304" pitchFamily="18" charset="0"/>
                <a:cs typeface="Times New Roman" panose="02020603050405020304" pitchFamily="18" charset="0"/>
              </a:rPr>
              <a:t>Sociograma</a:t>
            </a:r>
          </a:p>
        </p:txBody>
      </p:sp>
      <p:sp>
        <p:nvSpPr>
          <p:cNvPr id="13" name="Rectángulo redondeado 12"/>
          <p:cNvSpPr/>
          <p:nvPr/>
        </p:nvSpPr>
        <p:spPr>
          <a:xfrm>
            <a:off x="2282552" y="2962665"/>
            <a:ext cx="1282433" cy="244200"/>
          </a:xfrm>
          <a:prstGeom prst="roundRect">
            <a:avLst/>
          </a:prstGeom>
          <a:solidFill>
            <a:srgbClr val="FFFFF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Diario de campo </a:t>
            </a:r>
          </a:p>
        </p:txBody>
      </p:sp>
      <p:sp>
        <p:nvSpPr>
          <p:cNvPr id="14" name="Rectángulo redondeado 13"/>
          <p:cNvSpPr/>
          <p:nvPr/>
        </p:nvSpPr>
        <p:spPr>
          <a:xfrm>
            <a:off x="2273565" y="3287239"/>
            <a:ext cx="1282433" cy="384317"/>
          </a:xfrm>
          <a:prstGeom prst="roundRect">
            <a:avLst/>
          </a:prstGeom>
          <a:solidFill>
            <a:srgbClr val="FFFFF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dirty="0">
                <a:solidFill>
                  <a:schemeClr val="tx1"/>
                </a:solidFill>
                <a:latin typeface="Times New Roman" panose="02020603050405020304" pitchFamily="18" charset="0"/>
                <a:cs typeface="Times New Roman" panose="02020603050405020304" pitchFamily="18" charset="0"/>
              </a:rPr>
              <a:t>Cuadernos de observación diario</a:t>
            </a:r>
          </a:p>
        </p:txBody>
      </p:sp>
      <p:sp>
        <p:nvSpPr>
          <p:cNvPr id="15" name="Rectángulo redondeado 14"/>
          <p:cNvSpPr/>
          <p:nvPr/>
        </p:nvSpPr>
        <p:spPr>
          <a:xfrm>
            <a:off x="2273563" y="3763163"/>
            <a:ext cx="1282435" cy="241721"/>
          </a:xfrm>
          <a:prstGeom prst="roundRect">
            <a:avLst/>
          </a:prstGeom>
          <a:solidFill>
            <a:srgbClr val="FFFFF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dirty="0">
                <a:solidFill>
                  <a:schemeClr val="tx1"/>
                </a:solidFill>
                <a:latin typeface="Times New Roman" panose="02020603050405020304" pitchFamily="18" charset="0"/>
                <a:cs typeface="Times New Roman" panose="02020603050405020304" pitchFamily="18" charset="0"/>
              </a:rPr>
              <a:t>Expediente</a:t>
            </a:r>
            <a:r>
              <a:rPr lang="es-MX" dirty="0"/>
              <a:t> </a:t>
            </a:r>
          </a:p>
        </p:txBody>
      </p:sp>
      <p:sp>
        <p:nvSpPr>
          <p:cNvPr id="16" name="Rectángulo redondeado 15"/>
          <p:cNvSpPr/>
          <p:nvPr/>
        </p:nvSpPr>
        <p:spPr>
          <a:xfrm>
            <a:off x="2273565" y="4088855"/>
            <a:ext cx="1282433" cy="480660"/>
          </a:xfrm>
          <a:prstGeom prst="roundRect">
            <a:avLst/>
          </a:prstGeom>
          <a:solidFill>
            <a:srgbClr val="FFFFF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dirty="0">
                <a:solidFill>
                  <a:schemeClr val="tx1"/>
                </a:solidFill>
                <a:latin typeface="Times New Roman" panose="02020603050405020304" pitchFamily="18" charset="0"/>
                <a:cs typeface="Times New Roman" panose="02020603050405020304" pitchFamily="18" charset="0"/>
              </a:rPr>
              <a:t>Mapa conceptual-mental o cuadro sinóptico  </a:t>
            </a:r>
          </a:p>
        </p:txBody>
      </p:sp>
      <p:sp>
        <p:nvSpPr>
          <p:cNvPr id="18" name="Rectángulo redondeado 17"/>
          <p:cNvSpPr/>
          <p:nvPr/>
        </p:nvSpPr>
        <p:spPr>
          <a:xfrm>
            <a:off x="2273565" y="4649258"/>
            <a:ext cx="1282433" cy="282763"/>
          </a:xfrm>
          <a:prstGeom prst="roundRect">
            <a:avLst/>
          </a:prstGeom>
          <a:solidFill>
            <a:srgbClr val="FFFFF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dirty="0">
                <a:solidFill>
                  <a:schemeClr val="tx1"/>
                </a:solidFill>
                <a:latin typeface="Times New Roman" panose="02020603050405020304" pitchFamily="18" charset="0"/>
                <a:cs typeface="Times New Roman" panose="02020603050405020304" pitchFamily="18" charset="0"/>
              </a:rPr>
              <a:t>Guía de observaciones </a:t>
            </a:r>
          </a:p>
        </p:txBody>
      </p:sp>
      <p:sp>
        <p:nvSpPr>
          <p:cNvPr id="19" name="Rectángulo redondeado 18"/>
          <p:cNvSpPr/>
          <p:nvPr/>
        </p:nvSpPr>
        <p:spPr>
          <a:xfrm>
            <a:off x="2273565" y="4997600"/>
            <a:ext cx="1282433" cy="170229"/>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dirty="0">
                <a:solidFill>
                  <a:schemeClr val="tx1"/>
                </a:solidFill>
                <a:latin typeface="Times New Roman" panose="02020603050405020304" pitchFamily="18" charset="0"/>
                <a:cs typeface="Times New Roman" panose="02020603050405020304" pitchFamily="18" charset="0"/>
              </a:rPr>
              <a:t>Rúbrica</a:t>
            </a:r>
            <a:r>
              <a:rPr lang="es-MX" dirty="0"/>
              <a:t>  </a:t>
            </a:r>
          </a:p>
        </p:txBody>
      </p:sp>
      <p:sp>
        <p:nvSpPr>
          <p:cNvPr id="22" name="Rectángulo redondeado 21"/>
          <p:cNvSpPr/>
          <p:nvPr/>
        </p:nvSpPr>
        <p:spPr>
          <a:xfrm>
            <a:off x="2273563" y="5249860"/>
            <a:ext cx="1282435" cy="176767"/>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dirty="0">
                <a:solidFill>
                  <a:schemeClr val="tx1"/>
                </a:solidFill>
                <a:latin typeface="Times New Roman" panose="02020603050405020304" pitchFamily="18" charset="0"/>
                <a:cs typeface="Times New Roman" panose="02020603050405020304" pitchFamily="18" charset="0"/>
              </a:rPr>
              <a:t>Listas de cotejo </a:t>
            </a:r>
          </a:p>
        </p:txBody>
      </p:sp>
      <p:sp>
        <p:nvSpPr>
          <p:cNvPr id="26" name="Rectángulo redondeado 25"/>
          <p:cNvSpPr/>
          <p:nvPr/>
        </p:nvSpPr>
        <p:spPr>
          <a:xfrm>
            <a:off x="2296388" y="5501160"/>
            <a:ext cx="1268598" cy="228219"/>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dirty="0">
                <a:solidFill>
                  <a:schemeClr val="tx1"/>
                </a:solidFill>
                <a:latin typeface="Times New Roman" panose="02020603050405020304" pitchFamily="18" charset="0"/>
                <a:cs typeface="Times New Roman" panose="02020603050405020304" pitchFamily="18" charset="0"/>
              </a:rPr>
              <a:t>Autobiografía</a:t>
            </a:r>
            <a:r>
              <a:rPr lang="es-MX" sz="1100" dirty="0">
                <a:solidFill>
                  <a:schemeClr val="tx1"/>
                </a:solidFill>
                <a:latin typeface="Times New Roman" panose="02020603050405020304" pitchFamily="18" charset="0"/>
                <a:cs typeface="Times New Roman" panose="02020603050405020304" pitchFamily="18" charset="0"/>
              </a:rPr>
              <a:t> </a:t>
            </a:r>
          </a:p>
        </p:txBody>
      </p:sp>
      <p:sp>
        <p:nvSpPr>
          <p:cNvPr id="27" name="Rectángulo redondeado 26"/>
          <p:cNvSpPr/>
          <p:nvPr/>
        </p:nvSpPr>
        <p:spPr>
          <a:xfrm>
            <a:off x="2273567" y="5817490"/>
            <a:ext cx="1282432" cy="318965"/>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dirty="0">
                <a:solidFill>
                  <a:schemeClr val="tx1"/>
                </a:solidFill>
                <a:latin typeface="Times New Roman" panose="02020603050405020304" pitchFamily="18" charset="0"/>
                <a:cs typeface="Times New Roman" panose="02020603050405020304" pitchFamily="18" charset="0"/>
              </a:rPr>
              <a:t>Historia de vida- línea del tiempo </a:t>
            </a:r>
          </a:p>
        </p:txBody>
      </p:sp>
      <p:sp>
        <p:nvSpPr>
          <p:cNvPr id="29" name="Rectángulo redondeado 28"/>
          <p:cNvSpPr/>
          <p:nvPr/>
        </p:nvSpPr>
        <p:spPr>
          <a:xfrm>
            <a:off x="2289561" y="6210989"/>
            <a:ext cx="1266437" cy="610704"/>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dirty="0">
                <a:solidFill>
                  <a:schemeClr val="tx1"/>
                </a:solidFill>
                <a:latin typeface="Times New Roman" panose="02020603050405020304" pitchFamily="18" charset="0"/>
                <a:cs typeface="Times New Roman" panose="02020603050405020304" pitchFamily="18" charset="0"/>
              </a:rPr>
              <a:t>Entrevista, encuesta y cuestionario de pregunta abierta </a:t>
            </a:r>
          </a:p>
        </p:txBody>
      </p:sp>
      <p:sp>
        <p:nvSpPr>
          <p:cNvPr id="30" name="Rectángulo 29"/>
          <p:cNvSpPr/>
          <p:nvPr/>
        </p:nvSpPr>
        <p:spPr>
          <a:xfrm>
            <a:off x="4610369" y="1496906"/>
            <a:ext cx="76200" cy="3204245"/>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3" name="Terminador 32"/>
          <p:cNvSpPr/>
          <p:nvPr/>
        </p:nvSpPr>
        <p:spPr>
          <a:xfrm>
            <a:off x="3820339" y="1863250"/>
            <a:ext cx="1760383" cy="258548"/>
          </a:xfrm>
          <a:prstGeom prst="flowChartTerminator">
            <a:avLst/>
          </a:prstGeom>
          <a:solidFill>
            <a:srgbClr val="BCE7DE"/>
          </a:solidFill>
          <a:ln>
            <a:solidFill>
              <a:srgbClr val="53C1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1">
                    <a:lumMod val="50000"/>
                  </a:schemeClr>
                </a:solidFill>
                <a:latin typeface="Berlin Sans FB" panose="020E0602020502020306" pitchFamily="34" charset="0"/>
              </a:rPr>
              <a:t>Características </a:t>
            </a:r>
          </a:p>
        </p:txBody>
      </p:sp>
      <p:sp>
        <p:nvSpPr>
          <p:cNvPr id="38" name="Rectángulo redondeado 37"/>
          <p:cNvSpPr/>
          <p:nvPr/>
        </p:nvSpPr>
        <p:spPr>
          <a:xfrm>
            <a:off x="3987800" y="2458663"/>
            <a:ext cx="1270000" cy="185240"/>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solidFill>
                <a:latin typeface="Times New Roman" panose="02020603050405020304" pitchFamily="18" charset="0"/>
                <a:cs typeface="Times New Roman" panose="02020603050405020304" pitchFamily="18" charset="0"/>
              </a:rPr>
              <a:t>Evolución</a:t>
            </a:r>
            <a:r>
              <a:rPr lang="es-MX" dirty="0"/>
              <a:t> </a:t>
            </a:r>
          </a:p>
        </p:txBody>
      </p:sp>
      <p:sp>
        <p:nvSpPr>
          <p:cNvPr id="39" name="Rectángulo redondeado 38"/>
          <p:cNvSpPr/>
          <p:nvPr/>
        </p:nvSpPr>
        <p:spPr>
          <a:xfrm>
            <a:off x="3987806" y="2744345"/>
            <a:ext cx="1270001" cy="219980"/>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solidFill>
                <a:latin typeface="Times New Roman" panose="02020603050405020304" pitchFamily="18" charset="0"/>
                <a:cs typeface="Times New Roman" panose="02020603050405020304" pitchFamily="18" charset="0"/>
              </a:rPr>
              <a:t>Sistemático</a:t>
            </a:r>
            <a:r>
              <a:rPr lang="es-MX" dirty="0"/>
              <a:t> </a:t>
            </a:r>
          </a:p>
        </p:txBody>
      </p:sp>
      <p:sp>
        <p:nvSpPr>
          <p:cNvPr id="41" name="Rectángulo redondeado 40"/>
          <p:cNvSpPr/>
          <p:nvPr/>
        </p:nvSpPr>
        <p:spPr>
          <a:xfrm>
            <a:off x="3992780" y="3044240"/>
            <a:ext cx="1270000" cy="222215"/>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solidFill>
                <a:latin typeface="Times New Roman" panose="02020603050405020304" pitchFamily="18" charset="0"/>
                <a:cs typeface="Times New Roman" panose="02020603050405020304" pitchFamily="18" charset="0"/>
              </a:rPr>
              <a:t>Continuo </a:t>
            </a:r>
          </a:p>
        </p:txBody>
      </p:sp>
      <p:sp>
        <p:nvSpPr>
          <p:cNvPr id="48" name="Rectángulo redondeado 47"/>
          <p:cNvSpPr/>
          <p:nvPr/>
        </p:nvSpPr>
        <p:spPr>
          <a:xfrm>
            <a:off x="3987800" y="3369563"/>
            <a:ext cx="1270000" cy="217308"/>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solidFill>
                <a:latin typeface="Times New Roman" panose="02020603050405020304" pitchFamily="18" charset="0"/>
                <a:cs typeface="Times New Roman" panose="02020603050405020304" pitchFamily="18" charset="0"/>
              </a:rPr>
              <a:t>Real </a:t>
            </a:r>
          </a:p>
        </p:txBody>
      </p:sp>
      <p:sp>
        <p:nvSpPr>
          <p:cNvPr id="49" name="Rectángulo redondeado 48"/>
          <p:cNvSpPr/>
          <p:nvPr/>
        </p:nvSpPr>
        <p:spPr>
          <a:xfrm>
            <a:off x="3987800" y="3642130"/>
            <a:ext cx="1270000" cy="253885"/>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solidFill>
                <a:latin typeface="Times New Roman" panose="02020603050405020304" pitchFamily="18" charset="0"/>
                <a:cs typeface="Times New Roman" panose="02020603050405020304" pitchFamily="18" charset="0"/>
              </a:rPr>
              <a:t>Articulada</a:t>
            </a:r>
            <a:r>
              <a:rPr lang="es-MX" dirty="0"/>
              <a:t> </a:t>
            </a:r>
          </a:p>
        </p:txBody>
      </p:sp>
      <p:sp>
        <p:nvSpPr>
          <p:cNvPr id="50" name="Rectángulo redondeado 49"/>
          <p:cNvSpPr/>
          <p:nvPr/>
        </p:nvSpPr>
        <p:spPr>
          <a:xfrm>
            <a:off x="3987800" y="4027983"/>
            <a:ext cx="1270000" cy="277588"/>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solidFill>
                <a:latin typeface="Times New Roman" panose="02020603050405020304" pitchFamily="18" charset="0"/>
                <a:cs typeface="Times New Roman" panose="02020603050405020304" pitchFamily="18" charset="0"/>
              </a:rPr>
              <a:t>Relevante</a:t>
            </a:r>
            <a:r>
              <a:rPr lang="es-MX" dirty="0"/>
              <a:t> </a:t>
            </a:r>
          </a:p>
        </p:txBody>
      </p:sp>
      <p:sp>
        <p:nvSpPr>
          <p:cNvPr id="51" name="Rectángulo redondeado 50"/>
          <p:cNvSpPr/>
          <p:nvPr/>
        </p:nvSpPr>
        <p:spPr>
          <a:xfrm>
            <a:off x="3987801" y="4415767"/>
            <a:ext cx="1270000" cy="285052"/>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solidFill>
                <a:latin typeface="Times New Roman" panose="02020603050405020304" pitchFamily="18" charset="0"/>
                <a:cs typeface="Times New Roman" panose="02020603050405020304" pitchFamily="18" charset="0"/>
              </a:rPr>
              <a:t>Pertinente </a:t>
            </a:r>
          </a:p>
        </p:txBody>
      </p:sp>
      <p:sp>
        <p:nvSpPr>
          <p:cNvPr id="52" name="Terminador 51"/>
          <p:cNvSpPr/>
          <p:nvPr/>
        </p:nvSpPr>
        <p:spPr>
          <a:xfrm>
            <a:off x="2609983" y="1661106"/>
            <a:ext cx="660400" cy="146417"/>
          </a:xfrm>
          <a:prstGeom prst="flowChartTerminator">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a:solidFill>
                  <a:schemeClr val="tx1"/>
                </a:solidFill>
              </a:rPr>
              <a:t>sus</a:t>
            </a:r>
          </a:p>
        </p:txBody>
      </p:sp>
      <p:sp>
        <p:nvSpPr>
          <p:cNvPr id="53" name="Terminador 52"/>
          <p:cNvSpPr/>
          <p:nvPr/>
        </p:nvSpPr>
        <p:spPr>
          <a:xfrm>
            <a:off x="2516203" y="2148991"/>
            <a:ext cx="847960" cy="250043"/>
          </a:xfrm>
          <a:prstGeom prst="flowChartTerminator">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100" dirty="0">
                <a:solidFill>
                  <a:schemeClr val="tx1"/>
                </a:solidFill>
              </a:rPr>
              <a:t>son</a:t>
            </a:r>
          </a:p>
        </p:txBody>
      </p:sp>
      <p:pic>
        <p:nvPicPr>
          <p:cNvPr id="55" name="Imagen 54"/>
          <p:cNvPicPr>
            <a:picLocks noChangeAspect="1"/>
          </p:cNvPicPr>
          <p:nvPr/>
        </p:nvPicPr>
        <p:blipFill>
          <a:blip r:embed="rId4"/>
          <a:stretch>
            <a:fillRect/>
          </a:stretch>
        </p:blipFill>
        <p:spPr>
          <a:xfrm>
            <a:off x="4319262" y="1591495"/>
            <a:ext cx="658425" cy="323116"/>
          </a:xfrm>
          <a:prstGeom prst="rect">
            <a:avLst/>
          </a:prstGeom>
        </p:spPr>
      </p:pic>
      <p:pic>
        <p:nvPicPr>
          <p:cNvPr id="56" name="Imagen 55"/>
          <p:cNvPicPr>
            <a:picLocks noChangeAspect="1"/>
          </p:cNvPicPr>
          <p:nvPr/>
        </p:nvPicPr>
        <p:blipFill>
          <a:blip r:embed="rId5"/>
          <a:stretch>
            <a:fillRect/>
          </a:stretch>
        </p:blipFill>
        <p:spPr>
          <a:xfrm>
            <a:off x="4224766" y="2160143"/>
            <a:ext cx="847417" cy="304827"/>
          </a:xfrm>
          <a:prstGeom prst="rect">
            <a:avLst/>
          </a:prstGeom>
        </p:spPr>
      </p:pic>
      <p:sp>
        <p:nvSpPr>
          <p:cNvPr id="5" name="Terminador 4"/>
          <p:cNvSpPr/>
          <p:nvPr/>
        </p:nvSpPr>
        <p:spPr>
          <a:xfrm>
            <a:off x="5656510" y="1863250"/>
            <a:ext cx="1619794" cy="302877"/>
          </a:xfrm>
          <a:prstGeom prst="flowChartTerminator">
            <a:avLst/>
          </a:prstGeom>
          <a:solidFill>
            <a:srgbClr val="BCE7DE"/>
          </a:solidFill>
          <a:ln>
            <a:solidFill>
              <a:srgbClr val="53C1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1">
                    <a:lumMod val="50000"/>
                  </a:schemeClr>
                </a:solidFill>
                <a:latin typeface="Berlin Sans FB" panose="020E0602020502020306" pitchFamily="34" charset="0"/>
              </a:rPr>
              <a:t>momentos</a:t>
            </a:r>
          </a:p>
        </p:txBody>
      </p:sp>
      <p:sp>
        <p:nvSpPr>
          <p:cNvPr id="58" name="CuadroTexto 57"/>
          <p:cNvSpPr txBox="1"/>
          <p:nvPr/>
        </p:nvSpPr>
        <p:spPr>
          <a:xfrm>
            <a:off x="6269634" y="1578257"/>
            <a:ext cx="568918" cy="276999"/>
          </a:xfrm>
          <a:prstGeom prst="rect">
            <a:avLst/>
          </a:prstGeom>
          <a:noFill/>
        </p:spPr>
        <p:txBody>
          <a:bodyPr wrap="square" rtlCol="0">
            <a:spAutoFit/>
          </a:bodyPr>
          <a:lstStyle/>
          <a:p>
            <a:r>
              <a:rPr lang="es-MX" sz="1200" dirty="0"/>
              <a:t>sus</a:t>
            </a:r>
          </a:p>
        </p:txBody>
      </p:sp>
      <p:grpSp>
        <p:nvGrpSpPr>
          <p:cNvPr id="62" name="Grupo 61"/>
          <p:cNvGrpSpPr/>
          <p:nvPr/>
        </p:nvGrpSpPr>
        <p:grpSpPr>
          <a:xfrm>
            <a:off x="5499453" y="2297925"/>
            <a:ext cx="998228" cy="3963495"/>
            <a:chOff x="57810" y="2476973"/>
            <a:chExt cx="998228" cy="2319707"/>
          </a:xfrm>
        </p:grpSpPr>
        <p:cxnSp>
          <p:nvCxnSpPr>
            <p:cNvPr id="63" name="Conector recto 62">
              <a:extLst>
                <a:ext uri="{FF2B5EF4-FFF2-40B4-BE49-F238E27FC236}">
                  <a16:creationId xmlns:a16="http://schemas.microsoft.com/office/drawing/2014/main" id="{41229DE3-8686-48A0-AB75-8A30FD7E97B1}"/>
                </a:ext>
              </a:extLst>
            </p:cNvPr>
            <p:cNvCxnSpPr/>
            <p:nvPr/>
          </p:nvCxnSpPr>
          <p:spPr>
            <a:xfrm>
              <a:off x="1027132" y="2476973"/>
              <a:ext cx="0" cy="177553"/>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4" name="Conector recto 63">
              <a:extLst>
                <a:ext uri="{FF2B5EF4-FFF2-40B4-BE49-F238E27FC236}">
                  <a16:creationId xmlns:a16="http://schemas.microsoft.com/office/drawing/2014/main" id="{DEED735D-7025-4993-8805-FA9DCECFEA3D}"/>
                </a:ext>
              </a:extLst>
            </p:cNvPr>
            <p:cNvCxnSpPr>
              <a:cxnSpLocks/>
            </p:cNvCxnSpPr>
            <p:nvPr/>
          </p:nvCxnSpPr>
          <p:spPr>
            <a:xfrm flipH="1">
              <a:off x="57810" y="2630784"/>
              <a:ext cx="998228"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5" name="Conector recto de flecha 64">
              <a:extLst>
                <a:ext uri="{FF2B5EF4-FFF2-40B4-BE49-F238E27FC236}">
                  <a16:creationId xmlns:a16="http://schemas.microsoft.com/office/drawing/2014/main" id="{E332A9F6-AD97-4CE6-9DEC-F15D326C5285}"/>
                </a:ext>
              </a:extLst>
            </p:cNvPr>
            <p:cNvCxnSpPr/>
            <p:nvPr/>
          </p:nvCxnSpPr>
          <p:spPr>
            <a:xfrm>
              <a:off x="119954" y="3158509"/>
              <a:ext cx="110869" cy="0"/>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66" name="Conector recto de flecha 65">
              <a:extLst>
                <a:ext uri="{FF2B5EF4-FFF2-40B4-BE49-F238E27FC236}">
                  <a16:creationId xmlns:a16="http://schemas.microsoft.com/office/drawing/2014/main" id="{3BA52CD6-1B36-4BFA-BA23-8E196E89500A}"/>
                </a:ext>
              </a:extLst>
            </p:cNvPr>
            <p:cNvCxnSpPr/>
            <p:nvPr/>
          </p:nvCxnSpPr>
          <p:spPr>
            <a:xfrm>
              <a:off x="119952" y="3896012"/>
              <a:ext cx="110869" cy="0"/>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67" name="Conector recto de flecha 66">
              <a:extLst>
                <a:ext uri="{FF2B5EF4-FFF2-40B4-BE49-F238E27FC236}">
                  <a16:creationId xmlns:a16="http://schemas.microsoft.com/office/drawing/2014/main" id="{600B3462-C7DD-4AC9-86ED-ED0F543CB31F}"/>
                </a:ext>
              </a:extLst>
            </p:cNvPr>
            <p:cNvCxnSpPr/>
            <p:nvPr/>
          </p:nvCxnSpPr>
          <p:spPr>
            <a:xfrm>
              <a:off x="119952" y="4796680"/>
              <a:ext cx="110869" cy="0"/>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70" name="Conector recto 69"/>
          <p:cNvCxnSpPr>
            <a:cxnSpLocks/>
          </p:cNvCxnSpPr>
          <p:nvPr/>
        </p:nvCxnSpPr>
        <p:spPr>
          <a:xfrm>
            <a:off x="5499453" y="2589410"/>
            <a:ext cx="0" cy="3756561"/>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
        <p:nvSpPr>
          <p:cNvPr id="71" name="CuadroTexto 70"/>
          <p:cNvSpPr txBox="1"/>
          <p:nvPr/>
        </p:nvSpPr>
        <p:spPr>
          <a:xfrm>
            <a:off x="6249135" y="2162077"/>
            <a:ext cx="457200" cy="369332"/>
          </a:xfrm>
          <a:prstGeom prst="rect">
            <a:avLst/>
          </a:prstGeom>
          <a:noFill/>
        </p:spPr>
        <p:txBody>
          <a:bodyPr wrap="square" rtlCol="0">
            <a:spAutoFit/>
          </a:bodyPr>
          <a:lstStyle/>
          <a:p>
            <a:r>
              <a:rPr lang="es-MX" sz="1200" dirty="0"/>
              <a:t>Son</a:t>
            </a:r>
            <a:r>
              <a:rPr lang="es-MX" dirty="0"/>
              <a:t> </a:t>
            </a:r>
          </a:p>
        </p:txBody>
      </p:sp>
      <p:sp>
        <p:nvSpPr>
          <p:cNvPr id="73" name="Rectángulo redondeado 72"/>
          <p:cNvSpPr/>
          <p:nvPr/>
        </p:nvSpPr>
        <p:spPr>
          <a:xfrm>
            <a:off x="5628380" y="2887540"/>
            <a:ext cx="2287438" cy="1312583"/>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900" b="1" dirty="0">
                <a:solidFill>
                  <a:schemeClr val="tx1"/>
                </a:solidFill>
              </a:rPr>
              <a:t>Diagnostico </a:t>
            </a:r>
            <a:r>
              <a:rPr lang="es-MX" sz="900" dirty="0">
                <a:solidFill>
                  <a:schemeClr val="tx1"/>
                </a:solidFill>
              </a:rPr>
              <a:t>para averiguar qué sabe ya el alumno acerca de los contenidos que se van a abordar tiene por objeto que el profesor inicie el proceso de enseñanza-aprendizaje con un conocimiento preciso del nivel de conocimientos de sus alumnos y de la situación a la que se ha de acomodar su práctica docente y su estrategia didáctica. </a:t>
            </a:r>
            <a:endParaRPr lang="es-MX" sz="1100" dirty="0"/>
          </a:p>
        </p:txBody>
      </p:sp>
      <p:sp>
        <p:nvSpPr>
          <p:cNvPr id="74" name="Rectángulo redondeado 73"/>
          <p:cNvSpPr/>
          <p:nvPr/>
        </p:nvSpPr>
        <p:spPr>
          <a:xfrm>
            <a:off x="5731953" y="4324114"/>
            <a:ext cx="2065702" cy="1143249"/>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b="1" dirty="0">
                <a:solidFill>
                  <a:schemeClr val="tx1"/>
                </a:solidFill>
              </a:rPr>
              <a:t>Formativo. </a:t>
            </a:r>
            <a:r>
              <a:rPr lang="es-MX" sz="900" dirty="0">
                <a:solidFill>
                  <a:schemeClr val="tx1"/>
                </a:solidFill>
              </a:rPr>
              <a:t>Se realiza a lo largo de todo el proceso didáctico y nos va a permitir conocer la marcha del aprendizaje de todos y cada uno de los alumnos para, en consecuencia, efectuar los refuerzos, adaptaciones y diversificaciones curriculares pertinentes</a:t>
            </a:r>
          </a:p>
        </p:txBody>
      </p:sp>
      <p:sp>
        <p:nvSpPr>
          <p:cNvPr id="75" name="Rectángulo redondeado 74"/>
          <p:cNvSpPr/>
          <p:nvPr/>
        </p:nvSpPr>
        <p:spPr>
          <a:xfrm>
            <a:off x="5711884" y="5643578"/>
            <a:ext cx="2287439" cy="1235683"/>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b="1" dirty="0">
                <a:solidFill>
                  <a:schemeClr val="tx1"/>
                </a:solidFill>
              </a:rPr>
              <a:t>Sumativo. </a:t>
            </a:r>
            <a:r>
              <a:rPr lang="es-MX" sz="900" dirty="0">
                <a:solidFill>
                  <a:schemeClr val="tx1"/>
                </a:solidFill>
              </a:rPr>
              <a:t>Determina cuál es el nivel de aprendizaje que ha logrado y que puede ser tomado como punto de partida en un nuevo proceso. La evaluación final-sumativa toma datos de la evaluación formativa, es decir, los obtenidos durante el proceso, y añade a éstos otros obtenidos de forma más puntual</a:t>
            </a:r>
            <a:r>
              <a:rPr lang="es-MX" sz="900" b="1" dirty="0">
                <a:solidFill>
                  <a:schemeClr val="tx1"/>
                </a:solidFill>
              </a:rPr>
              <a:t>. </a:t>
            </a:r>
          </a:p>
        </p:txBody>
      </p:sp>
      <p:sp>
        <p:nvSpPr>
          <p:cNvPr id="89" name="Rectángulo redondeado 72">
            <a:extLst>
              <a:ext uri="{FF2B5EF4-FFF2-40B4-BE49-F238E27FC236}">
                <a16:creationId xmlns:a16="http://schemas.microsoft.com/office/drawing/2014/main" id="{5A61DA35-6C23-49FD-81A1-39631A15B559}"/>
              </a:ext>
            </a:extLst>
          </p:cNvPr>
          <p:cNvSpPr/>
          <p:nvPr/>
        </p:nvSpPr>
        <p:spPr>
          <a:xfrm>
            <a:off x="8057201" y="5696973"/>
            <a:ext cx="2287438" cy="1398384"/>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100" dirty="0">
                <a:solidFill>
                  <a:schemeClr val="tx1"/>
                </a:solidFill>
              </a:rPr>
              <a:t>Coevaluación: Es la evaluación que se realiza entre pares acerca de alguna producción o evidencia de desempeño determinada. De esta forma aprende a valorar los procesos y actuaciones de sus compañeros con la responsabilidad que esto conlleva. </a:t>
            </a:r>
          </a:p>
        </p:txBody>
      </p:sp>
      <p:cxnSp>
        <p:nvCxnSpPr>
          <p:cNvPr id="91" name="Conector recto 90">
            <a:extLst>
              <a:ext uri="{FF2B5EF4-FFF2-40B4-BE49-F238E27FC236}">
                <a16:creationId xmlns:a16="http://schemas.microsoft.com/office/drawing/2014/main" id="{5157BC8B-311F-4719-9E22-B3FE4D3BDEB0}"/>
              </a:ext>
            </a:extLst>
          </p:cNvPr>
          <p:cNvCxnSpPr>
            <a:cxnSpLocks/>
          </p:cNvCxnSpPr>
          <p:nvPr/>
        </p:nvCxnSpPr>
        <p:spPr>
          <a:xfrm>
            <a:off x="9032634" y="1543401"/>
            <a:ext cx="0" cy="4185978"/>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
        <p:nvSpPr>
          <p:cNvPr id="87" name="Rectángulo redondeado 72">
            <a:extLst>
              <a:ext uri="{FF2B5EF4-FFF2-40B4-BE49-F238E27FC236}">
                <a16:creationId xmlns:a16="http://schemas.microsoft.com/office/drawing/2014/main" id="{C1A9EFEE-822E-4292-8E69-8914972DBDAC}"/>
              </a:ext>
            </a:extLst>
          </p:cNvPr>
          <p:cNvSpPr/>
          <p:nvPr/>
        </p:nvSpPr>
        <p:spPr>
          <a:xfrm>
            <a:off x="8030154" y="4261707"/>
            <a:ext cx="2287438" cy="1312583"/>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100" dirty="0">
                <a:solidFill>
                  <a:schemeClr val="tx1"/>
                </a:solidFill>
              </a:rPr>
              <a:t>Heteroevaluación: es la evaluación que el docente realiza de las producciones de un alumno o un grupo de alumnos. Contribuye al mejoramiento de los aprendizajes mediante la retroalimentación que se deriva de ella. </a:t>
            </a:r>
          </a:p>
        </p:txBody>
      </p:sp>
      <p:sp>
        <p:nvSpPr>
          <p:cNvPr id="90" name="Rectángulo redondeado 72">
            <a:extLst>
              <a:ext uri="{FF2B5EF4-FFF2-40B4-BE49-F238E27FC236}">
                <a16:creationId xmlns:a16="http://schemas.microsoft.com/office/drawing/2014/main" id="{445A8984-6117-444C-97E4-6DF62DF7E99B}"/>
              </a:ext>
            </a:extLst>
          </p:cNvPr>
          <p:cNvSpPr/>
          <p:nvPr/>
        </p:nvSpPr>
        <p:spPr>
          <a:xfrm>
            <a:off x="8057201" y="2791760"/>
            <a:ext cx="2287438" cy="1312583"/>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100" dirty="0">
                <a:solidFill>
                  <a:schemeClr val="tx1"/>
                </a:solidFill>
              </a:rPr>
              <a:t>Autoevaluación: Es la evaluación que realiza el propio alumno acerca de sus producciones y su proceso de aprendizaje. De esta forma, conoce y valora sus actuaciones y cuenta con bases para mejorar su desempeño. </a:t>
            </a:r>
          </a:p>
        </p:txBody>
      </p:sp>
      <p:sp>
        <p:nvSpPr>
          <p:cNvPr id="84" name="CuadroTexto 83">
            <a:extLst>
              <a:ext uri="{FF2B5EF4-FFF2-40B4-BE49-F238E27FC236}">
                <a16:creationId xmlns:a16="http://schemas.microsoft.com/office/drawing/2014/main" id="{88AF409C-41FD-4C03-BF57-C88AE07222C8}"/>
              </a:ext>
            </a:extLst>
          </p:cNvPr>
          <p:cNvSpPr txBox="1"/>
          <p:nvPr/>
        </p:nvSpPr>
        <p:spPr>
          <a:xfrm>
            <a:off x="8854611" y="2214368"/>
            <a:ext cx="533604" cy="369332"/>
          </a:xfrm>
          <a:prstGeom prst="rect">
            <a:avLst/>
          </a:prstGeom>
          <a:noFill/>
        </p:spPr>
        <p:txBody>
          <a:bodyPr wrap="square" rtlCol="0">
            <a:spAutoFit/>
          </a:bodyPr>
          <a:lstStyle/>
          <a:p>
            <a:r>
              <a:rPr lang="es-MX" sz="1200" dirty="0"/>
              <a:t>Son</a:t>
            </a:r>
            <a:r>
              <a:rPr lang="es-MX" dirty="0"/>
              <a:t> </a:t>
            </a:r>
          </a:p>
        </p:txBody>
      </p:sp>
      <p:sp>
        <p:nvSpPr>
          <p:cNvPr id="83" name="CuadroTexto 82">
            <a:extLst>
              <a:ext uri="{FF2B5EF4-FFF2-40B4-BE49-F238E27FC236}">
                <a16:creationId xmlns:a16="http://schemas.microsoft.com/office/drawing/2014/main" id="{96D57F96-DFB5-4CE9-B6E4-C06A28A881B5}"/>
              </a:ext>
            </a:extLst>
          </p:cNvPr>
          <p:cNvSpPr txBox="1"/>
          <p:nvPr/>
        </p:nvSpPr>
        <p:spPr>
          <a:xfrm>
            <a:off x="8867645" y="1578257"/>
            <a:ext cx="568918" cy="276999"/>
          </a:xfrm>
          <a:prstGeom prst="rect">
            <a:avLst/>
          </a:prstGeom>
          <a:noFill/>
        </p:spPr>
        <p:txBody>
          <a:bodyPr wrap="square" rtlCol="0">
            <a:spAutoFit/>
          </a:bodyPr>
          <a:lstStyle/>
          <a:p>
            <a:r>
              <a:rPr lang="es-MX" sz="1200" dirty="0"/>
              <a:t>sus</a:t>
            </a:r>
          </a:p>
        </p:txBody>
      </p:sp>
      <p:sp>
        <p:nvSpPr>
          <p:cNvPr id="82" name="Terminador 4">
            <a:extLst>
              <a:ext uri="{FF2B5EF4-FFF2-40B4-BE49-F238E27FC236}">
                <a16:creationId xmlns:a16="http://schemas.microsoft.com/office/drawing/2014/main" id="{0DAD0F1A-C25F-485E-88A6-3167D5FE45F9}"/>
              </a:ext>
            </a:extLst>
          </p:cNvPr>
          <p:cNvSpPr/>
          <p:nvPr/>
        </p:nvSpPr>
        <p:spPr>
          <a:xfrm>
            <a:off x="8176318" y="1863250"/>
            <a:ext cx="1619794" cy="302877"/>
          </a:xfrm>
          <a:prstGeom prst="flowChartTerminator">
            <a:avLst/>
          </a:prstGeom>
          <a:solidFill>
            <a:srgbClr val="BCE7DE"/>
          </a:solidFill>
          <a:ln>
            <a:solidFill>
              <a:srgbClr val="53C1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1">
                    <a:lumMod val="50000"/>
                  </a:schemeClr>
                </a:solidFill>
                <a:latin typeface="Berlin Sans FB" panose="020E0602020502020306" pitchFamily="34" charset="0"/>
              </a:rPr>
              <a:t>tipos</a:t>
            </a:r>
          </a:p>
        </p:txBody>
      </p:sp>
      <p:sp>
        <p:nvSpPr>
          <p:cNvPr id="93" name="Terminador 4">
            <a:extLst>
              <a:ext uri="{FF2B5EF4-FFF2-40B4-BE49-F238E27FC236}">
                <a16:creationId xmlns:a16="http://schemas.microsoft.com/office/drawing/2014/main" id="{A084A561-9676-4158-B7FD-5ABFBE23ECAE}"/>
              </a:ext>
            </a:extLst>
          </p:cNvPr>
          <p:cNvSpPr/>
          <p:nvPr/>
        </p:nvSpPr>
        <p:spPr>
          <a:xfrm>
            <a:off x="10304570" y="1921192"/>
            <a:ext cx="1774749" cy="543778"/>
          </a:xfrm>
          <a:prstGeom prst="flowChartTerminator">
            <a:avLst/>
          </a:prstGeom>
          <a:solidFill>
            <a:srgbClr val="BCE7DE"/>
          </a:solidFill>
          <a:ln>
            <a:solidFill>
              <a:srgbClr val="53C1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1">
                    <a:lumMod val="50000"/>
                  </a:schemeClr>
                </a:solidFill>
                <a:latin typeface="Berlin Sans FB" panose="020E0602020502020306" pitchFamily="34" charset="0"/>
              </a:rPr>
              <a:t>Enfoque formativo</a:t>
            </a:r>
          </a:p>
        </p:txBody>
      </p:sp>
      <p:sp>
        <p:nvSpPr>
          <p:cNvPr id="94" name="CuadroTexto 93">
            <a:extLst>
              <a:ext uri="{FF2B5EF4-FFF2-40B4-BE49-F238E27FC236}">
                <a16:creationId xmlns:a16="http://schemas.microsoft.com/office/drawing/2014/main" id="{7B4D2E1E-6A70-460B-9204-0C1ED6784DE7}"/>
              </a:ext>
            </a:extLst>
          </p:cNvPr>
          <p:cNvSpPr txBox="1"/>
          <p:nvPr/>
        </p:nvSpPr>
        <p:spPr>
          <a:xfrm>
            <a:off x="10783817" y="1611269"/>
            <a:ext cx="995781" cy="276999"/>
          </a:xfrm>
          <a:prstGeom prst="rect">
            <a:avLst/>
          </a:prstGeom>
          <a:noFill/>
        </p:spPr>
        <p:txBody>
          <a:bodyPr wrap="square" rtlCol="0">
            <a:spAutoFit/>
          </a:bodyPr>
          <a:lstStyle/>
          <a:p>
            <a:r>
              <a:rPr lang="es-MX" sz="1200" dirty="0"/>
              <a:t>Tiene como</a:t>
            </a:r>
          </a:p>
        </p:txBody>
      </p:sp>
      <p:sp>
        <p:nvSpPr>
          <p:cNvPr id="95" name="CuadroTexto 94">
            <a:extLst>
              <a:ext uri="{FF2B5EF4-FFF2-40B4-BE49-F238E27FC236}">
                <a16:creationId xmlns:a16="http://schemas.microsoft.com/office/drawing/2014/main" id="{692BCC87-42B2-4F13-8113-CE5875D94B35}"/>
              </a:ext>
            </a:extLst>
          </p:cNvPr>
          <p:cNvSpPr txBox="1"/>
          <p:nvPr/>
        </p:nvSpPr>
        <p:spPr>
          <a:xfrm>
            <a:off x="10864068" y="2571618"/>
            <a:ext cx="655752" cy="276999"/>
          </a:xfrm>
          <a:prstGeom prst="rect">
            <a:avLst/>
          </a:prstGeom>
          <a:noFill/>
        </p:spPr>
        <p:txBody>
          <a:bodyPr wrap="square" rtlCol="0">
            <a:spAutoFit/>
          </a:bodyPr>
          <a:lstStyle/>
          <a:p>
            <a:r>
              <a:rPr lang="es-MX" sz="1200" dirty="0"/>
              <a:t>Es una</a:t>
            </a:r>
          </a:p>
        </p:txBody>
      </p:sp>
      <p:sp>
        <p:nvSpPr>
          <p:cNvPr id="97" name="Rectángulo redondeado 72">
            <a:extLst>
              <a:ext uri="{FF2B5EF4-FFF2-40B4-BE49-F238E27FC236}">
                <a16:creationId xmlns:a16="http://schemas.microsoft.com/office/drawing/2014/main" id="{3A9C6E28-54B2-4F03-A04F-BA2A41BCA377}"/>
              </a:ext>
            </a:extLst>
          </p:cNvPr>
          <p:cNvSpPr/>
          <p:nvPr/>
        </p:nvSpPr>
        <p:spPr>
          <a:xfrm>
            <a:off x="10393522" y="2888358"/>
            <a:ext cx="1707447" cy="2279471"/>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100" dirty="0">
                <a:solidFill>
                  <a:schemeClr val="tx1"/>
                </a:solidFill>
              </a:rPr>
              <a:t>Es una invitación a los docentes a incorporar distintas técnicas e instrumentos en los procesos de evaluación, con la intención de transformar las prácticas con sentido formativo, centrado la atención en los alumnos y en sus procesos de aprendizaje.</a:t>
            </a:r>
          </a:p>
        </p:txBody>
      </p:sp>
      <p:sp>
        <p:nvSpPr>
          <p:cNvPr id="98" name="Rectángulo redondeado 72">
            <a:extLst>
              <a:ext uri="{FF2B5EF4-FFF2-40B4-BE49-F238E27FC236}">
                <a16:creationId xmlns:a16="http://schemas.microsoft.com/office/drawing/2014/main" id="{563F1769-FD8A-4BB9-AEC6-0B6CD059795E}"/>
              </a:ext>
            </a:extLst>
          </p:cNvPr>
          <p:cNvSpPr/>
          <p:nvPr/>
        </p:nvSpPr>
        <p:spPr>
          <a:xfrm>
            <a:off x="10393522" y="5619271"/>
            <a:ext cx="1774748" cy="1397336"/>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100" dirty="0">
                <a:solidFill>
                  <a:schemeClr val="tx1"/>
                </a:solidFill>
              </a:rPr>
              <a:t>Recolectar, sistematizar y analizar la información obtenida de diversas fuentes, con el fin de mejorar el aprendizaje de los alumnos y la intervención docente.</a:t>
            </a:r>
          </a:p>
        </p:txBody>
      </p:sp>
      <p:sp>
        <p:nvSpPr>
          <p:cNvPr id="99" name="CuadroTexto 98">
            <a:extLst>
              <a:ext uri="{FF2B5EF4-FFF2-40B4-BE49-F238E27FC236}">
                <a16:creationId xmlns:a16="http://schemas.microsoft.com/office/drawing/2014/main" id="{955E70C8-1717-490F-828E-2054FEAB2671}"/>
              </a:ext>
            </a:extLst>
          </p:cNvPr>
          <p:cNvSpPr txBox="1"/>
          <p:nvPr/>
        </p:nvSpPr>
        <p:spPr>
          <a:xfrm>
            <a:off x="10837630" y="5246731"/>
            <a:ext cx="778173" cy="276999"/>
          </a:xfrm>
          <a:prstGeom prst="rect">
            <a:avLst/>
          </a:prstGeom>
          <a:noFill/>
        </p:spPr>
        <p:txBody>
          <a:bodyPr wrap="square" rtlCol="0">
            <a:spAutoFit/>
          </a:bodyPr>
          <a:lstStyle/>
          <a:p>
            <a:r>
              <a:rPr lang="es-MX" sz="1200" dirty="0"/>
              <a:t>requiere</a:t>
            </a:r>
          </a:p>
        </p:txBody>
      </p:sp>
    </p:spTree>
    <p:extLst>
      <p:ext uri="{BB962C8B-B14F-4D97-AF65-F5344CB8AC3E}">
        <p14:creationId xmlns:p14="http://schemas.microsoft.com/office/powerpoint/2010/main" val="1395277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A08DEA73-BFC8-45B9-BEFE-1E4FFBFA0C07}"/>
              </a:ext>
            </a:extLst>
          </p:cNvPr>
          <p:cNvSpPr txBox="1"/>
          <p:nvPr/>
        </p:nvSpPr>
        <p:spPr>
          <a:xfrm>
            <a:off x="517256" y="582296"/>
            <a:ext cx="10063659" cy="2862322"/>
          </a:xfrm>
          <a:prstGeom prst="rect">
            <a:avLst/>
          </a:prstGeom>
          <a:noFill/>
        </p:spPr>
        <p:txBody>
          <a:bodyPr wrap="square" rtlCol="0">
            <a:spAutoFit/>
          </a:bodyPr>
          <a:lstStyle/>
          <a:p>
            <a:r>
              <a:rPr lang="es-MX" b="1" dirty="0"/>
              <a:t>Referencias</a:t>
            </a:r>
          </a:p>
          <a:p>
            <a:endParaRPr lang="es-MX" b="1" dirty="0"/>
          </a:p>
          <a:p>
            <a:r>
              <a:rPr lang="es-MX" dirty="0"/>
              <a:t>- Las estrategias y los instrumentos de evaluación desde el enfoque formativo</a:t>
            </a:r>
            <a:endParaRPr lang="es-MX" dirty="0">
              <a:hlinkClick r:id="rId2"/>
            </a:endParaRPr>
          </a:p>
          <a:p>
            <a:pPr marL="285750" indent="-285750">
              <a:buFontTx/>
              <a:buChar char="-"/>
            </a:pPr>
            <a:r>
              <a:rPr lang="es-MX" dirty="0">
                <a:hlinkClick r:id="rId2"/>
              </a:rPr>
              <a:t>https://es.slideshare.net/leong77/principios-de-evaluacion</a:t>
            </a:r>
            <a:endParaRPr lang="es-MX" dirty="0"/>
          </a:p>
          <a:p>
            <a:pPr marL="285750" indent="-285750">
              <a:buFontTx/>
              <a:buChar char="-"/>
            </a:pPr>
            <a:r>
              <a:rPr lang="es-MX" dirty="0">
                <a:hlinkClick r:id="rId3"/>
              </a:rPr>
              <a:t>https://docentesaldia.com/2020/08/09/los-tipos-de-evaluacion-educativa-que-todo-docente-debe-conocer/</a:t>
            </a:r>
            <a:endParaRPr lang="es-MX" dirty="0"/>
          </a:p>
          <a:p>
            <a:pPr marL="285750" indent="-285750">
              <a:buFontTx/>
              <a:buChar char="-"/>
            </a:pPr>
            <a:r>
              <a:rPr lang="es-MX" dirty="0">
                <a:hlinkClick r:id="rId4"/>
              </a:rPr>
              <a:t>http://201.117.133.137/sistema/Data/tareas/enep-00038/_Actividad/10133/10653.pdf</a:t>
            </a:r>
            <a:endParaRPr lang="es-MX" dirty="0"/>
          </a:p>
          <a:p>
            <a:pPr marL="285750" indent="-285750">
              <a:buFontTx/>
              <a:buChar char="-"/>
            </a:pPr>
            <a:endParaRPr lang="es-MX" dirty="0"/>
          </a:p>
          <a:p>
            <a:pPr marL="285750" indent="-285750">
              <a:buFontTx/>
              <a:buChar char="-"/>
            </a:pPr>
            <a:endParaRPr lang="es-MX" dirty="0"/>
          </a:p>
          <a:p>
            <a:endParaRPr lang="es-MX" dirty="0"/>
          </a:p>
        </p:txBody>
      </p:sp>
    </p:spTree>
    <p:extLst>
      <p:ext uri="{BB962C8B-B14F-4D97-AF65-F5344CB8AC3E}">
        <p14:creationId xmlns:p14="http://schemas.microsoft.com/office/powerpoint/2010/main" val="129628515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273</TotalTime>
  <Words>844</Words>
  <Application>Microsoft Office PowerPoint</Application>
  <PresentationFormat>Panorámica</PresentationFormat>
  <Paragraphs>85</Paragraphs>
  <Slides>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vt:i4>
      </vt:variant>
    </vt:vector>
  </HeadingPairs>
  <TitlesOfParts>
    <vt:vector size="10" baseType="lpstr">
      <vt:lpstr>Arial</vt:lpstr>
      <vt:lpstr>Berlin Sans FB</vt:lpstr>
      <vt:lpstr>Bernard MT Condensed</vt:lpstr>
      <vt:lpstr>Calibri</vt:lpstr>
      <vt:lpstr>Calibri Light</vt:lpstr>
      <vt:lpstr>Times New Roman</vt: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Rochío</dc:creator>
  <cp:lastModifiedBy>Rochío</cp:lastModifiedBy>
  <cp:revision>20</cp:revision>
  <dcterms:created xsi:type="dcterms:W3CDTF">2021-05-06T21:36:23Z</dcterms:created>
  <dcterms:modified xsi:type="dcterms:W3CDTF">2021-05-08T00:26:00Z</dcterms:modified>
</cp:coreProperties>
</file>