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7"/>
  </p:notesMasterIdLst>
  <p:sldIdLst>
    <p:sldId id="312" r:id="rId2"/>
    <p:sldId id="313" r:id="rId3"/>
    <p:sldId id="314" r:id="rId4"/>
    <p:sldId id="330" r:id="rId5"/>
    <p:sldId id="315" r:id="rId6"/>
    <p:sldId id="318" r:id="rId7"/>
    <p:sldId id="327" r:id="rId8"/>
    <p:sldId id="316" r:id="rId9"/>
    <p:sldId id="331" r:id="rId10"/>
    <p:sldId id="317" r:id="rId11"/>
    <p:sldId id="319" r:id="rId12"/>
    <p:sldId id="325" r:id="rId13"/>
    <p:sldId id="326" r:id="rId14"/>
    <p:sldId id="332" r:id="rId15"/>
    <p:sldId id="328"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tamaran" panose="020B0604020202020204" charset="0"/>
      <p:regular r:id="rId22"/>
      <p:bold r:id="rId23"/>
    </p:embeddedFont>
    <p:embeddedFont>
      <p:font typeface="Federant"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Berenice Monrreal Camacho" initials="VBMC" lastIdx="1" clrIdx="0">
    <p:extLst>
      <p:ext uri="{19B8F6BF-5375-455C-9EA6-DF929625EA0E}">
        <p15:presenceInfo xmlns:p15="http://schemas.microsoft.com/office/powerpoint/2012/main" userId="ca4e4a13b4d799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34BDAC-041F-49F9-8352-6E761AB2EDC2}">
  <a:tblStyle styleId="{6334BDAC-041F-49F9-8352-6E761AB2ED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4" autoAdjust="0"/>
    <p:restoredTop sz="81447" autoAdjust="0"/>
  </p:normalViewPr>
  <p:slideViewPr>
    <p:cSldViewPr snapToGrid="0" showGuides="1">
      <p:cViewPr varScale="1">
        <p:scale>
          <a:sx n="79" d="100"/>
          <a:sy n="79" d="100"/>
        </p:scale>
        <p:origin x="1086" y="168"/>
      </p:cViewPr>
      <p:guideLst>
        <p:guide orient="horz" pos="159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0879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607665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7"/>
          <p:cNvSpPr/>
          <p:nvPr/>
        </p:nvSpPr>
        <p:spPr>
          <a:xfrm>
            <a:off x="352800" y="346325"/>
            <a:ext cx="8438400" cy="4450800"/>
          </a:xfrm>
          <a:prstGeom prst="rect">
            <a:avLst/>
          </a:prstGeom>
          <a:gradFill>
            <a:gsLst>
              <a:gs pos="0">
                <a:srgbClr val="EFEFEF">
                  <a:alpha val="25490"/>
                </a:srgbClr>
              </a:gs>
              <a:gs pos="100000">
                <a:srgbClr val="9E9E9D">
                  <a:alpha val="25098"/>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8548738">
            <a:off x="7736426" y="-526724"/>
            <a:ext cx="1652567" cy="1652567"/>
          </a:xfrm>
          <a:prstGeom prst="ellipse">
            <a:avLst/>
          </a:prstGeom>
          <a:gradFill>
            <a:gsLst>
              <a:gs pos="0">
                <a:schemeClr val="accent1"/>
              </a:gs>
              <a:gs pos="100000">
                <a:srgbClr val="EAA0B8">
                  <a:alpha val="9411"/>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rot="-5275558">
            <a:off x="1204658" y="-725501"/>
            <a:ext cx="1243415" cy="1243415"/>
          </a:xfrm>
          <a:prstGeom prst="ellipse">
            <a:avLst/>
          </a:prstGeom>
          <a:gradFill>
            <a:gsLst>
              <a:gs pos="0">
                <a:schemeClr val="accent2"/>
              </a:gs>
              <a:gs pos="100000">
                <a:srgbClr val="FBF1CD">
                  <a:alpha val="9803"/>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rot="6172161">
            <a:off x="5121838" y="4745771"/>
            <a:ext cx="1439869" cy="1439869"/>
          </a:xfrm>
          <a:prstGeom prst="ellipse">
            <a:avLst/>
          </a:prstGeom>
          <a:gradFill>
            <a:gsLst>
              <a:gs pos="0">
                <a:schemeClr val="accent3"/>
              </a:gs>
              <a:gs pos="100000">
                <a:srgbClr val="928AF1">
                  <a:alpha val="16078"/>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txBox="1">
            <a:spLocks noGrp="1"/>
          </p:cNvSpPr>
          <p:nvPr>
            <p:ph type="title"/>
          </p:nvPr>
        </p:nvSpPr>
        <p:spPr>
          <a:xfrm>
            <a:off x="720000" y="1328700"/>
            <a:ext cx="4501800" cy="755700"/>
          </a:xfrm>
          <a:prstGeom prst="rect">
            <a:avLst/>
          </a:prstGeom>
          <a:noFill/>
        </p:spPr>
        <p:txBody>
          <a:bodyPr spcFirstLastPara="1" wrap="square" lIns="0" tIns="0" rIns="0" bIns="0" anchor="ctr" anchorCtr="0">
            <a:noAutofit/>
          </a:bodyPr>
          <a:lstStyle>
            <a:lvl1pPr lvl="0">
              <a:spcBef>
                <a:spcPts val="0"/>
              </a:spcBef>
              <a:spcAft>
                <a:spcPts val="0"/>
              </a:spcAft>
              <a:buSzPts val="3600"/>
              <a:buNone/>
              <a:defRPr>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1" name="Google Shape;81;p7"/>
          <p:cNvSpPr txBox="1">
            <a:spLocks noGrp="1"/>
          </p:cNvSpPr>
          <p:nvPr>
            <p:ph type="subTitle" idx="1"/>
          </p:nvPr>
        </p:nvSpPr>
        <p:spPr>
          <a:xfrm>
            <a:off x="720000" y="2084400"/>
            <a:ext cx="4501800" cy="1730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82" name="Google Shape;82;p7"/>
          <p:cNvGrpSpPr/>
          <p:nvPr/>
        </p:nvGrpSpPr>
        <p:grpSpPr>
          <a:xfrm>
            <a:off x="112575" y="60841"/>
            <a:ext cx="8918850" cy="258000"/>
            <a:chOff x="112575" y="73753"/>
            <a:chExt cx="8918850" cy="258000"/>
          </a:xfrm>
        </p:grpSpPr>
        <p:cxnSp>
          <p:nvCxnSpPr>
            <p:cNvPr id="83" name="Google Shape;83;p7"/>
            <p:cNvCxnSpPr/>
            <p:nvPr/>
          </p:nvCxnSpPr>
          <p:spPr>
            <a:xfrm>
              <a:off x="531750" y="202750"/>
              <a:ext cx="8080500" cy="0"/>
            </a:xfrm>
            <a:prstGeom prst="straightConnector1">
              <a:avLst/>
            </a:prstGeom>
            <a:noFill/>
            <a:ln w="9525" cap="flat" cmpd="sng">
              <a:solidFill>
                <a:schemeClr val="dk2"/>
              </a:solidFill>
              <a:prstDash val="solid"/>
              <a:round/>
              <a:headEnd type="none" w="med" len="med"/>
              <a:tailEnd type="none" w="med" len="med"/>
            </a:ln>
          </p:spPr>
        </p:cxnSp>
        <p:grpSp>
          <p:nvGrpSpPr>
            <p:cNvPr id="84" name="Google Shape;84;p7"/>
            <p:cNvGrpSpPr/>
            <p:nvPr/>
          </p:nvGrpSpPr>
          <p:grpSpPr>
            <a:xfrm>
              <a:off x="112575" y="73753"/>
              <a:ext cx="8918850" cy="258000"/>
              <a:chOff x="1305325" y="3209250"/>
              <a:chExt cx="8918850" cy="258000"/>
            </a:xfrm>
          </p:grpSpPr>
          <p:sp>
            <p:nvSpPr>
              <p:cNvPr id="85" name="Google Shape;85;p7"/>
              <p:cNvSpPr/>
              <p:nvPr/>
            </p:nvSpPr>
            <p:spPr>
              <a:xfrm>
                <a:off x="1305325" y="3209250"/>
                <a:ext cx="258000" cy="258000"/>
              </a:xfrm>
              <a:prstGeom prst="mathPlus">
                <a:avLst>
                  <a:gd name="adj1"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9966175" y="3209250"/>
                <a:ext cx="258000" cy="258000"/>
              </a:xfrm>
              <a:prstGeom prst="mathPlus">
                <a:avLst>
                  <a:gd name="adj1"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7"/>
          <p:cNvGrpSpPr/>
          <p:nvPr/>
        </p:nvGrpSpPr>
        <p:grpSpPr>
          <a:xfrm>
            <a:off x="112575" y="4824666"/>
            <a:ext cx="8918850" cy="258000"/>
            <a:chOff x="112575" y="73753"/>
            <a:chExt cx="8918850" cy="258000"/>
          </a:xfrm>
        </p:grpSpPr>
        <p:cxnSp>
          <p:nvCxnSpPr>
            <p:cNvPr id="88" name="Google Shape;88;p7"/>
            <p:cNvCxnSpPr/>
            <p:nvPr/>
          </p:nvCxnSpPr>
          <p:spPr>
            <a:xfrm>
              <a:off x="531750" y="202750"/>
              <a:ext cx="8080500" cy="0"/>
            </a:xfrm>
            <a:prstGeom prst="straightConnector1">
              <a:avLst/>
            </a:prstGeom>
            <a:noFill/>
            <a:ln w="9525" cap="flat" cmpd="sng">
              <a:solidFill>
                <a:schemeClr val="dk2"/>
              </a:solidFill>
              <a:prstDash val="solid"/>
              <a:round/>
              <a:headEnd type="none" w="med" len="med"/>
              <a:tailEnd type="none" w="med" len="med"/>
            </a:ln>
          </p:spPr>
        </p:cxnSp>
        <p:grpSp>
          <p:nvGrpSpPr>
            <p:cNvPr id="89" name="Google Shape;89;p7"/>
            <p:cNvGrpSpPr/>
            <p:nvPr/>
          </p:nvGrpSpPr>
          <p:grpSpPr>
            <a:xfrm>
              <a:off x="112575" y="73753"/>
              <a:ext cx="8918850" cy="258000"/>
              <a:chOff x="1305325" y="3209250"/>
              <a:chExt cx="8918850" cy="258000"/>
            </a:xfrm>
          </p:grpSpPr>
          <p:sp>
            <p:nvSpPr>
              <p:cNvPr id="90" name="Google Shape;90;p7"/>
              <p:cNvSpPr/>
              <p:nvPr/>
            </p:nvSpPr>
            <p:spPr>
              <a:xfrm>
                <a:off x="1305325" y="3209250"/>
                <a:ext cx="258000" cy="258000"/>
              </a:xfrm>
              <a:prstGeom prst="mathPlus">
                <a:avLst>
                  <a:gd name="adj1"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9966175" y="3209250"/>
                <a:ext cx="258000" cy="258000"/>
              </a:xfrm>
              <a:prstGeom prst="mathPlus">
                <a:avLst>
                  <a:gd name="adj1"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8">
    <p:bg>
      <p:bgPr>
        <a:blipFill>
          <a:blip r:embed="rId2">
            <a:alphaModFix/>
          </a:blip>
          <a:stretch>
            <a:fillRect/>
          </a:stretch>
        </a:blipFill>
        <a:effectLst/>
      </p:bgPr>
    </p:bg>
    <p:spTree>
      <p:nvGrpSpPr>
        <p:cNvPr id="1" name="Shape 34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8_1">
    <p:bg>
      <p:bgPr>
        <a:blipFill>
          <a:blip r:embed="rId2">
            <a:alphaModFix/>
          </a:blip>
          <a:stretch>
            <a:fillRect/>
          </a:stretch>
        </a:blipFill>
        <a:effectLst/>
      </p:bgPr>
    </p:bg>
    <p:spTree>
      <p:nvGrpSpPr>
        <p:cNvPr id="1" name="Shape 34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a:spcBef>
                <a:spcPts val="0"/>
              </a:spcBef>
              <a:spcAft>
                <a:spcPts val="0"/>
              </a:spcAft>
              <a:buClr>
                <a:schemeClr val="dk1"/>
              </a:buClr>
              <a:buSzPts val="3600"/>
              <a:buFont typeface="Federant"/>
              <a:buNone/>
              <a:defRPr sz="3600" b="1">
                <a:solidFill>
                  <a:schemeClr val="dk1"/>
                </a:solidFill>
                <a:latin typeface="Federant"/>
                <a:ea typeface="Federant"/>
                <a:cs typeface="Federant"/>
                <a:sym typeface="Federant"/>
              </a:defRPr>
            </a:lvl1pPr>
            <a:lvl2pPr lvl="1">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2pPr>
            <a:lvl3pPr lvl="2">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3pPr>
            <a:lvl4pPr lvl="3">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4pPr>
            <a:lvl5pPr lvl="4">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5pPr>
            <a:lvl6pPr lvl="5">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6pPr>
            <a:lvl7pPr lvl="6">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7pPr>
            <a:lvl8pPr lvl="7">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8pPr>
            <a:lvl9pPr lvl="8">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1pPr>
            <a:lvl2pPr marL="914400" lvl="1"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2pPr>
            <a:lvl3pPr marL="1371600" lvl="2"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3pPr>
            <a:lvl4pPr marL="1828800" lvl="3"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4pPr>
            <a:lvl5pPr marL="2286000" lvl="4"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5pPr>
            <a:lvl6pPr marL="2743200" lvl="5"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6pPr>
            <a:lvl7pPr marL="3200400" lvl="6"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7pPr>
            <a:lvl8pPr marL="3657600" lvl="7"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8pPr>
            <a:lvl9pPr marL="4114800" lvl="8" indent="-330200">
              <a:lnSpc>
                <a:spcPct val="115000"/>
              </a:lnSpc>
              <a:spcBef>
                <a:spcPts val="1600"/>
              </a:spcBef>
              <a:spcAft>
                <a:spcPts val="1600"/>
              </a:spcAft>
              <a:buClr>
                <a:schemeClr val="dk2"/>
              </a:buClr>
              <a:buSzPts val="1600"/>
              <a:buFont typeface="Catamaran"/>
              <a:buChar char="■"/>
              <a:defRPr sz="1600">
                <a:solidFill>
                  <a:schemeClr val="dk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8" r:id="rId2"/>
    <p:sldLayoutId id="2147483668" r:id="rId3"/>
    <p:sldLayoutId id="214748366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slide" Target="slide12.xml"/><Relationship Id="rId4" Type="http://schemas.openxmlformats.org/officeDocument/2006/relationships/image" Target="../media/image9.svg"/><Relationship Id="rId9"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4.png"/><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2D3ED54-9C86-46D8-8DBE-41535B12168C}"/>
              </a:ext>
            </a:extLst>
          </p:cNvPr>
          <p:cNvSpPr txBox="1"/>
          <p:nvPr/>
        </p:nvSpPr>
        <p:spPr>
          <a:xfrm>
            <a:off x="327378" y="383948"/>
            <a:ext cx="8489244" cy="4662815"/>
          </a:xfrm>
          <a:prstGeom prst="rect">
            <a:avLst/>
          </a:prstGeom>
          <a:noFill/>
        </p:spPr>
        <p:txBody>
          <a:bodyPr wrap="square">
            <a:spAutoFit/>
          </a:bodyPr>
          <a:lstStyle/>
          <a:p>
            <a:pPr algn="ctr">
              <a:buClrTx/>
              <a:buFontTx/>
              <a:buNone/>
            </a:pPr>
            <a:r>
              <a:rPr lang="es-ES" sz="900" kern="1200" dirty="0">
                <a:solidFill>
                  <a:schemeClr val="bg1"/>
                </a:solidFill>
                <a:latin typeface="Catamaran" panose="020B0604020202020204" charset="0"/>
                <a:ea typeface="+mn-ea"/>
                <a:cs typeface="Catamaran" panose="020B0604020202020204" charset="0"/>
              </a:rPr>
              <a:t>Escuela Normal de Educación Preescolar</a:t>
            </a:r>
          </a:p>
          <a:p>
            <a:pPr algn="ctr">
              <a:buClrTx/>
              <a:buFontTx/>
              <a:buNone/>
            </a:pPr>
            <a:r>
              <a:rPr lang="es-ES" sz="900" kern="1200" dirty="0">
                <a:solidFill>
                  <a:schemeClr val="bg1"/>
                </a:solidFill>
                <a:latin typeface="Catamaran" panose="020B0604020202020204" charset="0"/>
                <a:ea typeface="+mn-ea"/>
                <a:cs typeface="Catamaran" panose="020B0604020202020204" charset="0"/>
              </a:rPr>
              <a:t>Licenciatura en Educación Preescolar</a:t>
            </a:r>
          </a:p>
          <a:p>
            <a:pPr algn="ctr">
              <a:buClrTx/>
              <a:buFontTx/>
              <a:buNone/>
            </a:pPr>
            <a:r>
              <a:rPr lang="es-ES" sz="900" kern="1200" dirty="0">
                <a:solidFill>
                  <a:schemeClr val="bg1"/>
                </a:solidFill>
                <a:latin typeface="Catamaran" panose="020B0604020202020204" charset="0"/>
                <a:ea typeface="+mn-ea"/>
                <a:cs typeface="Catamaran" panose="020B0604020202020204" charset="0"/>
              </a:rPr>
              <a:t>CICLO ESCOLAR 2020-2021</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Segundo Semestre</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Docente: Gerardo Garza Alcalá</a:t>
            </a:r>
          </a:p>
          <a:p>
            <a:pPr algn="ctr">
              <a:buClrTx/>
              <a:buFontTx/>
              <a:buNone/>
            </a:pPr>
            <a:r>
              <a:rPr lang="es-ES" sz="900" kern="1200" dirty="0">
                <a:solidFill>
                  <a:schemeClr val="bg1"/>
                </a:solidFill>
                <a:latin typeface="Catamaran" panose="020B0604020202020204" charset="0"/>
                <a:ea typeface="+mn-ea"/>
                <a:cs typeface="Catamaran" panose="020B0604020202020204" charset="0"/>
              </a:rPr>
              <a:t>Alumnas:</a:t>
            </a:r>
          </a:p>
          <a:p>
            <a:pPr algn="ctr">
              <a:buClrTx/>
              <a:buFontTx/>
              <a:buNone/>
            </a:pPr>
            <a:r>
              <a:rPr lang="es-ES" sz="900" kern="1200" dirty="0">
                <a:solidFill>
                  <a:schemeClr val="bg1"/>
                </a:solidFill>
                <a:latin typeface="Catamaran" panose="020B0604020202020204" charset="0"/>
                <a:ea typeface="+mn-ea"/>
                <a:cs typeface="Catamaran" panose="020B0604020202020204" charset="0"/>
              </a:rPr>
              <a:t>Diana </a:t>
            </a:r>
            <a:r>
              <a:rPr lang="es-ES" sz="900" kern="1200" dirty="0" err="1">
                <a:solidFill>
                  <a:schemeClr val="bg1"/>
                </a:solidFill>
                <a:latin typeface="Catamaran" panose="020B0604020202020204" charset="0"/>
                <a:ea typeface="+mn-ea"/>
                <a:cs typeface="Catamaran" panose="020B0604020202020204" charset="0"/>
              </a:rPr>
              <a:t>Cristela</a:t>
            </a:r>
            <a:r>
              <a:rPr lang="es-ES" sz="900" kern="1200" dirty="0">
                <a:solidFill>
                  <a:schemeClr val="bg1"/>
                </a:solidFill>
                <a:latin typeface="Catamaran" panose="020B0604020202020204" charset="0"/>
                <a:ea typeface="+mn-ea"/>
                <a:cs typeface="Catamaran" panose="020B0604020202020204" charset="0"/>
              </a:rPr>
              <a:t> De la Cruz Saucedo #3</a:t>
            </a:r>
          </a:p>
          <a:p>
            <a:pPr algn="ctr">
              <a:buClrTx/>
              <a:buFontTx/>
              <a:buNone/>
            </a:pPr>
            <a:r>
              <a:rPr lang="es-ES" sz="900" kern="1200" dirty="0">
                <a:solidFill>
                  <a:schemeClr val="bg1"/>
                </a:solidFill>
                <a:latin typeface="Catamaran" panose="020B0604020202020204" charset="0"/>
                <a:ea typeface="+mn-ea"/>
                <a:cs typeface="Catamaran" panose="020B0604020202020204" charset="0"/>
              </a:rPr>
              <a:t>Andrea Elizabeth García </a:t>
            </a:r>
            <a:r>
              <a:rPr lang="es-ES" sz="900" kern="1200" dirty="0" err="1">
                <a:solidFill>
                  <a:schemeClr val="bg1"/>
                </a:solidFill>
                <a:latin typeface="Catamaran" panose="020B0604020202020204" charset="0"/>
                <a:ea typeface="+mn-ea"/>
                <a:cs typeface="Catamaran" panose="020B0604020202020204" charset="0"/>
              </a:rPr>
              <a:t>García</a:t>
            </a:r>
            <a:r>
              <a:rPr lang="es-ES" sz="900" kern="1200" dirty="0">
                <a:solidFill>
                  <a:schemeClr val="bg1"/>
                </a:solidFill>
                <a:latin typeface="Catamaran" panose="020B0604020202020204" charset="0"/>
                <a:ea typeface="+mn-ea"/>
                <a:cs typeface="Catamaran" panose="020B0604020202020204" charset="0"/>
              </a:rPr>
              <a:t> #7</a:t>
            </a:r>
          </a:p>
          <a:p>
            <a:pPr algn="ctr">
              <a:buClrTx/>
              <a:buFontTx/>
              <a:buNone/>
            </a:pPr>
            <a:r>
              <a:rPr lang="es-ES" sz="900" kern="1200" dirty="0">
                <a:solidFill>
                  <a:schemeClr val="bg1"/>
                </a:solidFill>
                <a:latin typeface="Catamaran" panose="020B0604020202020204" charset="0"/>
                <a:ea typeface="+mn-ea"/>
                <a:cs typeface="Catamaran" panose="020B0604020202020204" charset="0"/>
              </a:rPr>
              <a:t>Alondra Huerta Palacios #11</a:t>
            </a:r>
          </a:p>
          <a:p>
            <a:pPr algn="ctr">
              <a:buClrTx/>
              <a:buFontTx/>
              <a:buNone/>
            </a:pPr>
            <a:r>
              <a:rPr lang="es-ES" sz="900" kern="1200" dirty="0">
                <a:solidFill>
                  <a:schemeClr val="bg1"/>
                </a:solidFill>
                <a:latin typeface="Catamaran" panose="020B0604020202020204" charset="0"/>
                <a:ea typeface="+mn-ea"/>
                <a:cs typeface="Catamaran" panose="020B0604020202020204" charset="0"/>
              </a:rPr>
              <a:t>Angela Martiñón </a:t>
            </a:r>
            <a:r>
              <a:rPr lang="es-ES" sz="900" kern="1200" dirty="0" err="1">
                <a:solidFill>
                  <a:schemeClr val="bg1"/>
                </a:solidFill>
                <a:latin typeface="Catamaran" panose="020B0604020202020204" charset="0"/>
                <a:ea typeface="+mn-ea"/>
                <a:cs typeface="Catamaran" panose="020B0604020202020204" charset="0"/>
              </a:rPr>
              <a:t>Tomatsú</a:t>
            </a:r>
            <a:r>
              <a:rPr lang="es-ES" sz="900" kern="1200" dirty="0">
                <a:solidFill>
                  <a:schemeClr val="bg1"/>
                </a:solidFill>
                <a:latin typeface="Catamaran" panose="020B0604020202020204" charset="0"/>
                <a:ea typeface="+mn-ea"/>
                <a:cs typeface="Catamaran" panose="020B0604020202020204" charset="0"/>
              </a:rPr>
              <a:t> #14</a:t>
            </a:r>
          </a:p>
          <a:p>
            <a:pPr algn="ctr">
              <a:buClrTx/>
              <a:buFontTx/>
              <a:buNone/>
            </a:pPr>
            <a:r>
              <a:rPr lang="es-ES" sz="900" kern="1200" dirty="0">
                <a:solidFill>
                  <a:schemeClr val="bg1"/>
                </a:solidFill>
                <a:latin typeface="Catamaran" panose="020B0604020202020204" charset="0"/>
                <a:ea typeface="+mn-ea"/>
                <a:cs typeface="Catamaran" panose="020B0604020202020204" charset="0"/>
              </a:rPr>
              <a:t>Victoria Berenice Monrreal Camacho #15</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Grupo: A</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Nombre del Trabajo: Organizador gráfico</a:t>
            </a:r>
          </a:p>
          <a:p>
            <a:pPr algn="ctr">
              <a:buClrTx/>
              <a:buFontTx/>
              <a:buNone/>
            </a:pPr>
            <a:r>
              <a:rPr lang="es-ES" sz="900" kern="1200" dirty="0">
                <a:solidFill>
                  <a:schemeClr val="bg1"/>
                </a:solidFill>
                <a:latin typeface="Catamaran" panose="020B0604020202020204" charset="0"/>
                <a:ea typeface="+mn-ea"/>
                <a:cs typeface="Catamaran" panose="020B0604020202020204" charset="0"/>
              </a:rPr>
              <a:t>Unidad de Aprendizaje II</a:t>
            </a:r>
          </a:p>
          <a:p>
            <a:pPr algn="ctr">
              <a:buClrTx/>
              <a:buFontTx/>
              <a:buNone/>
            </a:pPr>
            <a:r>
              <a:rPr lang="es-ES" sz="900" kern="1200" dirty="0">
                <a:solidFill>
                  <a:schemeClr val="bg1"/>
                </a:solidFill>
                <a:latin typeface="Catamaran" panose="020B0604020202020204" charset="0"/>
                <a:ea typeface="+mn-ea"/>
                <a:cs typeface="Catamaran" panose="020B0604020202020204" charset="0"/>
              </a:rPr>
              <a:t>De la organización del proceso de enseñanza a la evaluación del aprendizaje de los alumnos: bases y fundamentos</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Competencias de la unidad:</a:t>
            </a:r>
          </a:p>
          <a:p>
            <a:pPr algn="ctr">
              <a:buClrTx/>
              <a:buFontTx/>
              <a:buNone/>
            </a:pPr>
            <a:r>
              <a:rPr lang="es-ES" sz="900" kern="1200" dirty="0">
                <a:solidFill>
                  <a:schemeClr val="bg1"/>
                </a:solidFill>
                <a:latin typeface="Catamaran" panose="020B0604020202020204" charset="0"/>
                <a:ea typeface="+mn-ea"/>
                <a:cs typeface="Catamaran" panose="020B0604020202020204" charset="0"/>
              </a:rPr>
              <a:t>•	Elabora diagnósticos de los intereses, motivaciones y necesidades formativas de los alumnos para organizar las actividades de aprendizaje, así como las adecuaciones curriculares y didácticas pertinentes.</a:t>
            </a:r>
          </a:p>
          <a:p>
            <a:pPr algn="ctr">
              <a:buClrTx/>
              <a:buFontTx/>
              <a:buNone/>
            </a:pPr>
            <a:r>
              <a:rPr lang="es-ES" sz="900" kern="1200" dirty="0">
                <a:solidFill>
                  <a:schemeClr val="bg1"/>
                </a:solidFill>
                <a:latin typeface="Catamaran" panose="020B0604020202020204" charset="0"/>
                <a:ea typeface="+mn-ea"/>
                <a:cs typeface="Catamaran" panose="020B0604020202020204" charset="0"/>
              </a:rPr>
              <a:t>•	Selecciona estrategias que favorecen el desarrollo intelectual, físico, social y emocional de los alumnos para procurar el logro de los aprendizajes.</a:t>
            </a:r>
          </a:p>
          <a:p>
            <a:pPr algn="ctr">
              <a:buClrTx/>
              <a:buFontTx/>
              <a:buNone/>
            </a:pPr>
            <a:r>
              <a:rPr lang="es-ES" sz="900" kern="1200" dirty="0">
                <a:solidFill>
                  <a:schemeClr val="bg1"/>
                </a:solidFill>
                <a:latin typeface="Catamaran" panose="020B0604020202020204" charset="0"/>
                <a:ea typeface="+mn-ea"/>
                <a:cs typeface="Catamaran" panose="020B0604020202020204" charset="0"/>
              </a:rPr>
              <a:t>•	Evalúa el aprendizaje de sus alumnos mediante la aplicación de distintas teorías, métodos e instrumentos considerando las áreas, campos y ámbitos de conocimiento, así como los saberes correspondientes al grado y nivel educativo.</a:t>
            </a:r>
          </a:p>
          <a:p>
            <a:pPr>
              <a:buClrTx/>
              <a:buFontTx/>
              <a:buNone/>
            </a:pPr>
            <a:endParaRPr lang="es-ES" sz="900" kern="1200" dirty="0">
              <a:solidFill>
                <a:schemeClr val="bg1"/>
              </a:solidFill>
              <a:latin typeface="Catamaran" panose="020B0604020202020204" charset="0"/>
              <a:ea typeface="+mn-ea"/>
              <a:cs typeface="Catamaran" panose="020B0604020202020204" charset="0"/>
            </a:endParaRPr>
          </a:p>
          <a:p>
            <a:pPr>
              <a:buClrTx/>
              <a:buFontTx/>
              <a:buNone/>
            </a:pPr>
            <a:endParaRPr lang="es-ES" sz="900" kern="1200" dirty="0">
              <a:solidFill>
                <a:schemeClr val="bg1"/>
              </a:solidFill>
              <a:latin typeface="Catamaran" panose="020B0604020202020204" charset="0"/>
              <a:ea typeface="+mn-ea"/>
              <a:cs typeface="Catamaran" panose="020B0604020202020204" charset="0"/>
            </a:endParaRPr>
          </a:p>
          <a:p>
            <a:pPr>
              <a:buClrTx/>
              <a:buFontTx/>
              <a:buNone/>
            </a:pPr>
            <a:r>
              <a:rPr lang="es-ES" sz="900" kern="1200" dirty="0">
                <a:solidFill>
                  <a:schemeClr val="bg1"/>
                </a:solidFill>
                <a:latin typeface="Catamaran" panose="020B0604020202020204" charset="0"/>
                <a:ea typeface="+mn-ea"/>
                <a:cs typeface="Catamaran" panose="020B0604020202020204" charset="0"/>
              </a:rPr>
              <a:t>Saltillo, Coahuila de Zaragoza                                                                                                                                                                                                              7 de mayo de 2021</a:t>
            </a:r>
          </a:p>
        </p:txBody>
      </p:sp>
      <p:grpSp>
        <p:nvGrpSpPr>
          <p:cNvPr id="7" name="Grupo 6">
            <a:extLst>
              <a:ext uri="{FF2B5EF4-FFF2-40B4-BE49-F238E27FC236}">
                <a16:creationId xmlns:a16="http://schemas.microsoft.com/office/drawing/2014/main" id="{DD19326C-E0C1-4248-B967-BFD5B6611720}"/>
              </a:ext>
            </a:extLst>
          </p:cNvPr>
          <p:cNvGrpSpPr/>
          <p:nvPr/>
        </p:nvGrpSpPr>
        <p:grpSpPr>
          <a:xfrm>
            <a:off x="2870542" y="900630"/>
            <a:ext cx="3402915" cy="600794"/>
            <a:chOff x="0" y="0"/>
            <a:chExt cx="4320640" cy="909701"/>
          </a:xfrm>
        </p:grpSpPr>
        <p:pic>
          <p:nvPicPr>
            <p:cNvPr id="8" name="2 Imagen">
              <a:extLst>
                <a:ext uri="{FF2B5EF4-FFF2-40B4-BE49-F238E27FC236}">
                  <a16:creationId xmlns:a16="http://schemas.microsoft.com/office/drawing/2014/main" id="{A952A6AC-4215-4421-9AD9-4FBD3FDC8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9" name="1 CuadroTexto">
              <a:extLst>
                <a:ext uri="{FF2B5EF4-FFF2-40B4-BE49-F238E27FC236}">
                  <a16:creationId xmlns:a16="http://schemas.microsoft.com/office/drawing/2014/main" id="{2BE4F951-8D35-483C-A004-C444231D7144}"/>
                </a:ext>
              </a:extLst>
            </p:cNvPr>
            <p:cNvSpPr txBox="1"/>
            <p:nvPr/>
          </p:nvSpPr>
          <p:spPr>
            <a:xfrm>
              <a:off x="2186899" y="0"/>
              <a:ext cx="2133741" cy="737871"/>
            </a:xfrm>
            <a:prstGeom prst="rect">
              <a:avLst/>
            </a:prstGeom>
            <a:noFill/>
          </p:spPr>
          <p:txBody>
            <a:bodyPr wrap="square" rtlCol="0">
              <a:noAutofit/>
            </a:bodyPr>
            <a:lstStyle/>
            <a:p>
              <a:pPr algn="ctr">
                <a:buClrTx/>
                <a:buFontTx/>
                <a:buNone/>
              </a:pPr>
              <a:r>
                <a:rPr lang="es-ES" sz="1000" b="1" kern="1200" dirty="0">
                  <a:solidFill>
                    <a:schemeClr val="bg1"/>
                  </a:solidFill>
                  <a:latin typeface="Catamaran" panose="020B0604020202020204" charset="0"/>
                  <a:ea typeface="Times New Roman" panose="02020603050405020304" pitchFamily="18" charset="0"/>
                  <a:cs typeface="Catamaran" panose="020B0604020202020204" charset="0"/>
                </a:rPr>
                <a:t>Planeación y evaluación de la enseñanza y el aprendizaje</a:t>
              </a:r>
              <a:endParaRPr lang="es-MX" sz="1000" kern="1200" dirty="0">
                <a:solidFill>
                  <a:schemeClr val="bg1"/>
                </a:solidFill>
                <a:latin typeface="Catamaran" panose="020B0604020202020204" charset="0"/>
                <a:ea typeface="Times New Roman" panose="02020603050405020304" pitchFamily="18" charset="0"/>
                <a:cs typeface="Catamaran" panose="020B0604020202020204" charset="0"/>
              </a:endParaRPr>
            </a:p>
            <a:p>
              <a:pPr>
                <a:lnSpc>
                  <a:spcPct val="107000"/>
                </a:lnSpc>
                <a:spcAft>
                  <a:spcPts val="800"/>
                </a:spcAft>
                <a:buClrTx/>
                <a:buFontTx/>
                <a:buNone/>
              </a:pPr>
              <a:r>
                <a:rPr lang="es-MX" sz="900" kern="1200" dirty="0">
                  <a:solidFill>
                    <a:schemeClr val="bg1"/>
                  </a:solidFill>
                  <a:latin typeface="Catamaran" panose="020B0604020202020204" charset="0"/>
                  <a:ea typeface="Calibri" panose="020F0502020204030204" pitchFamily="34" charset="0"/>
                  <a:cs typeface="Catamaran" panose="020B0604020202020204" charset="0"/>
                </a:rPr>
                <a:t> </a:t>
              </a:r>
            </a:p>
          </p:txBody>
        </p:sp>
        <p:cxnSp>
          <p:nvCxnSpPr>
            <p:cNvPr id="10" name="12 Conector recto">
              <a:extLst>
                <a:ext uri="{FF2B5EF4-FFF2-40B4-BE49-F238E27FC236}">
                  <a16:creationId xmlns:a16="http://schemas.microsoft.com/office/drawing/2014/main" id="{4B33BC22-68AC-4C32-9EE4-B512AE798436}"/>
                </a:ext>
              </a:extLst>
            </p:cNvPr>
            <p:cNvCxnSpPr/>
            <p:nvPr/>
          </p:nvCxnSpPr>
          <p:spPr>
            <a:xfrm>
              <a:off x="2079312" y="4"/>
              <a:ext cx="0" cy="837693"/>
            </a:xfrm>
            <a:prstGeom prst="line">
              <a:avLst/>
            </a:prstGeom>
            <a:noFill/>
            <a:ln w="19050" cap="flat" cmpd="sng" algn="ctr">
              <a:solidFill>
                <a:sysClr val="windowText" lastClr="000000"/>
              </a:solidFill>
              <a:prstDash val="solid"/>
              <a:miter lim="800000"/>
            </a:ln>
            <a:effectLst>
              <a:outerShdw blurRad="50800" dist="38100" dir="2700000" algn="tl" rotWithShape="0">
                <a:prstClr val="black">
                  <a:alpha val="40000"/>
                </a:prstClr>
              </a:outerShdw>
            </a:effectLst>
          </p:spPr>
        </p:cxnSp>
      </p:grpSp>
    </p:spTree>
    <p:extLst>
      <p:ext uri="{BB962C8B-B14F-4D97-AF65-F5344CB8AC3E}">
        <p14:creationId xmlns:p14="http://schemas.microsoft.com/office/powerpoint/2010/main" val="225485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2F6D24-E600-4FD4-81DE-7A76F2705FE8}"/>
              </a:ext>
            </a:extLst>
          </p:cNvPr>
          <p:cNvSpPr>
            <a:spLocks noGrp="1"/>
          </p:cNvSpPr>
          <p:nvPr>
            <p:ph type="title"/>
          </p:nvPr>
        </p:nvSpPr>
        <p:spPr>
          <a:xfrm>
            <a:off x="-336084" y="400517"/>
            <a:ext cx="4501800" cy="755700"/>
          </a:xfrm>
        </p:spPr>
        <p:txBody>
          <a:bodyPr/>
          <a:lstStyle/>
          <a:p>
            <a:pPr algn="ctr"/>
            <a:r>
              <a:rPr lang="es-MX" dirty="0"/>
              <a:t>DIFERENTES INSTRUMENTOS</a:t>
            </a:r>
          </a:p>
        </p:txBody>
      </p:sp>
      <p:pic>
        <p:nvPicPr>
          <p:cNvPr id="4" name="Gráfico 3" descr="Flecha: vuelta en U horizontal con relleno sólido">
            <a:hlinkClick r:id="rId2" action="ppaction://hlinksldjump"/>
            <a:extLst>
              <a:ext uri="{FF2B5EF4-FFF2-40B4-BE49-F238E27FC236}">
                <a16:creationId xmlns:a16="http://schemas.microsoft.com/office/drawing/2014/main" id="{76A93CCF-2D52-4B23-B92F-2065F0D203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sp>
        <p:nvSpPr>
          <p:cNvPr id="9" name="CuadroTexto 8">
            <a:extLst>
              <a:ext uri="{FF2B5EF4-FFF2-40B4-BE49-F238E27FC236}">
                <a16:creationId xmlns:a16="http://schemas.microsoft.com/office/drawing/2014/main" id="{3C1DBFEC-C8E3-4819-BD8B-B44E4E1E8022}"/>
              </a:ext>
            </a:extLst>
          </p:cNvPr>
          <p:cNvSpPr txBox="1"/>
          <p:nvPr/>
        </p:nvSpPr>
        <p:spPr>
          <a:xfrm>
            <a:off x="4069870" y="4402378"/>
            <a:ext cx="4696178" cy="492443"/>
          </a:xfrm>
          <a:prstGeom prst="rect">
            <a:avLst/>
          </a:prstGeom>
          <a:noFill/>
        </p:spPr>
        <p:txBody>
          <a:bodyPr wrap="square">
            <a:spAutoFit/>
          </a:bodyPr>
          <a:lstStyle/>
          <a:p>
            <a:pPr algn="r"/>
            <a:r>
              <a:rPr lang="es-MX" dirty="0">
                <a:solidFill>
                  <a:schemeClr val="bg1"/>
                </a:solidFill>
                <a:effectLst/>
                <a:latin typeface="+mn-lt"/>
                <a:ea typeface="Calibri" panose="020F0502020204030204" pitchFamily="34" charset="0"/>
                <a:cs typeface="Times New Roman" panose="02020603050405020304" pitchFamily="18" charset="0"/>
              </a:rPr>
              <a:t>(Secretaría de Educación Pública, 2017).</a:t>
            </a:r>
          </a:p>
          <a:p>
            <a:pPr algn="r"/>
            <a:endParaRPr lang="es-MX" sz="1200" dirty="0">
              <a:solidFill>
                <a:schemeClr val="tx1"/>
              </a:solidFill>
              <a:latin typeface="Catamaran" panose="020B0604020202020204" charset="0"/>
              <a:cs typeface="Catamaran" panose="020B0604020202020204" charset="0"/>
            </a:endParaRPr>
          </a:p>
        </p:txBody>
      </p:sp>
      <p:cxnSp>
        <p:nvCxnSpPr>
          <p:cNvPr id="26" name="Conector: angular 25">
            <a:extLst>
              <a:ext uri="{FF2B5EF4-FFF2-40B4-BE49-F238E27FC236}">
                <a16:creationId xmlns:a16="http://schemas.microsoft.com/office/drawing/2014/main" id="{435D913D-8291-41BD-84BE-CC3C9FA4F4ED}"/>
              </a:ext>
            </a:extLst>
          </p:cNvPr>
          <p:cNvCxnSpPr>
            <a:cxnSpLocks/>
          </p:cNvCxnSpPr>
          <p:nvPr/>
        </p:nvCxnSpPr>
        <p:spPr>
          <a:xfrm rot="16200000" flipH="1">
            <a:off x="1111962" y="1074958"/>
            <a:ext cx="844738" cy="119853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6" name="Subtítulo 5">
            <a:extLst>
              <a:ext uri="{FF2B5EF4-FFF2-40B4-BE49-F238E27FC236}">
                <a16:creationId xmlns:a16="http://schemas.microsoft.com/office/drawing/2014/main" id="{BCAF34D2-82BC-43EF-8BA8-4F7850AEFA17}"/>
              </a:ext>
            </a:extLst>
          </p:cNvPr>
          <p:cNvSpPr>
            <a:spLocks noGrp="1"/>
          </p:cNvSpPr>
          <p:nvPr>
            <p:ph type="subTitle" idx="1"/>
          </p:nvPr>
        </p:nvSpPr>
        <p:spPr>
          <a:xfrm>
            <a:off x="1914816" y="1816278"/>
            <a:ext cx="5924640" cy="1730400"/>
          </a:xfrm>
        </p:spPr>
        <p:txBody>
          <a:bodyPr/>
          <a:lstStyle/>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Estrategias e instrumentos de evaluación variados para, por un lado, obtener evidencias de diversa índole y conocer con mayor precisión los aprendizajes y las necesidades de los estudiantes y, por el otro, para que el proceso de evaluación sea justo.</a:t>
            </a:r>
          </a:p>
          <a:p>
            <a:pPr marL="742950" lvl="1" indent="-285750">
              <a:lnSpc>
                <a:spcPct val="107000"/>
              </a:lnSpc>
              <a:buFont typeface="Symbol" panose="05050102010706020507" pitchFamily="18" charset="2"/>
              <a:buChar char=""/>
            </a:pPr>
            <a:endParaRPr lang="es-MX" sz="1400" dirty="0">
              <a:solidFill>
                <a:schemeClr val="bg1"/>
              </a:solidFill>
              <a:latin typeface="+mn-lt"/>
            </a:endParaRPr>
          </a:p>
        </p:txBody>
      </p:sp>
    </p:spTree>
    <p:extLst>
      <p:ext uri="{BB962C8B-B14F-4D97-AF65-F5344CB8AC3E}">
        <p14:creationId xmlns:p14="http://schemas.microsoft.com/office/powerpoint/2010/main" val="112646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86C0E-F9FF-4C80-BDBE-001162ADC691}"/>
              </a:ext>
            </a:extLst>
          </p:cNvPr>
          <p:cNvSpPr>
            <a:spLocks noGrp="1"/>
          </p:cNvSpPr>
          <p:nvPr>
            <p:ph type="title"/>
          </p:nvPr>
        </p:nvSpPr>
        <p:spPr>
          <a:xfrm>
            <a:off x="2321100" y="944878"/>
            <a:ext cx="4501800" cy="755700"/>
          </a:xfrm>
        </p:spPr>
        <p:txBody>
          <a:bodyPr/>
          <a:lstStyle/>
          <a:p>
            <a:pPr algn="ctr"/>
            <a:r>
              <a:rPr lang="es-MX" dirty="0"/>
              <a:t>EVALUACIÓN</a:t>
            </a:r>
          </a:p>
        </p:txBody>
      </p:sp>
      <p:sp>
        <p:nvSpPr>
          <p:cNvPr id="3" name="Subtítulo 2">
            <a:extLst>
              <a:ext uri="{FF2B5EF4-FFF2-40B4-BE49-F238E27FC236}">
                <a16:creationId xmlns:a16="http://schemas.microsoft.com/office/drawing/2014/main" id="{6CC91E1C-28B1-463B-B0A1-7D288D5F213E}"/>
              </a:ext>
            </a:extLst>
          </p:cNvPr>
          <p:cNvSpPr>
            <a:spLocks noGrp="1"/>
          </p:cNvSpPr>
          <p:nvPr>
            <p:ph type="subTitle" idx="1"/>
          </p:nvPr>
        </p:nvSpPr>
        <p:spPr>
          <a:xfrm>
            <a:off x="573244" y="1712523"/>
            <a:ext cx="8186933" cy="1730400"/>
          </a:xfrm>
        </p:spPr>
        <p:txBody>
          <a:bodyPr/>
          <a:lstStyle/>
          <a:p>
            <a:pPr marL="412750" indent="-285750">
              <a:buFont typeface="Arial" panose="020B0604020202020204" pitchFamily="34" charset="0"/>
              <a:buChar char="•"/>
            </a:pPr>
            <a:r>
              <a:rPr lang="es-ES" dirty="0"/>
              <a:t>Permite valorar el nivel de desempeño y el logro de los aprendizajes.</a:t>
            </a:r>
          </a:p>
          <a:p>
            <a:pPr marL="412750" indent="-285750">
              <a:buFont typeface="Arial" panose="020B0604020202020204" pitchFamily="34" charset="0"/>
              <a:buChar char="•"/>
            </a:pPr>
            <a:r>
              <a:rPr lang="es-ES" dirty="0"/>
              <a:t>En el enfoque formativo recolecta, sistematiza y analiza la información obtenida para mejorar el aprendizaje. </a:t>
            </a:r>
          </a:p>
          <a:p>
            <a:pPr marL="412750" indent="-285750">
              <a:buFont typeface="Arial" panose="020B0604020202020204" pitchFamily="34" charset="0"/>
              <a:buChar char="•"/>
            </a:pPr>
            <a:r>
              <a:rPr lang="es-ES" dirty="0"/>
              <a:t>Desarrolla habilidades como: reflexión, observación, análisis, pensamiento crítico y resolución de problemas. </a:t>
            </a:r>
            <a:endParaRPr lang="es-MX" dirty="0"/>
          </a:p>
        </p:txBody>
      </p:sp>
      <p:pic>
        <p:nvPicPr>
          <p:cNvPr id="4" name="Gráfico 3" descr="Flecha: vuelta en U horizontal con relleno sólido">
            <a:hlinkClick r:id="rId2" action="ppaction://hlinksldjump"/>
            <a:extLst>
              <a:ext uri="{FF2B5EF4-FFF2-40B4-BE49-F238E27FC236}">
                <a16:creationId xmlns:a16="http://schemas.microsoft.com/office/drawing/2014/main" id="{82CA2000-5510-4A9A-A9E3-83D34456B4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sp>
        <p:nvSpPr>
          <p:cNvPr id="6" name="CuadroTexto 5">
            <a:extLst>
              <a:ext uri="{FF2B5EF4-FFF2-40B4-BE49-F238E27FC236}">
                <a16:creationId xmlns:a16="http://schemas.microsoft.com/office/drawing/2014/main" id="{70CE2B9F-7F95-4769-996B-90EF8B092980}"/>
              </a:ext>
            </a:extLst>
          </p:cNvPr>
          <p:cNvSpPr txBox="1"/>
          <p:nvPr/>
        </p:nvSpPr>
        <p:spPr>
          <a:xfrm>
            <a:off x="1169634" y="3670392"/>
            <a:ext cx="4696178" cy="338554"/>
          </a:xfrm>
          <a:prstGeom prst="rect">
            <a:avLst/>
          </a:prstGeom>
          <a:noFill/>
        </p:spPr>
        <p:txBody>
          <a:bodyPr wrap="square">
            <a:spAutoFit/>
          </a:bodyPr>
          <a:lstStyle/>
          <a:p>
            <a:r>
              <a:rPr kumimoji="0" lang="es-ES" sz="1600" b="0" i="0" u="none" strike="noStrike" kern="0" cap="none" spc="0" normalizeH="0" baseline="0" noProof="0" dirty="0">
                <a:ln>
                  <a:noFill/>
                </a:ln>
                <a:solidFill>
                  <a:srgbClr val="FFFFFF"/>
                </a:solidFill>
                <a:effectLst/>
                <a:uLnTx/>
                <a:uFillTx/>
                <a:latin typeface="Catamaran"/>
                <a:cs typeface="Catamaran"/>
                <a:sym typeface="Catamaran"/>
              </a:rPr>
              <a:t>Los instrumentos tienen la finalidad de:</a:t>
            </a:r>
            <a:endParaRPr lang="es-MX" dirty="0"/>
          </a:p>
        </p:txBody>
      </p:sp>
      <p:pic>
        <p:nvPicPr>
          <p:cNvPr id="8" name="Gráfico 7" descr="Flecha derecha con relleno sólido">
            <a:hlinkClick r:id="rId5" action="ppaction://hlinksldjump"/>
            <a:extLst>
              <a:ext uri="{FF2B5EF4-FFF2-40B4-BE49-F238E27FC236}">
                <a16:creationId xmlns:a16="http://schemas.microsoft.com/office/drawing/2014/main" id="{C2930BBC-3EAF-4E42-BE57-78CC736E7D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69555" y="3382469"/>
            <a:ext cx="914400" cy="914400"/>
          </a:xfrm>
          <a:prstGeom prst="rect">
            <a:avLst/>
          </a:prstGeom>
        </p:spPr>
      </p:pic>
      <p:pic>
        <p:nvPicPr>
          <p:cNvPr id="9" name="Gráfico 8" descr="Pantalla Táctil con relleno sólido">
            <a:extLst>
              <a:ext uri="{FF2B5EF4-FFF2-40B4-BE49-F238E27FC236}">
                <a16:creationId xmlns:a16="http://schemas.microsoft.com/office/drawing/2014/main" id="{A56F55BC-3CE1-4BBA-91A8-01160BDEFE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1260" y="4175336"/>
            <a:ext cx="530989" cy="530989"/>
          </a:xfrm>
          <a:prstGeom prst="rect">
            <a:avLst/>
          </a:prstGeom>
        </p:spPr>
      </p:pic>
    </p:spTree>
    <p:extLst>
      <p:ext uri="{BB962C8B-B14F-4D97-AF65-F5344CB8AC3E}">
        <p14:creationId xmlns:p14="http://schemas.microsoft.com/office/powerpoint/2010/main" val="244746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DCBA586-D176-433E-A56B-016FF217887C}"/>
              </a:ext>
            </a:extLst>
          </p:cNvPr>
          <p:cNvSpPr>
            <a:spLocks noGrp="1"/>
          </p:cNvSpPr>
          <p:nvPr>
            <p:ph type="subTitle" idx="1"/>
          </p:nvPr>
        </p:nvSpPr>
        <p:spPr>
          <a:xfrm>
            <a:off x="2321100" y="1805504"/>
            <a:ext cx="4501800" cy="1730400"/>
          </a:xfrm>
        </p:spPr>
        <p:txBody>
          <a:bodyPr/>
          <a:lstStyle/>
          <a:p>
            <a:r>
              <a:rPr kumimoji="0" lang="es-ES" sz="2800" b="0" i="0" u="none" strike="noStrike" kern="0" cap="none" spc="0" normalizeH="0" baseline="0" noProof="0" dirty="0">
                <a:ln>
                  <a:noFill/>
                </a:ln>
                <a:solidFill>
                  <a:srgbClr val="FFFFFF"/>
                </a:solidFill>
                <a:effectLst/>
                <a:uLnTx/>
                <a:uFillTx/>
                <a:latin typeface="Catamaran"/>
                <a:cs typeface="Catamaran"/>
                <a:sym typeface="Catamaran"/>
              </a:rPr>
              <a:t>º Estimular la autonomía </a:t>
            </a:r>
          </a:p>
          <a:p>
            <a:r>
              <a:rPr kumimoji="0" lang="es-ES" sz="2800" b="0" i="0" u="none" strike="noStrike" kern="0" cap="none" spc="0" normalizeH="0" baseline="0" noProof="0" dirty="0">
                <a:ln>
                  <a:noFill/>
                </a:ln>
                <a:solidFill>
                  <a:srgbClr val="FFFFFF"/>
                </a:solidFill>
                <a:effectLst/>
                <a:uLnTx/>
                <a:uFillTx/>
                <a:latin typeface="Catamaran"/>
                <a:cs typeface="Catamaran"/>
                <a:sym typeface="Catamaran"/>
              </a:rPr>
              <a:t>º Monitorear el avance y las interferencias</a:t>
            </a:r>
          </a:p>
          <a:p>
            <a:r>
              <a:rPr kumimoji="0" lang="es-ES" sz="2800" b="0" i="0" u="none" strike="noStrike" kern="0" cap="none" spc="0" normalizeH="0" baseline="0" noProof="0" dirty="0">
                <a:ln>
                  <a:noFill/>
                </a:ln>
                <a:solidFill>
                  <a:srgbClr val="FFFFFF"/>
                </a:solidFill>
                <a:effectLst/>
                <a:uLnTx/>
                <a:uFillTx/>
                <a:latin typeface="Catamaran"/>
                <a:cs typeface="Catamaran"/>
                <a:sym typeface="Catamaran"/>
              </a:rPr>
              <a:t>º Comprobar el nivel de comprensión</a:t>
            </a:r>
          </a:p>
          <a:p>
            <a:r>
              <a:rPr kumimoji="0" lang="es-ES" sz="2800" b="0" i="0" u="none" strike="noStrike" kern="0" cap="none" spc="0" normalizeH="0" baseline="0" noProof="0" dirty="0">
                <a:ln>
                  <a:noFill/>
                </a:ln>
                <a:solidFill>
                  <a:srgbClr val="FFFFFF"/>
                </a:solidFill>
                <a:effectLst/>
                <a:uLnTx/>
                <a:uFillTx/>
                <a:latin typeface="Catamaran"/>
                <a:cs typeface="Catamaran"/>
                <a:sym typeface="Catamaran"/>
              </a:rPr>
              <a:t>º Identificar las necesidades</a:t>
            </a:r>
            <a:endParaRPr lang="es-MX" sz="2800" dirty="0"/>
          </a:p>
        </p:txBody>
      </p:sp>
      <p:pic>
        <p:nvPicPr>
          <p:cNvPr id="6" name="Gráfico 5" descr="Flecha derecha con relleno sólido">
            <a:hlinkClick r:id="rId2" action="ppaction://hlinksldjump"/>
            <a:extLst>
              <a:ext uri="{FF2B5EF4-FFF2-40B4-BE49-F238E27FC236}">
                <a16:creationId xmlns:a16="http://schemas.microsoft.com/office/drawing/2014/main" id="{D5CF330A-5755-4045-80E6-858DA9B01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939" y="3874189"/>
            <a:ext cx="914400" cy="914400"/>
          </a:xfrm>
          <a:prstGeom prst="rect">
            <a:avLst/>
          </a:prstGeom>
        </p:spPr>
      </p:pic>
      <p:pic>
        <p:nvPicPr>
          <p:cNvPr id="7" name="Gráfico 6" descr="Pantalla Táctil con relleno sólido">
            <a:extLst>
              <a:ext uri="{FF2B5EF4-FFF2-40B4-BE49-F238E27FC236}">
                <a16:creationId xmlns:a16="http://schemas.microsoft.com/office/drawing/2014/main" id="{1D5C9AF4-6EF1-46C5-B169-5270A3F00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40644" y="4523094"/>
            <a:ext cx="530989" cy="530989"/>
          </a:xfrm>
          <a:prstGeom prst="rect">
            <a:avLst/>
          </a:prstGeom>
        </p:spPr>
      </p:pic>
    </p:spTree>
    <p:extLst>
      <p:ext uri="{BB962C8B-B14F-4D97-AF65-F5344CB8AC3E}">
        <p14:creationId xmlns:p14="http://schemas.microsoft.com/office/powerpoint/2010/main" val="185294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3592561-DB92-40E9-8737-A0399EF17C06}"/>
              </a:ext>
            </a:extLst>
          </p:cNvPr>
          <p:cNvSpPr>
            <a:spLocks noGrp="1"/>
          </p:cNvSpPr>
          <p:nvPr>
            <p:ph type="subTitle" idx="1"/>
          </p:nvPr>
        </p:nvSpPr>
        <p:spPr>
          <a:xfrm>
            <a:off x="273296" y="1440231"/>
            <a:ext cx="8375904" cy="1730400"/>
          </a:xfrm>
        </p:spPr>
        <p:txBody>
          <a:bodyPr/>
          <a:lstStyle/>
          <a:p>
            <a:r>
              <a:rPr kumimoji="0" lang="es-ES" b="0" i="0" u="none" strike="noStrike" kern="0" cap="none" spc="0" normalizeH="0" baseline="0" noProof="0" dirty="0">
                <a:ln>
                  <a:noFill/>
                </a:ln>
                <a:solidFill>
                  <a:srgbClr val="FFFFFF"/>
                </a:solidFill>
                <a:effectLst/>
                <a:uLnTx/>
                <a:uFillTx/>
                <a:latin typeface="Federant" panose="020B0604020202020204" charset="0"/>
                <a:sym typeface="Catamaran"/>
              </a:rPr>
              <a:t>Técnicas de observación </a:t>
            </a:r>
          </a:p>
          <a:p>
            <a:r>
              <a:rPr kumimoji="0" lang="es-ES" b="0" i="0" u="none" strike="noStrike" kern="0" cap="none" spc="0" normalizeH="0" baseline="0" noProof="0" dirty="0">
                <a:ln>
                  <a:noFill/>
                </a:ln>
                <a:solidFill>
                  <a:srgbClr val="FFFFFF"/>
                </a:solidFill>
                <a:effectLst/>
                <a:uLnTx/>
                <a:uFillTx/>
                <a:latin typeface="Federant" panose="020B0604020202020204" charset="0"/>
                <a:sym typeface="Catamaran"/>
              </a:rPr>
              <a:t>Evalúa los procesos de aprendizaje en el momento.</a:t>
            </a:r>
          </a:p>
          <a:p>
            <a:endParaRPr kumimoji="0" lang="es-ES" b="0" i="0" u="none" strike="noStrike" kern="0" cap="none" spc="0" normalizeH="0" baseline="0" noProof="0" dirty="0">
              <a:ln>
                <a:noFill/>
              </a:ln>
              <a:solidFill>
                <a:srgbClr val="FFFFFF"/>
              </a:solidFill>
              <a:effectLst/>
              <a:uLnTx/>
              <a:uFillTx/>
              <a:latin typeface="+mn-lt"/>
              <a:sym typeface="Catamaran"/>
            </a:endParaRP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-Guía de observación: se basa en una lista de indicadores, señalando aspectos relevantes a observar.</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-Registro anecdótico: informe que describe hechos concretos importantes.</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-Diario de clase: registro individual de cada alumno donde plasma su experiencia personal en las actividades.</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-Diario de trabajo: el docente registra una narración breve de la jornada. </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-Escala de actitudes: Lista de enunciados o frases para medir una actitud personal. (escala tipo Likert)</a:t>
            </a:r>
          </a:p>
          <a:p>
            <a:pPr marL="127000" indent="0"/>
            <a:endParaRPr kumimoji="0" lang="es-ES" sz="1400" b="0" i="0" u="none" strike="noStrike" kern="0" cap="none" spc="0" normalizeH="0" baseline="0" noProof="0" dirty="0">
              <a:ln>
                <a:noFill/>
              </a:ln>
              <a:solidFill>
                <a:srgbClr val="FFFFFF"/>
              </a:solidFill>
              <a:effectLst/>
              <a:uLnTx/>
              <a:uFillTx/>
              <a:latin typeface="Catamaran"/>
              <a:cs typeface="Catamaran"/>
              <a:sym typeface="Catamaran"/>
            </a:endParaRPr>
          </a:p>
          <a:p>
            <a:pPr marL="127000" indent="0"/>
            <a:r>
              <a:rPr kumimoji="0" lang="es-ES" b="0" i="0" u="none" strike="noStrike" kern="0" cap="none" spc="0" normalizeH="0" baseline="0" noProof="0" dirty="0">
                <a:ln>
                  <a:noFill/>
                </a:ln>
                <a:solidFill>
                  <a:srgbClr val="FFFFFF"/>
                </a:solidFill>
                <a:effectLst/>
                <a:uLnTx/>
                <a:uFillTx/>
                <a:latin typeface="Federant" panose="020B0604020202020204" charset="0"/>
                <a:sym typeface="Catamaran"/>
              </a:rPr>
              <a:t>Técnicas de desempeño</a:t>
            </a:r>
          </a:p>
          <a:p>
            <a:pPr marL="127000" indent="0"/>
            <a:r>
              <a:rPr kumimoji="0" lang="es-ES" b="0" i="0" u="none" strike="noStrike" kern="0" cap="none" spc="0" normalizeH="0" baseline="0" noProof="0" dirty="0">
                <a:ln>
                  <a:noFill/>
                </a:ln>
                <a:solidFill>
                  <a:srgbClr val="FFFFFF"/>
                </a:solidFill>
                <a:effectLst/>
                <a:uLnTx/>
                <a:uFillTx/>
                <a:latin typeface="Federant" panose="020B0604020202020204" charset="0"/>
                <a:sym typeface="Catamaran"/>
              </a:rPr>
              <a:t>Requieren que el alumno realice una tarea que demuestre su aprendizaje.</a:t>
            </a:r>
          </a:p>
          <a:p>
            <a:pPr marL="127000" indent="0"/>
            <a:endParaRPr kumimoji="0" lang="es-ES" b="0" i="0" u="none" strike="noStrike" kern="0" cap="none" spc="0" normalizeH="0" baseline="0" noProof="0" dirty="0">
              <a:ln>
                <a:noFill/>
              </a:ln>
              <a:solidFill>
                <a:srgbClr val="FFFFFF"/>
              </a:solidFill>
              <a:effectLst/>
              <a:uLnTx/>
              <a:uFillTx/>
              <a:latin typeface="+mn-lt"/>
              <a:sym typeface="Catamaran"/>
            </a:endParaRP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-Preguntas sobre el procedimiento: obtener información de los alumnos acerca de la apropiación y comprensión de conceptos.</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-Cuaderno de los alumnos: permite tener un seguimiento del desempeño de los alumnos y docentes.</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-Organizadores gráficos: representaciones visuales que comunican estructuras lógicas de contenidos.</a:t>
            </a:r>
            <a:endParaRPr lang="es-MX" sz="1400" dirty="0">
              <a:latin typeface="+mn-lt"/>
            </a:endParaRPr>
          </a:p>
        </p:txBody>
      </p:sp>
      <p:pic>
        <p:nvPicPr>
          <p:cNvPr id="4" name="Gráfico 3" descr="Flecha: vuelta en U horizontal con relleno sólido">
            <a:hlinkClick r:id="rId2" action="ppaction://hlinksldjump"/>
            <a:extLst>
              <a:ext uri="{FF2B5EF4-FFF2-40B4-BE49-F238E27FC236}">
                <a16:creationId xmlns:a16="http://schemas.microsoft.com/office/drawing/2014/main" id="{EE386480-0888-4C5F-99CF-5884E376DA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spTree>
    <p:extLst>
      <p:ext uri="{BB962C8B-B14F-4D97-AF65-F5344CB8AC3E}">
        <p14:creationId xmlns:p14="http://schemas.microsoft.com/office/powerpoint/2010/main" val="2938257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9B414-3421-4039-92BC-BF9A29E023E1}"/>
              </a:ext>
            </a:extLst>
          </p:cNvPr>
          <p:cNvSpPr>
            <a:spLocks noGrp="1"/>
          </p:cNvSpPr>
          <p:nvPr>
            <p:ph type="title"/>
          </p:nvPr>
        </p:nvSpPr>
        <p:spPr>
          <a:xfrm>
            <a:off x="1136182" y="678187"/>
            <a:ext cx="6861418" cy="755700"/>
          </a:xfrm>
        </p:spPr>
        <p:txBody>
          <a:bodyPr/>
          <a:lstStyle/>
          <a:p>
            <a:pPr algn="ctr"/>
            <a:r>
              <a:rPr lang="es-MX" dirty="0"/>
              <a:t> </a:t>
            </a:r>
          </a:p>
        </p:txBody>
      </p:sp>
      <p:pic>
        <p:nvPicPr>
          <p:cNvPr id="5" name="Gráfico 4" descr="Flecha: vuelta en U horizontal con relleno sólido">
            <a:hlinkClick r:id="rId2" action="ppaction://hlinksldjump"/>
            <a:extLst>
              <a:ext uri="{FF2B5EF4-FFF2-40B4-BE49-F238E27FC236}">
                <a16:creationId xmlns:a16="http://schemas.microsoft.com/office/drawing/2014/main" id="{9CD26310-7234-4753-9C74-2FE7B3D07D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sp>
        <p:nvSpPr>
          <p:cNvPr id="4" name="CuadroTexto 3">
            <a:extLst>
              <a:ext uri="{FF2B5EF4-FFF2-40B4-BE49-F238E27FC236}">
                <a16:creationId xmlns:a16="http://schemas.microsoft.com/office/drawing/2014/main" id="{7B2C217C-BFC9-400A-9F18-96F9308A7159}"/>
              </a:ext>
            </a:extLst>
          </p:cNvPr>
          <p:cNvSpPr txBox="1"/>
          <p:nvPr/>
        </p:nvSpPr>
        <p:spPr>
          <a:xfrm>
            <a:off x="97536" y="231850"/>
            <a:ext cx="9046464" cy="4431983"/>
          </a:xfrm>
          <a:prstGeom prst="rect">
            <a:avLst/>
          </a:prstGeom>
          <a:noFill/>
        </p:spPr>
        <p:txBody>
          <a:bodyPr wrap="square" rtlCol="0">
            <a:spAutoFit/>
          </a:bodyPr>
          <a:lstStyle/>
          <a:p>
            <a:r>
              <a:rPr kumimoji="0" lang="es-ES" sz="1600" b="0" i="0" u="none" strike="noStrike" kern="0" cap="none" spc="0" normalizeH="0" baseline="0" noProof="0" dirty="0">
                <a:ln>
                  <a:noFill/>
                </a:ln>
                <a:solidFill>
                  <a:srgbClr val="FFFFFF"/>
                </a:solidFill>
                <a:effectLst/>
                <a:uLnTx/>
                <a:uFillTx/>
                <a:latin typeface="Federant" panose="020B0604020202020204" charset="0"/>
                <a:sym typeface="Catamaran"/>
              </a:rPr>
              <a:t>Técnicas para el análisis de desempeño  </a:t>
            </a:r>
          </a:p>
          <a:p>
            <a:r>
              <a:rPr lang="es-MX" sz="1600" dirty="0">
                <a:solidFill>
                  <a:schemeClr val="bg1"/>
                </a:solidFill>
                <a:effectLst/>
                <a:latin typeface="Federant" panose="020B0604020202020204" charset="0"/>
                <a:ea typeface="Calibri" panose="020F0502020204030204" pitchFamily="34" charset="0"/>
                <a:cs typeface="Times New Roman" panose="02020603050405020304" pitchFamily="18" charset="0"/>
              </a:rPr>
              <a:t>Portafolio: Es un concentrado de evidencias estructuradas que permiten obtener información valiosa del desempeño de los alumnos.</a:t>
            </a:r>
          </a:p>
          <a:p>
            <a:pPr marL="285750" indent="-285750">
              <a:buFont typeface="Arial" panose="020B0604020202020204" pitchFamily="34" charset="0"/>
              <a:buChar char="•"/>
            </a:pPr>
            <a:r>
              <a:rPr lang="es-MX" sz="1200" dirty="0">
                <a:solidFill>
                  <a:schemeClr val="bg1"/>
                </a:solidFill>
                <a:effectLst/>
                <a:latin typeface="+mn-lt"/>
                <a:ea typeface="Calibri" panose="020F0502020204030204" pitchFamily="34" charset="0"/>
                <a:cs typeface="Times New Roman" panose="02020603050405020304" pitchFamily="18" charset="0"/>
              </a:rPr>
              <a:t>Fase 1 Recolección de evidencias</a:t>
            </a:r>
          </a:p>
          <a:p>
            <a:pPr marL="285750" indent="-285750">
              <a:buFont typeface="Arial" panose="020B0604020202020204" pitchFamily="34" charset="0"/>
              <a:buChar char="•"/>
            </a:pPr>
            <a:r>
              <a:rPr lang="es-MX" sz="1200" dirty="0">
                <a:solidFill>
                  <a:schemeClr val="bg1"/>
                </a:solidFill>
                <a:effectLst/>
                <a:latin typeface="+mn-lt"/>
                <a:ea typeface="Calibri" panose="020F0502020204030204" pitchFamily="34" charset="0"/>
                <a:cs typeface="Times New Roman" panose="02020603050405020304" pitchFamily="18" charset="0"/>
              </a:rPr>
              <a:t>Fase 2 Selección de las mismas</a:t>
            </a:r>
          </a:p>
          <a:p>
            <a:pPr marL="285750" indent="-285750">
              <a:buFont typeface="Arial" panose="020B0604020202020204" pitchFamily="34" charset="0"/>
              <a:buChar char="•"/>
            </a:pPr>
            <a:r>
              <a:rPr lang="es-MX" sz="1200" dirty="0">
                <a:solidFill>
                  <a:schemeClr val="bg1"/>
                </a:solidFill>
                <a:effectLst/>
                <a:latin typeface="+mn-lt"/>
                <a:ea typeface="Calibri" panose="020F0502020204030204" pitchFamily="34" charset="0"/>
                <a:cs typeface="Times New Roman" panose="02020603050405020304" pitchFamily="18" charset="0"/>
              </a:rPr>
              <a:t>Fase 3 Su análisis</a:t>
            </a:r>
          </a:p>
          <a:p>
            <a:pPr marL="285750" indent="-285750">
              <a:buFont typeface="Arial" panose="020B0604020202020204" pitchFamily="34" charset="0"/>
              <a:buChar char="•"/>
            </a:pPr>
            <a:r>
              <a:rPr lang="es-MX" sz="1200" dirty="0">
                <a:solidFill>
                  <a:schemeClr val="bg1"/>
                </a:solidFill>
                <a:effectLst/>
                <a:latin typeface="+mn-lt"/>
                <a:ea typeface="Calibri" panose="020F0502020204030204" pitchFamily="34" charset="0"/>
                <a:cs typeface="Times New Roman" panose="02020603050405020304" pitchFamily="18" charset="0"/>
              </a:rPr>
              <a:t>Fase 4 Integración del portafolio</a:t>
            </a:r>
          </a:p>
          <a:p>
            <a:pPr marL="285750" indent="-285750">
              <a:buFont typeface="Wingdings" panose="05000000000000000000" pitchFamily="2" charset="2"/>
              <a:buChar char="ü"/>
            </a:pPr>
            <a:r>
              <a:rPr lang="es-MX" sz="1200" dirty="0">
                <a:solidFill>
                  <a:schemeClr val="bg1"/>
                </a:solidFill>
                <a:effectLst/>
                <a:latin typeface="+mn-lt"/>
                <a:ea typeface="Calibri" panose="020F0502020204030204" pitchFamily="34" charset="0"/>
                <a:cs typeface="Times New Roman" panose="02020603050405020304" pitchFamily="18" charset="0"/>
              </a:rPr>
              <a:t>Rúbrica: es un instrumento de evaluación con base en una serie de indicadores que permiten ubicar el grado de desarrollo de los conocimientos, las habilidades y actitudes o los valores, en una escala determinada.</a:t>
            </a:r>
          </a:p>
          <a:p>
            <a:pPr marL="285750" indent="-285750">
              <a:buFont typeface="Wingdings" panose="05000000000000000000" pitchFamily="2" charset="2"/>
              <a:buChar char="ü"/>
            </a:pPr>
            <a:r>
              <a:rPr lang="es-MX" sz="1200" dirty="0">
                <a:solidFill>
                  <a:schemeClr val="bg1"/>
                </a:solidFill>
                <a:effectLst/>
                <a:latin typeface="+mn-lt"/>
                <a:ea typeface="Calibri" panose="020F0502020204030204" pitchFamily="34" charset="0"/>
                <a:cs typeface="Times New Roman" panose="02020603050405020304" pitchFamily="18" charset="0"/>
              </a:rPr>
              <a:t>Listas de cotejo: Es una lista de palabras, frases u oraciones que señalan con precisión las tareas, las acciones, los procesos y las actitudes que se desean evaluar.</a:t>
            </a:r>
          </a:p>
          <a:p>
            <a:r>
              <a:rPr lang="es-MX" sz="1600" dirty="0">
                <a:solidFill>
                  <a:schemeClr val="bg1"/>
                </a:solidFill>
                <a:effectLst/>
                <a:latin typeface="Federant" panose="020B0604020202020204" charset="0"/>
                <a:ea typeface="Calibri" panose="020F0502020204030204" pitchFamily="34" charset="0"/>
                <a:cs typeface="Times New Roman" panose="02020603050405020304" pitchFamily="18" charset="0"/>
              </a:rPr>
              <a:t>Técnicas de interrogatorio</a:t>
            </a:r>
          </a:p>
          <a:p>
            <a:pPr marL="285750" indent="-285750">
              <a:buFont typeface="Arial" panose="020B0604020202020204" pitchFamily="34" charset="0"/>
              <a:buChar char="•"/>
            </a:pPr>
            <a:r>
              <a:rPr lang="es-MX" sz="1200" dirty="0">
                <a:solidFill>
                  <a:schemeClr val="bg1"/>
                </a:solidFill>
                <a:effectLst/>
                <a:latin typeface="+mn-lt"/>
                <a:ea typeface="Calibri" panose="020F0502020204030204" pitchFamily="34" charset="0"/>
                <a:cs typeface="Times New Roman" panose="02020603050405020304" pitchFamily="18" charset="0"/>
              </a:rPr>
              <a:t>Tipos textuales orales y escritos: son instrumentos útiles para valorar la comprensión, apropiación, interpretación, explicación y formulación de argumentos de los diferentes contenidos de las distintas asignaturas.</a:t>
            </a:r>
          </a:p>
          <a:p>
            <a:pPr marL="285750" indent="-285750">
              <a:buFont typeface="Arial" panose="020B0604020202020204" pitchFamily="34" charset="0"/>
              <a:buChar char="•"/>
            </a:pPr>
            <a:r>
              <a:rPr lang="es-MX" sz="1200" dirty="0">
                <a:solidFill>
                  <a:schemeClr val="bg1"/>
                </a:solidFill>
                <a:effectLst/>
                <a:latin typeface="+mn-lt"/>
                <a:ea typeface="Calibri" panose="020F0502020204030204" pitchFamily="34" charset="0"/>
                <a:cs typeface="Times New Roman" panose="02020603050405020304" pitchFamily="18" charset="0"/>
              </a:rPr>
              <a:t>Debate: es una discusión estructurada acerca de un tema determinado, con el propósito de presentar posturas a favor y en contra, argumentar y, finalmente, elaborar conclusiones.</a:t>
            </a:r>
          </a:p>
          <a:p>
            <a:pPr marL="285750" indent="-285750">
              <a:buFont typeface="Arial" panose="020B0604020202020204" pitchFamily="34" charset="0"/>
              <a:buChar char="•"/>
            </a:pPr>
            <a:r>
              <a:rPr lang="es-MX" sz="1200" dirty="0">
                <a:solidFill>
                  <a:schemeClr val="bg1"/>
                </a:solidFill>
                <a:effectLst/>
                <a:latin typeface="+mn-lt"/>
                <a:ea typeface="Calibri" panose="020F0502020204030204" pitchFamily="34" charset="0"/>
                <a:cs typeface="Times New Roman" panose="02020603050405020304" pitchFamily="18" charset="0"/>
              </a:rPr>
              <a:t>Ensayo: es una producción escrita cuyo propósito es exponer las ideas del alumno en torno a un tema que se centra en un aspecto concreto.</a:t>
            </a:r>
          </a:p>
          <a:p>
            <a:pPr marL="285750" indent="-285750">
              <a:buFont typeface="Arial" panose="020B0604020202020204" pitchFamily="34" charset="0"/>
              <a:buChar char="•"/>
            </a:pPr>
            <a:r>
              <a:rPr lang="es-MX" sz="1200" dirty="0">
                <a:solidFill>
                  <a:schemeClr val="bg1"/>
                </a:solidFill>
                <a:effectLst/>
                <a:latin typeface="+mn-lt"/>
                <a:ea typeface="Calibri" panose="020F0502020204030204" pitchFamily="34" charset="0"/>
                <a:cs typeface="Times New Roman" panose="02020603050405020304" pitchFamily="18" charset="0"/>
              </a:rPr>
              <a:t>Pruebas escritas: se construyen a partir de un conjunto de preguntas claras y precisas, que demandan del alumno una respuesta limitada a una elección entre una serie de alternativas, o una respuesta breve.</a:t>
            </a:r>
          </a:p>
          <a:p>
            <a:pPr marL="285750" indent="-285750">
              <a:buFont typeface="Arial" panose="020B0604020202020204" pitchFamily="34" charset="0"/>
              <a:buChar char="•"/>
            </a:pPr>
            <a:r>
              <a:rPr lang="es-MX" sz="1200" dirty="0">
                <a:solidFill>
                  <a:schemeClr val="bg1"/>
                </a:solidFill>
                <a:effectLst/>
                <a:latin typeface="+mn-lt"/>
                <a:ea typeface="Calibri" panose="020F0502020204030204" pitchFamily="34" charset="0"/>
                <a:cs typeface="Times New Roman" panose="02020603050405020304" pitchFamily="18" charset="0"/>
              </a:rPr>
              <a:t>Pruebas de respuesta abierta: Se construyen a partir de preguntas que dan plena libertad de respuesta al alumno.</a:t>
            </a:r>
          </a:p>
          <a:p>
            <a:endParaRPr lang="es-MX" dirty="0"/>
          </a:p>
        </p:txBody>
      </p:sp>
    </p:spTree>
    <p:extLst>
      <p:ext uri="{BB962C8B-B14F-4D97-AF65-F5344CB8AC3E}">
        <p14:creationId xmlns:p14="http://schemas.microsoft.com/office/powerpoint/2010/main" val="4021268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55D069-9692-4BE6-8EB6-F3663B318B28}"/>
              </a:ext>
            </a:extLst>
          </p:cNvPr>
          <p:cNvSpPr>
            <a:spLocks noGrp="1"/>
          </p:cNvSpPr>
          <p:nvPr>
            <p:ph type="title"/>
          </p:nvPr>
        </p:nvSpPr>
        <p:spPr>
          <a:xfrm>
            <a:off x="2357442" y="494900"/>
            <a:ext cx="4501800" cy="755700"/>
          </a:xfrm>
        </p:spPr>
        <p:txBody>
          <a:bodyPr/>
          <a:lstStyle/>
          <a:p>
            <a:pPr algn="ctr"/>
            <a:r>
              <a:rPr lang="es-MX" dirty="0"/>
              <a:t>REFERENCIAS</a:t>
            </a:r>
          </a:p>
        </p:txBody>
      </p:sp>
      <p:sp>
        <p:nvSpPr>
          <p:cNvPr id="3" name="Subtítulo 2">
            <a:extLst>
              <a:ext uri="{FF2B5EF4-FFF2-40B4-BE49-F238E27FC236}">
                <a16:creationId xmlns:a16="http://schemas.microsoft.com/office/drawing/2014/main" id="{33EA9613-9B1C-4AC5-B882-EB03BDC4811E}"/>
              </a:ext>
            </a:extLst>
          </p:cNvPr>
          <p:cNvSpPr>
            <a:spLocks noGrp="1"/>
          </p:cNvSpPr>
          <p:nvPr>
            <p:ph type="subTitle" idx="1"/>
          </p:nvPr>
        </p:nvSpPr>
        <p:spPr>
          <a:xfrm>
            <a:off x="1244168" y="1445672"/>
            <a:ext cx="6339255" cy="3014534"/>
          </a:xfrm>
        </p:spPr>
        <p:txBody>
          <a:bodyPr/>
          <a:lstStyle/>
          <a:p>
            <a:r>
              <a:rPr lang="es-MX" sz="1400" dirty="0">
                <a:latin typeface="+mn-lt"/>
              </a:rPr>
              <a:t>Ahumada, P. (2005). Hacia una evaluación auténtica del aprendizaje. México: Paidós.</a:t>
            </a:r>
          </a:p>
          <a:p>
            <a:r>
              <a:rPr lang="es-MX" sz="1400" dirty="0">
                <a:latin typeface="+mn-lt"/>
              </a:rPr>
              <a:t>Secretaría de Educación Pública. (2012). El enfoque formativo de la evaluación. México: SEP.</a:t>
            </a:r>
          </a:p>
          <a:p>
            <a:r>
              <a:rPr lang="es-MX" sz="1400" dirty="0">
                <a:latin typeface="+mn-lt"/>
              </a:rPr>
              <a:t>Secretaría de Educación Pública. (2013). Las estrategias y los instrumentos de evaluación desde el enfoque formativo. México: SEP.</a:t>
            </a:r>
          </a:p>
          <a:p>
            <a:r>
              <a:rPr lang="es-MX" sz="1400" dirty="0">
                <a:latin typeface="+mn-lt"/>
              </a:rPr>
              <a:t>Secretaría de Educación Pública. (2017). Aprendizajes clave para la educación integral. Plan y programas de estudio para la educación básica. México: SEP</a:t>
            </a:r>
          </a:p>
          <a:p>
            <a:r>
              <a:rPr lang="es-MX" sz="1400" dirty="0">
                <a:solidFill>
                  <a:schemeClr val="tx1"/>
                </a:solidFill>
                <a:latin typeface="Catamaran" panose="020B0604020202020204" charset="0"/>
                <a:cs typeface="Catamaran" panose="020B0604020202020204" charset="0"/>
              </a:rPr>
              <a:t>https://www.abc.com.py/edicion-impresa/suplementos/escolar/principios-generales-de-la-evaluacion-educativa-381393.html#:~:text=1%2D%20La%20evaluaci%C3%B3n%20debe%20concebirse%20como%20parte%20integrante%20del%20proceso%20educativo.&amp;text=5%2D%20Deben%20participar%20todas%20las,estar%20integrada%20en%20la%20planificaci%C3%B3n.</a:t>
            </a:r>
          </a:p>
          <a:p>
            <a:endParaRPr lang="es-ES" sz="1400" dirty="0">
              <a:latin typeface="+mn-lt"/>
            </a:endParaRPr>
          </a:p>
        </p:txBody>
      </p:sp>
      <p:pic>
        <p:nvPicPr>
          <p:cNvPr id="4" name="Gráfico 3" descr="Flecha: vuelta en U horizontal con relleno sólido">
            <a:hlinkClick r:id="rId2" action="ppaction://hlinksldjump"/>
            <a:extLst>
              <a:ext uri="{FF2B5EF4-FFF2-40B4-BE49-F238E27FC236}">
                <a16:creationId xmlns:a16="http://schemas.microsoft.com/office/drawing/2014/main" id="{B39DB17F-2AC6-4315-8C7C-B69A74F352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spTree>
    <p:extLst>
      <p:ext uri="{BB962C8B-B14F-4D97-AF65-F5344CB8AC3E}">
        <p14:creationId xmlns:p14="http://schemas.microsoft.com/office/powerpoint/2010/main" val="44019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DDD6CC8-6FAB-4328-9E40-CAA00A8AE1E8}"/>
              </a:ext>
            </a:extLst>
          </p:cNvPr>
          <p:cNvSpPr txBox="1"/>
          <p:nvPr/>
        </p:nvSpPr>
        <p:spPr>
          <a:xfrm>
            <a:off x="2991555" y="643467"/>
            <a:ext cx="3160890" cy="400110"/>
          </a:xfrm>
          <a:prstGeom prst="rect">
            <a:avLst/>
          </a:prstGeom>
          <a:solidFill>
            <a:schemeClr val="accent1"/>
          </a:solidFill>
        </p:spPr>
        <p:txBody>
          <a:bodyPr wrap="square" rtlCol="0">
            <a:spAutoFit/>
          </a:bodyPr>
          <a:lstStyle/>
          <a:p>
            <a:r>
              <a:rPr lang="es-MX" sz="2000" b="1" dirty="0">
                <a:solidFill>
                  <a:schemeClr val="bg1"/>
                </a:solidFill>
                <a:latin typeface="Federant" panose="020B0604020202020204" charset="0"/>
              </a:rPr>
              <a:t>PROCESO DE ENSEÑANZA</a:t>
            </a:r>
          </a:p>
        </p:txBody>
      </p:sp>
      <p:sp>
        <p:nvSpPr>
          <p:cNvPr id="5" name="CuadroTexto 4">
            <a:extLst>
              <a:ext uri="{FF2B5EF4-FFF2-40B4-BE49-F238E27FC236}">
                <a16:creationId xmlns:a16="http://schemas.microsoft.com/office/drawing/2014/main" id="{2A440B3D-672D-45E5-B0F9-6954B5E28871}"/>
              </a:ext>
            </a:extLst>
          </p:cNvPr>
          <p:cNvSpPr txBox="1"/>
          <p:nvPr/>
        </p:nvSpPr>
        <p:spPr>
          <a:xfrm>
            <a:off x="3964301" y="1465439"/>
            <a:ext cx="1220206" cy="307777"/>
          </a:xfrm>
          <a:prstGeom prst="rect">
            <a:avLst/>
          </a:prstGeom>
          <a:solidFill>
            <a:schemeClr val="accent1">
              <a:lumMod val="75000"/>
            </a:schemeClr>
          </a:solidFill>
          <a:ln>
            <a:noFill/>
          </a:ln>
          <a:effectLst>
            <a:outerShdw blurRad="107950" dist="12700" dir="5400000" algn="ctr">
              <a:srgbClr val="000000"/>
            </a:outerShdw>
          </a:effectLst>
        </p:spPr>
        <p:txBody>
          <a:bodyPr wrap="none" rtlCol="0">
            <a:spAutoFit/>
          </a:bodyPr>
          <a:lstStyle/>
          <a:p>
            <a:r>
              <a:rPr lang="es-MX" dirty="0">
                <a:solidFill>
                  <a:schemeClr val="bg1"/>
                </a:solidFill>
                <a:latin typeface="Catamaran" panose="020B0604020202020204" charset="0"/>
                <a:cs typeface="Catamaran" panose="020B0604020202020204" charset="0"/>
              </a:rPr>
              <a:t>EVALUACIÓN</a:t>
            </a:r>
          </a:p>
        </p:txBody>
      </p:sp>
      <p:sp>
        <p:nvSpPr>
          <p:cNvPr id="6" name="CuadroTexto 5">
            <a:hlinkClick r:id="rId3" action="ppaction://hlinksldjump"/>
            <a:extLst>
              <a:ext uri="{FF2B5EF4-FFF2-40B4-BE49-F238E27FC236}">
                <a16:creationId xmlns:a16="http://schemas.microsoft.com/office/drawing/2014/main" id="{FF43BA36-6579-4BD0-B816-EC8B98B8ECB4}"/>
              </a:ext>
            </a:extLst>
          </p:cNvPr>
          <p:cNvSpPr txBox="1"/>
          <p:nvPr/>
        </p:nvSpPr>
        <p:spPr>
          <a:xfrm>
            <a:off x="643467" y="2088444"/>
            <a:ext cx="1202573" cy="307777"/>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s-MX" dirty="0">
                <a:solidFill>
                  <a:schemeClr val="bg1"/>
                </a:solidFill>
              </a:rPr>
              <a:t>CONCEPTO</a:t>
            </a:r>
          </a:p>
        </p:txBody>
      </p:sp>
      <p:sp>
        <p:nvSpPr>
          <p:cNvPr id="7" name="CuadroTexto 6">
            <a:hlinkClick r:id="rId4" action="ppaction://hlinksldjump"/>
            <a:extLst>
              <a:ext uri="{FF2B5EF4-FFF2-40B4-BE49-F238E27FC236}">
                <a16:creationId xmlns:a16="http://schemas.microsoft.com/office/drawing/2014/main" id="{15098959-3A3C-4482-A82C-33C44F4B4FD5}"/>
              </a:ext>
            </a:extLst>
          </p:cNvPr>
          <p:cNvSpPr txBox="1"/>
          <p:nvPr/>
        </p:nvSpPr>
        <p:spPr>
          <a:xfrm>
            <a:off x="2528711" y="2088444"/>
            <a:ext cx="1223412" cy="307777"/>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s-MX" dirty="0">
                <a:solidFill>
                  <a:schemeClr val="bg1"/>
                </a:solidFill>
              </a:rPr>
              <a:t>PRINCIPIOS</a:t>
            </a:r>
          </a:p>
        </p:txBody>
      </p:sp>
      <p:sp>
        <p:nvSpPr>
          <p:cNvPr id="8" name="CuadroTexto 7">
            <a:hlinkClick r:id="rId5" action="ppaction://hlinksldjump"/>
            <a:extLst>
              <a:ext uri="{FF2B5EF4-FFF2-40B4-BE49-F238E27FC236}">
                <a16:creationId xmlns:a16="http://schemas.microsoft.com/office/drawing/2014/main" id="{2B364D5D-69A2-4FB3-AA82-439FF435E643}"/>
              </a:ext>
            </a:extLst>
          </p:cNvPr>
          <p:cNvSpPr txBox="1"/>
          <p:nvPr/>
        </p:nvSpPr>
        <p:spPr>
          <a:xfrm>
            <a:off x="4766499" y="2088444"/>
            <a:ext cx="1872629" cy="307777"/>
          </a:xfrm>
          <a:prstGeom prst="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es-MX" dirty="0">
                <a:solidFill>
                  <a:schemeClr val="bg1"/>
                </a:solidFill>
              </a:rPr>
              <a:t>CARACTERÍSTICAS</a:t>
            </a:r>
          </a:p>
        </p:txBody>
      </p:sp>
      <p:sp>
        <p:nvSpPr>
          <p:cNvPr id="9" name="CuadroTexto 8">
            <a:hlinkClick r:id="rId6" action="ppaction://hlinksldjump"/>
            <a:extLst>
              <a:ext uri="{FF2B5EF4-FFF2-40B4-BE49-F238E27FC236}">
                <a16:creationId xmlns:a16="http://schemas.microsoft.com/office/drawing/2014/main" id="{F2B2BD7C-497C-4C6C-BFB0-57B30FA4E605}"/>
              </a:ext>
            </a:extLst>
          </p:cNvPr>
          <p:cNvSpPr txBox="1"/>
          <p:nvPr/>
        </p:nvSpPr>
        <p:spPr>
          <a:xfrm flipH="1">
            <a:off x="7335793" y="2088444"/>
            <a:ext cx="1275081" cy="307777"/>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dirty="0">
                <a:solidFill>
                  <a:schemeClr val="bg1"/>
                </a:solidFill>
              </a:rPr>
              <a:t>PROPÓSITO</a:t>
            </a:r>
          </a:p>
        </p:txBody>
      </p:sp>
      <p:sp>
        <p:nvSpPr>
          <p:cNvPr id="10" name="CuadroTexto 9">
            <a:hlinkClick r:id="rId7" action="ppaction://hlinksldjump"/>
            <a:extLst>
              <a:ext uri="{FF2B5EF4-FFF2-40B4-BE49-F238E27FC236}">
                <a16:creationId xmlns:a16="http://schemas.microsoft.com/office/drawing/2014/main" id="{9965A2CF-41EE-4A44-95EB-97982DCE5076}"/>
              </a:ext>
            </a:extLst>
          </p:cNvPr>
          <p:cNvSpPr txBox="1"/>
          <p:nvPr/>
        </p:nvSpPr>
        <p:spPr>
          <a:xfrm flipH="1">
            <a:off x="1409593" y="3133309"/>
            <a:ext cx="872893" cy="307777"/>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s-MX" dirty="0">
                <a:solidFill>
                  <a:schemeClr val="bg1"/>
                </a:solidFill>
              </a:rPr>
              <a:t>TIPOS</a:t>
            </a:r>
          </a:p>
        </p:txBody>
      </p:sp>
      <p:sp>
        <p:nvSpPr>
          <p:cNvPr id="12" name="CuadroTexto 11">
            <a:hlinkClick r:id="rId8" action="ppaction://hlinksldjump"/>
            <a:extLst>
              <a:ext uri="{FF2B5EF4-FFF2-40B4-BE49-F238E27FC236}">
                <a16:creationId xmlns:a16="http://schemas.microsoft.com/office/drawing/2014/main" id="{86016E4E-116D-4D57-96A0-2E0DBA46E261}"/>
              </a:ext>
            </a:extLst>
          </p:cNvPr>
          <p:cNvSpPr txBox="1"/>
          <p:nvPr/>
        </p:nvSpPr>
        <p:spPr>
          <a:xfrm>
            <a:off x="4623063" y="3121160"/>
            <a:ext cx="1155856" cy="307777"/>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dirty="0">
                <a:solidFill>
                  <a:schemeClr val="bg1"/>
                </a:solidFill>
              </a:rPr>
              <a:t>ENFOQUE</a:t>
            </a:r>
          </a:p>
        </p:txBody>
      </p:sp>
      <p:sp>
        <p:nvSpPr>
          <p:cNvPr id="13" name="CuadroTexto 12">
            <a:hlinkClick r:id="rId9" action="ppaction://hlinksldjump"/>
            <a:extLst>
              <a:ext uri="{FF2B5EF4-FFF2-40B4-BE49-F238E27FC236}">
                <a16:creationId xmlns:a16="http://schemas.microsoft.com/office/drawing/2014/main" id="{59CB1BD6-8C91-4EC6-9B64-EA7B086C651A}"/>
              </a:ext>
            </a:extLst>
          </p:cNvPr>
          <p:cNvSpPr txBox="1"/>
          <p:nvPr/>
        </p:nvSpPr>
        <p:spPr>
          <a:xfrm>
            <a:off x="6342695" y="3133308"/>
            <a:ext cx="1664917" cy="52322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dirty="0">
                <a:solidFill>
                  <a:schemeClr val="bg1"/>
                </a:solidFill>
              </a:rPr>
              <a:t>DIFERENTES INSTRUMENTOS </a:t>
            </a:r>
          </a:p>
        </p:txBody>
      </p:sp>
      <p:sp>
        <p:nvSpPr>
          <p:cNvPr id="19" name="CuadroTexto 18">
            <a:hlinkClick r:id="rId10" action="ppaction://hlinksldjump"/>
            <a:extLst>
              <a:ext uri="{FF2B5EF4-FFF2-40B4-BE49-F238E27FC236}">
                <a16:creationId xmlns:a16="http://schemas.microsoft.com/office/drawing/2014/main" id="{887BDFB5-265B-4363-816C-145F6942C7DA}"/>
              </a:ext>
            </a:extLst>
          </p:cNvPr>
          <p:cNvSpPr txBox="1"/>
          <p:nvPr/>
        </p:nvSpPr>
        <p:spPr>
          <a:xfrm>
            <a:off x="2425914" y="3394918"/>
            <a:ext cx="1343638" cy="30777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s-MX" dirty="0"/>
              <a:t>EVALUACIÓN</a:t>
            </a:r>
          </a:p>
        </p:txBody>
      </p:sp>
      <p:cxnSp>
        <p:nvCxnSpPr>
          <p:cNvPr id="21" name="Conector recto de flecha 20">
            <a:extLst>
              <a:ext uri="{FF2B5EF4-FFF2-40B4-BE49-F238E27FC236}">
                <a16:creationId xmlns:a16="http://schemas.microsoft.com/office/drawing/2014/main" id="{09CF6A86-E58F-4B7C-9089-9F358370CA0E}"/>
              </a:ext>
            </a:extLst>
          </p:cNvPr>
          <p:cNvCxnSpPr>
            <a:stCxn id="4" idx="2"/>
            <a:endCxn id="5" idx="0"/>
          </p:cNvCxnSpPr>
          <p:nvPr/>
        </p:nvCxnSpPr>
        <p:spPr>
          <a:xfrm>
            <a:off x="4572000" y="1043577"/>
            <a:ext cx="2404" cy="4218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angular 24">
            <a:extLst>
              <a:ext uri="{FF2B5EF4-FFF2-40B4-BE49-F238E27FC236}">
                <a16:creationId xmlns:a16="http://schemas.microsoft.com/office/drawing/2014/main" id="{5212E20F-78B2-4CA9-93E0-D43733EF5EE7}"/>
              </a:ext>
            </a:extLst>
          </p:cNvPr>
          <p:cNvCxnSpPr>
            <a:stCxn id="5" idx="1"/>
            <a:endCxn id="6" idx="0"/>
          </p:cNvCxnSpPr>
          <p:nvPr/>
        </p:nvCxnSpPr>
        <p:spPr>
          <a:xfrm rot="10800000" flipV="1">
            <a:off x="1244755" y="1619328"/>
            <a:ext cx="2719547" cy="46911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angular 26">
            <a:extLst>
              <a:ext uri="{FF2B5EF4-FFF2-40B4-BE49-F238E27FC236}">
                <a16:creationId xmlns:a16="http://schemas.microsoft.com/office/drawing/2014/main" id="{4F226E8F-C226-4823-A0C3-85E9A3DBA17D}"/>
              </a:ext>
            </a:extLst>
          </p:cNvPr>
          <p:cNvCxnSpPr>
            <a:stCxn id="5" idx="3"/>
            <a:endCxn id="9" idx="0"/>
          </p:cNvCxnSpPr>
          <p:nvPr/>
        </p:nvCxnSpPr>
        <p:spPr>
          <a:xfrm>
            <a:off x="5184507" y="1619328"/>
            <a:ext cx="2788826" cy="46911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1" name="Conector: angular 30">
            <a:extLst>
              <a:ext uri="{FF2B5EF4-FFF2-40B4-BE49-F238E27FC236}">
                <a16:creationId xmlns:a16="http://schemas.microsoft.com/office/drawing/2014/main" id="{E20255C5-DAD0-4731-9481-70EAF3A7AB10}"/>
              </a:ext>
            </a:extLst>
          </p:cNvPr>
          <p:cNvCxnSpPr>
            <a:stCxn id="5" idx="1"/>
            <a:endCxn id="7" idx="0"/>
          </p:cNvCxnSpPr>
          <p:nvPr/>
        </p:nvCxnSpPr>
        <p:spPr>
          <a:xfrm rot="10800000" flipV="1">
            <a:off x="3140417" y="1619328"/>
            <a:ext cx="823884" cy="46911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3" name="Conector: angular 32">
            <a:extLst>
              <a:ext uri="{FF2B5EF4-FFF2-40B4-BE49-F238E27FC236}">
                <a16:creationId xmlns:a16="http://schemas.microsoft.com/office/drawing/2014/main" id="{1D3DEA7D-88F2-4912-AE22-492AC9E024E7}"/>
              </a:ext>
            </a:extLst>
          </p:cNvPr>
          <p:cNvCxnSpPr>
            <a:stCxn id="5" idx="3"/>
            <a:endCxn id="8" idx="0"/>
          </p:cNvCxnSpPr>
          <p:nvPr/>
        </p:nvCxnSpPr>
        <p:spPr>
          <a:xfrm>
            <a:off x="5184507" y="1619328"/>
            <a:ext cx="518307" cy="46911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7" name="Conector: angular 36">
            <a:extLst>
              <a:ext uri="{FF2B5EF4-FFF2-40B4-BE49-F238E27FC236}">
                <a16:creationId xmlns:a16="http://schemas.microsoft.com/office/drawing/2014/main" id="{DDC42679-5663-4AAB-B4AA-657C17D21674}"/>
              </a:ext>
            </a:extLst>
          </p:cNvPr>
          <p:cNvCxnSpPr>
            <a:cxnSpLocks/>
          </p:cNvCxnSpPr>
          <p:nvPr/>
        </p:nvCxnSpPr>
        <p:spPr>
          <a:xfrm rot="16200000" flipH="1">
            <a:off x="3608410" y="2420489"/>
            <a:ext cx="1513981" cy="21943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ector: angular 41">
            <a:extLst>
              <a:ext uri="{FF2B5EF4-FFF2-40B4-BE49-F238E27FC236}">
                <a16:creationId xmlns:a16="http://schemas.microsoft.com/office/drawing/2014/main" id="{4F83947C-A813-4F84-9EC9-432E641AC032}"/>
              </a:ext>
            </a:extLst>
          </p:cNvPr>
          <p:cNvCxnSpPr>
            <a:endCxn id="10" idx="0"/>
          </p:cNvCxnSpPr>
          <p:nvPr/>
        </p:nvCxnSpPr>
        <p:spPr>
          <a:xfrm rot="5400000">
            <a:off x="1266695" y="2198671"/>
            <a:ext cx="1513982" cy="355294"/>
          </a:xfrm>
          <a:prstGeom prst="bentConnector3">
            <a:avLst>
              <a:gd name="adj1" fmla="val 64167"/>
            </a:avLst>
          </a:prstGeom>
          <a:ln>
            <a:tailEnd type="triangle"/>
          </a:ln>
        </p:spPr>
        <p:style>
          <a:lnRef idx="3">
            <a:schemeClr val="dk1"/>
          </a:lnRef>
          <a:fillRef idx="0">
            <a:schemeClr val="dk1"/>
          </a:fillRef>
          <a:effectRef idx="2">
            <a:schemeClr val="dk1"/>
          </a:effectRef>
          <a:fontRef idx="minor">
            <a:schemeClr val="tx1"/>
          </a:fontRef>
        </p:style>
      </p:cxnSp>
      <p:cxnSp>
        <p:nvCxnSpPr>
          <p:cNvPr id="47" name="Conector: angular 46">
            <a:extLst>
              <a:ext uri="{FF2B5EF4-FFF2-40B4-BE49-F238E27FC236}">
                <a16:creationId xmlns:a16="http://schemas.microsoft.com/office/drawing/2014/main" id="{6665B1F6-623D-4D14-81DC-778CC1B174D9}"/>
              </a:ext>
            </a:extLst>
          </p:cNvPr>
          <p:cNvCxnSpPr>
            <a:cxnSpLocks/>
            <a:endCxn id="13" idx="0"/>
          </p:cNvCxnSpPr>
          <p:nvPr/>
        </p:nvCxnSpPr>
        <p:spPr>
          <a:xfrm rot="16200000" flipH="1">
            <a:off x="6187476" y="2145630"/>
            <a:ext cx="1537846" cy="437510"/>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52" name="Conector: angular 51">
            <a:extLst>
              <a:ext uri="{FF2B5EF4-FFF2-40B4-BE49-F238E27FC236}">
                <a16:creationId xmlns:a16="http://schemas.microsoft.com/office/drawing/2014/main" id="{9C7CCCDE-E154-4333-ABAB-4B1E6A399B45}"/>
              </a:ext>
            </a:extLst>
          </p:cNvPr>
          <p:cNvCxnSpPr>
            <a:cxnSpLocks/>
          </p:cNvCxnSpPr>
          <p:nvPr/>
        </p:nvCxnSpPr>
        <p:spPr>
          <a:xfrm rot="10800000" flipV="1">
            <a:off x="4713549" y="3650018"/>
            <a:ext cx="1547505" cy="1075648"/>
          </a:xfrm>
          <a:prstGeom prst="bentConnector3">
            <a:avLst>
              <a:gd name="adj1" fmla="val 35031"/>
            </a:avLst>
          </a:prstGeom>
          <a:ln>
            <a:tailEnd type="triangle"/>
          </a:ln>
        </p:spPr>
        <p:style>
          <a:lnRef idx="3">
            <a:schemeClr val="dk1"/>
          </a:lnRef>
          <a:fillRef idx="0">
            <a:schemeClr val="dk1"/>
          </a:fillRef>
          <a:effectRef idx="2">
            <a:schemeClr val="dk1"/>
          </a:effectRef>
          <a:fontRef idx="minor">
            <a:schemeClr val="tx1"/>
          </a:fontRef>
        </p:style>
      </p:cxnSp>
      <p:cxnSp>
        <p:nvCxnSpPr>
          <p:cNvPr id="54" name="Conector: angular 53">
            <a:extLst>
              <a:ext uri="{FF2B5EF4-FFF2-40B4-BE49-F238E27FC236}">
                <a16:creationId xmlns:a16="http://schemas.microsoft.com/office/drawing/2014/main" id="{EDE31B7E-8460-4644-8324-2770265C39DF}"/>
              </a:ext>
            </a:extLst>
          </p:cNvPr>
          <p:cNvCxnSpPr>
            <a:cxnSpLocks/>
            <a:endCxn id="90" idx="3"/>
          </p:cNvCxnSpPr>
          <p:nvPr/>
        </p:nvCxnSpPr>
        <p:spPr>
          <a:xfrm rot="10800000" flipV="1">
            <a:off x="4787664" y="3615067"/>
            <a:ext cx="1495752" cy="49148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64" name="Conector: angular 63">
            <a:extLst>
              <a:ext uri="{FF2B5EF4-FFF2-40B4-BE49-F238E27FC236}">
                <a16:creationId xmlns:a16="http://schemas.microsoft.com/office/drawing/2014/main" id="{D466D603-6B7E-4859-8497-32979D04F889}"/>
              </a:ext>
            </a:extLst>
          </p:cNvPr>
          <p:cNvCxnSpPr>
            <a:cxnSpLocks/>
          </p:cNvCxnSpPr>
          <p:nvPr/>
        </p:nvCxnSpPr>
        <p:spPr>
          <a:xfrm rot="10800000" flipV="1">
            <a:off x="3125262" y="3015458"/>
            <a:ext cx="1100520" cy="279127"/>
          </a:xfrm>
          <a:prstGeom prst="bentConnector3">
            <a:avLst>
              <a:gd name="adj1" fmla="val 100961"/>
            </a:avLst>
          </a:prstGeom>
          <a:ln>
            <a:tailEnd type="triangle"/>
          </a:ln>
        </p:spPr>
        <p:style>
          <a:lnRef idx="3">
            <a:schemeClr val="dk1"/>
          </a:lnRef>
          <a:fillRef idx="0">
            <a:schemeClr val="dk1"/>
          </a:fillRef>
          <a:effectRef idx="2">
            <a:schemeClr val="dk1"/>
          </a:effectRef>
          <a:fontRef idx="minor">
            <a:schemeClr val="tx1"/>
          </a:fontRef>
        </p:style>
      </p:cxnSp>
      <p:cxnSp>
        <p:nvCxnSpPr>
          <p:cNvPr id="66" name="Conector: angular 65">
            <a:extLst>
              <a:ext uri="{FF2B5EF4-FFF2-40B4-BE49-F238E27FC236}">
                <a16:creationId xmlns:a16="http://schemas.microsoft.com/office/drawing/2014/main" id="{BEB393A3-D684-4003-B89B-0A0FA58A4939}"/>
              </a:ext>
            </a:extLst>
          </p:cNvPr>
          <p:cNvCxnSpPr>
            <a:cxnSpLocks/>
          </p:cNvCxnSpPr>
          <p:nvPr/>
        </p:nvCxnSpPr>
        <p:spPr>
          <a:xfrm>
            <a:off x="8105076" y="3394918"/>
            <a:ext cx="398696" cy="255100"/>
          </a:xfrm>
          <a:prstGeom prst="bentConnector3">
            <a:avLst>
              <a:gd name="adj1" fmla="val 101985"/>
            </a:avLst>
          </a:prstGeom>
          <a:ln>
            <a:tailEnd type="triangle"/>
          </a:ln>
        </p:spPr>
        <p:style>
          <a:lnRef idx="3">
            <a:schemeClr val="dk1"/>
          </a:lnRef>
          <a:fillRef idx="0">
            <a:schemeClr val="dk1"/>
          </a:fillRef>
          <a:effectRef idx="2">
            <a:schemeClr val="dk1"/>
          </a:effectRef>
          <a:fontRef idx="minor">
            <a:schemeClr val="tx1"/>
          </a:fontRef>
        </p:style>
      </p:cxnSp>
      <p:sp>
        <p:nvSpPr>
          <p:cNvPr id="69" name="Rectángulo 68">
            <a:extLst>
              <a:ext uri="{FF2B5EF4-FFF2-40B4-BE49-F238E27FC236}">
                <a16:creationId xmlns:a16="http://schemas.microsoft.com/office/drawing/2014/main" id="{C89716FA-EB49-47DF-AE06-EDCE2FB56FF5}"/>
              </a:ext>
            </a:extLst>
          </p:cNvPr>
          <p:cNvSpPr/>
          <p:nvPr/>
        </p:nvSpPr>
        <p:spPr>
          <a:xfrm>
            <a:off x="7608711" y="643467"/>
            <a:ext cx="903111"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ysClr val="windowText" lastClr="000000"/>
                </a:solidFill>
              </a:ln>
              <a:solidFill>
                <a:sysClr val="windowText" lastClr="000000"/>
              </a:solidFill>
            </a:endParaRPr>
          </a:p>
        </p:txBody>
      </p:sp>
      <p:pic>
        <p:nvPicPr>
          <p:cNvPr id="68" name="Gráfico 67" descr="Pantalla Táctil con relleno sólido">
            <a:extLst>
              <a:ext uri="{FF2B5EF4-FFF2-40B4-BE49-F238E27FC236}">
                <a16:creationId xmlns:a16="http://schemas.microsoft.com/office/drawing/2014/main" id="{DE0832CE-D6E6-4DA0-84D3-655C065658C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38930" y="721055"/>
            <a:ext cx="530989" cy="530989"/>
          </a:xfrm>
          <a:prstGeom prst="rect">
            <a:avLst/>
          </a:prstGeom>
        </p:spPr>
      </p:pic>
      <p:sp>
        <p:nvSpPr>
          <p:cNvPr id="71" name="CuadroTexto 70">
            <a:hlinkClick r:id="rId13" action="ppaction://hlinksldjump"/>
            <a:extLst>
              <a:ext uri="{FF2B5EF4-FFF2-40B4-BE49-F238E27FC236}">
                <a16:creationId xmlns:a16="http://schemas.microsoft.com/office/drawing/2014/main" id="{9A632EB7-F97E-4EAF-BC8C-AFA48C43B400}"/>
              </a:ext>
            </a:extLst>
          </p:cNvPr>
          <p:cNvSpPr txBox="1"/>
          <p:nvPr/>
        </p:nvSpPr>
        <p:spPr>
          <a:xfrm>
            <a:off x="7617242" y="4784706"/>
            <a:ext cx="1463862" cy="307777"/>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s-MX" dirty="0"/>
              <a:t>REFERENCIAS</a:t>
            </a:r>
          </a:p>
        </p:txBody>
      </p:sp>
      <p:sp>
        <p:nvSpPr>
          <p:cNvPr id="89" name="Rectángulo 88">
            <a:extLst>
              <a:ext uri="{FF2B5EF4-FFF2-40B4-BE49-F238E27FC236}">
                <a16:creationId xmlns:a16="http://schemas.microsoft.com/office/drawing/2014/main" id="{232C3B4A-95D6-4943-8EB6-DA121B8A1778}"/>
              </a:ext>
            </a:extLst>
          </p:cNvPr>
          <p:cNvSpPr/>
          <p:nvPr/>
        </p:nvSpPr>
        <p:spPr>
          <a:xfrm>
            <a:off x="2837613" y="4472076"/>
            <a:ext cx="1783761" cy="4475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TÉCNICAS DE OBSERVACION</a:t>
            </a:r>
          </a:p>
        </p:txBody>
      </p:sp>
      <p:sp>
        <p:nvSpPr>
          <p:cNvPr id="90" name="Rectángulo 89">
            <a:extLst>
              <a:ext uri="{FF2B5EF4-FFF2-40B4-BE49-F238E27FC236}">
                <a16:creationId xmlns:a16="http://schemas.microsoft.com/office/drawing/2014/main" id="{4A9EAA25-B1E4-4439-81BD-B3CDCFC878D2}"/>
              </a:ext>
            </a:extLst>
          </p:cNvPr>
          <p:cNvSpPr/>
          <p:nvPr/>
        </p:nvSpPr>
        <p:spPr>
          <a:xfrm>
            <a:off x="3155515" y="3882761"/>
            <a:ext cx="1632149" cy="447576"/>
          </a:xfrm>
          <a:prstGeom prst="rec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TÉCNICAS DE DESEMPEÑO</a:t>
            </a:r>
          </a:p>
        </p:txBody>
      </p:sp>
      <p:sp>
        <p:nvSpPr>
          <p:cNvPr id="91" name="Rectángulo 90">
            <a:extLst>
              <a:ext uri="{FF2B5EF4-FFF2-40B4-BE49-F238E27FC236}">
                <a16:creationId xmlns:a16="http://schemas.microsoft.com/office/drawing/2014/main" id="{A612F7A3-2FF7-468E-81C9-B7A2820F5E4B}"/>
              </a:ext>
            </a:extLst>
          </p:cNvPr>
          <p:cNvSpPr/>
          <p:nvPr/>
        </p:nvSpPr>
        <p:spPr>
          <a:xfrm>
            <a:off x="7617243" y="3733473"/>
            <a:ext cx="1463862" cy="96791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TÉCNICAS PARA EL ANÁLISIS DEL DESEMPEÑO</a:t>
            </a:r>
          </a:p>
        </p:txBody>
      </p:sp>
      <p:cxnSp>
        <p:nvCxnSpPr>
          <p:cNvPr id="92" name="Conector: angular 91">
            <a:extLst>
              <a:ext uri="{FF2B5EF4-FFF2-40B4-BE49-F238E27FC236}">
                <a16:creationId xmlns:a16="http://schemas.microsoft.com/office/drawing/2014/main" id="{6F91E7BD-BE8D-4F59-A80D-0586338E6331}"/>
              </a:ext>
            </a:extLst>
          </p:cNvPr>
          <p:cNvCxnSpPr>
            <a:cxnSpLocks/>
          </p:cNvCxnSpPr>
          <p:nvPr/>
        </p:nvCxnSpPr>
        <p:spPr>
          <a:xfrm rot="5400000">
            <a:off x="6810582" y="3747908"/>
            <a:ext cx="376044" cy="218757"/>
          </a:xfrm>
          <a:prstGeom prst="bentConnector3">
            <a:avLst>
              <a:gd name="adj1" fmla="val 49999"/>
            </a:avLst>
          </a:prstGeom>
          <a:ln>
            <a:tailEnd type="triangle"/>
          </a:ln>
        </p:spPr>
        <p:style>
          <a:lnRef idx="3">
            <a:schemeClr val="dk1"/>
          </a:lnRef>
          <a:fillRef idx="0">
            <a:schemeClr val="dk1"/>
          </a:fillRef>
          <a:effectRef idx="2">
            <a:schemeClr val="dk1"/>
          </a:effectRef>
          <a:fontRef idx="minor">
            <a:schemeClr val="tx1"/>
          </a:fontRef>
        </p:style>
      </p:cxnSp>
      <p:sp>
        <p:nvSpPr>
          <p:cNvPr id="98" name="Rectángulo 97">
            <a:extLst>
              <a:ext uri="{FF2B5EF4-FFF2-40B4-BE49-F238E27FC236}">
                <a16:creationId xmlns:a16="http://schemas.microsoft.com/office/drawing/2014/main" id="{3927D379-9DD7-44EC-A72F-9F486B8BF420}"/>
              </a:ext>
            </a:extLst>
          </p:cNvPr>
          <p:cNvSpPr/>
          <p:nvPr/>
        </p:nvSpPr>
        <p:spPr>
          <a:xfrm>
            <a:off x="5750061" y="4034846"/>
            <a:ext cx="1872629" cy="548300"/>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TÉCNICAS DE INTERROGATORIO</a:t>
            </a:r>
          </a:p>
        </p:txBody>
      </p:sp>
    </p:spTree>
    <p:extLst>
      <p:ext uri="{BB962C8B-B14F-4D97-AF65-F5344CB8AC3E}">
        <p14:creationId xmlns:p14="http://schemas.microsoft.com/office/powerpoint/2010/main" val="412260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145F-D209-48DA-9725-453CB22E9AE2}"/>
              </a:ext>
            </a:extLst>
          </p:cNvPr>
          <p:cNvSpPr>
            <a:spLocks noGrp="1"/>
          </p:cNvSpPr>
          <p:nvPr>
            <p:ph type="title"/>
          </p:nvPr>
        </p:nvSpPr>
        <p:spPr>
          <a:xfrm>
            <a:off x="2321100" y="673945"/>
            <a:ext cx="4501800" cy="755700"/>
          </a:xfrm>
        </p:spPr>
        <p:txBody>
          <a:bodyPr/>
          <a:lstStyle/>
          <a:p>
            <a:pPr algn="ctr"/>
            <a:r>
              <a:rPr lang="es-MX" dirty="0"/>
              <a:t>CONCEPTO</a:t>
            </a:r>
          </a:p>
        </p:txBody>
      </p:sp>
      <p:sp>
        <p:nvSpPr>
          <p:cNvPr id="3" name="Subtítulo 2">
            <a:extLst>
              <a:ext uri="{FF2B5EF4-FFF2-40B4-BE49-F238E27FC236}">
                <a16:creationId xmlns:a16="http://schemas.microsoft.com/office/drawing/2014/main" id="{A01828F3-B084-4366-8C1A-A2E0C9BDF631}"/>
              </a:ext>
            </a:extLst>
          </p:cNvPr>
          <p:cNvSpPr>
            <a:spLocks noGrp="1"/>
          </p:cNvSpPr>
          <p:nvPr>
            <p:ph type="subTitle" idx="1"/>
          </p:nvPr>
        </p:nvSpPr>
        <p:spPr>
          <a:xfrm>
            <a:off x="1465167" y="1845123"/>
            <a:ext cx="6547096" cy="2216667"/>
          </a:xfrm>
        </p:spPr>
        <p:txBody>
          <a:bodyPr/>
          <a:lstStyle/>
          <a:p>
            <a:pPr marL="127000" indent="0"/>
            <a:r>
              <a:rPr lang="es-MX" sz="1800" dirty="0">
                <a:effectLst/>
                <a:latin typeface="+mn-lt"/>
                <a:ea typeface="Calibri" panose="020F0502020204030204" pitchFamily="34" charset="0"/>
                <a:cs typeface="Times New Roman" panose="02020603050405020304" pitchFamily="18" charset="0"/>
              </a:rPr>
              <a:t>La evaluación tiene como objetivo mejorar el desempeño de los estudiantes e identificar sus áreas de oportunidad a la vez que es un factor que impulsa la transformación pedagógica, el seguimiento de los aprendizajes y la metacognición. </a:t>
            </a:r>
            <a:endParaRPr lang="es-MX" dirty="0">
              <a:latin typeface="+mn-lt"/>
            </a:endParaRPr>
          </a:p>
        </p:txBody>
      </p:sp>
      <p:cxnSp>
        <p:nvCxnSpPr>
          <p:cNvPr id="5" name="Conector recto de flecha 4">
            <a:extLst>
              <a:ext uri="{FF2B5EF4-FFF2-40B4-BE49-F238E27FC236}">
                <a16:creationId xmlns:a16="http://schemas.microsoft.com/office/drawing/2014/main" id="{D278432C-0401-4D5D-A0A5-71508D49C405}"/>
              </a:ext>
            </a:extLst>
          </p:cNvPr>
          <p:cNvCxnSpPr>
            <a:cxnSpLocks/>
            <a:stCxn id="2" idx="2"/>
          </p:cNvCxnSpPr>
          <p:nvPr/>
        </p:nvCxnSpPr>
        <p:spPr>
          <a:xfrm>
            <a:off x="4572000" y="1429645"/>
            <a:ext cx="0" cy="7603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BA9F4650-EF5F-4C4C-8E9D-140C79BB5EF9}"/>
              </a:ext>
            </a:extLst>
          </p:cNvPr>
          <p:cNvSpPr txBox="1"/>
          <p:nvPr/>
        </p:nvSpPr>
        <p:spPr>
          <a:xfrm>
            <a:off x="4274144" y="4308306"/>
            <a:ext cx="4390947" cy="369332"/>
          </a:xfrm>
          <a:prstGeom prst="rect">
            <a:avLst/>
          </a:prstGeom>
          <a:noFill/>
        </p:spPr>
        <p:txBody>
          <a:bodyPr wrap="none" rtlCol="0">
            <a:spAutoFit/>
          </a:bodyPr>
          <a:lstStyle/>
          <a:p>
            <a:pPr algn="r"/>
            <a:r>
              <a:rPr lang="es-MX" sz="1800" dirty="0">
                <a:solidFill>
                  <a:schemeClr val="bg1"/>
                </a:solidFill>
                <a:effectLst/>
                <a:latin typeface="+mn-lt"/>
                <a:ea typeface="Calibri" panose="020F0502020204030204" pitchFamily="34" charset="0"/>
                <a:cs typeface="Times New Roman" panose="02020603050405020304" pitchFamily="18" charset="0"/>
              </a:rPr>
              <a:t>(Secretaría de Educación Pública, 2017).</a:t>
            </a:r>
            <a:endParaRPr lang="es-MX" sz="1200" dirty="0">
              <a:solidFill>
                <a:schemeClr val="bg1"/>
              </a:solidFill>
              <a:latin typeface="+mn-lt"/>
              <a:cs typeface="Catamaran" panose="020B0604020202020204" charset="0"/>
            </a:endParaRPr>
          </a:p>
        </p:txBody>
      </p:sp>
      <p:pic>
        <p:nvPicPr>
          <p:cNvPr id="13" name="Gráfico 12" descr="Flecha: vuelta en U horizontal con relleno sólido">
            <a:hlinkClick r:id="rId2" action="ppaction://hlinksldjump"/>
            <a:extLst>
              <a:ext uri="{FF2B5EF4-FFF2-40B4-BE49-F238E27FC236}">
                <a16:creationId xmlns:a16="http://schemas.microsoft.com/office/drawing/2014/main" id="{73440D94-0DD7-4305-9F6D-74DA6A15B0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2263" y="398967"/>
            <a:ext cx="652828" cy="652828"/>
          </a:xfrm>
          <a:prstGeom prst="rect">
            <a:avLst/>
          </a:prstGeom>
        </p:spPr>
      </p:pic>
    </p:spTree>
    <p:extLst>
      <p:ext uri="{BB962C8B-B14F-4D97-AF65-F5344CB8AC3E}">
        <p14:creationId xmlns:p14="http://schemas.microsoft.com/office/powerpoint/2010/main" val="7514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F80CB-3642-4CD6-A425-757D9E4E81AE}"/>
              </a:ext>
            </a:extLst>
          </p:cNvPr>
          <p:cNvSpPr>
            <a:spLocks noGrp="1"/>
          </p:cNvSpPr>
          <p:nvPr>
            <p:ph type="title"/>
          </p:nvPr>
        </p:nvSpPr>
        <p:spPr>
          <a:xfrm>
            <a:off x="2321100" y="784690"/>
            <a:ext cx="4501800" cy="755700"/>
          </a:xfrm>
        </p:spPr>
        <p:txBody>
          <a:bodyPr/>
          <a:lstStyle/>
          <a:p>
            <a:pPr algn="ctr"/>
            <a:r>
              <a:rPr lang="es-MX" dirty="0"/>
              <a:t>PRINCIPIOS</a:t>
            </a:r>
          </a:p>
        </p:txBody>
      </p:sp>
      <p:sp>
        <p:nvSpPr>
          <p:cNvPr id="3" name="Subtítulo 2">
            <a:extLst>
              <a:ext uri="{FF2B5EF4-FFF2-40B4-BE49-F238E27FC236}">
                <a16:creationId xmlns:a16="http://schemas.microsoft.com/office/drawing/2014/main" id="{69BAFC3A-AADC-4DB2-A4BD-9F50109C83B2}"/>
              </a:ext>
            </a:extLst>
          </p:cNvPr>
          <p:cNvSpPr>
            <a:spLocks noGrp="1"/>
          </p:cNvSpPr>
          <p:nvPr>
            <p:ph type="subTitle" idx="1"/>
          </p:nvPr>
        </p:nvSpPr>
        <p:spPr>
          <a:xfrm>
            <a:off x="275508" y="1251724"/>
            <a:ext cx="8373692" cy="3203729"/>
          </a:xfrm>
        </p:spPr>
        <p:txBody>
          <a:bodyPr/>
          <a:lstStyle/>
          <a:p>
            <a:pPr marL="412750" indent="-285750">
              <a:buFont typeface="Arial" panose="020B0604020202020204" pitchFamily="34" charset="0"/>
              <a:buChar char="•"/>
            </a:pPr>
            <a:r>
              <a:rPr lang="es-MX" dirty="0">
                <a:latin typeface="+mn-lt"/>
              </a:rPr>
              <a:t>La evaluación debe concebirse como parte integrante del proceso educativo.</a:t>
            </a:r>
          </a:p>
          <a:p>
            <a:pPr marL="412750" indent="-285750">
              <a:buFont typeface="Arial" panose="020B0604020202020204" pitchFamily="34" charset="0"/>
              <a:buChar char="•"/>
            </a:pPr>
            <a:r>
              <a:rPr lang="es-MX" dirty="0">
                <a:latin typeface="+mn-lt"/>
              </a:rPr>
              <a:t>La evaluación es una operación continua, sistemática, flexible y funcional de la actividad educativa.</a:t>
            </a:r>
          </a:p>
          <a:p>
            <a:pPr marL="412750" indent="-285750">
              <a:buFont typeface="Arial" panose="020B0604020202020204" pitchFamily="34" charset="0"/>
              <a:buChar char="•"/>
            </a:pPr>
            <a:r>
              <a:rPr lang="es-MX" dirty="0">
                <a:latin typeface="+mn-lt"/>
              </a:rPr>
              <a:t>Los instrumentos y procedimientos de que se sirve son variados y múltiples.</a:t>
            </a:r>
          </a:p>
          <a:p>
            <a:pPr marL="412750" indent="-285750">
              <a:buFont typeface="Arial" panose="020B0604020202020204" pitchFamily="34" charset="0"/>
              <a:buChar char="•"/>
            </a:pPr>
            <a:r>
              <a:rPr lang="es-MX" dirty="0">
                <a:latin typeface="+mn-lt"/>
              </a:rPr>
              <a:t>Deben considerar todos los elementos que intervienen en el proceso educativo y que influyen en el resultado.</a:t>
            </a:r>
          </a:p>
          <a:p>
            <a:pPr marL="412750" indent="-285750">
              <a:buFont typeface="Arial" panose="020B0604020202020204" pitchFamily="34" charset="0"/>
              <a:buChar char="•"/>
            </a:pPr>
            <a:r>
              <a:rPr lang="es-MX" dirty="0">
                <a:latin typeface="+mn-lt"/>
              </a:rPr>
              <a:t>Deben participar todas las personas que intervienen en el proceso educativo del alumno.</a:t>
            </a:r>
          </a:p>
          <a:p>
            <a:pPr marL="412750" indent="-285750">
              <a:buFont typeface="Arial" panose="020B0604020202020204" pitchFamily="34" charset="0"/>
              <a:buChar char="•"/>
            </a:pPr>
            <a:r>
              <a:rPr lang="es-MX" dirty="0">
                <a:latin typeface="+mn-lt"/>
              </a:rPr>
              <a:t>Debe reflejar las posibles diferencias del proceso de orientar en su corrección (valor diagnóstico).</a:t>
            </a:r>
          </a:p>
          <a:p>
            <a:pPr marL="412750" indent="-285750">
              <a:buFont typeface="Arial" panose="020B0604020202020204" pitchFamily="34" charset="0"/>
              <a:buChar char="•"/>
            </a:pPr>
            <a:r>
              <a:rPr lang="es-MX" dirty="0">
                <a:latin typeface="+mn-lt"/>
              </a:rPr>
              <a:t>Debe estar integrada en la planificación</a:t>
            </a:r>
          </a:p>
        </p:txBody>
      </p:sp>
      <p:pic>
        <p:nvPicPr>
          <p:cNvPr id="4" name="Gráfico 3" descr="Flecha: vuelta en U horizontal con relleno sólido">
            <a:hlinkClick r:id="rId2" action="ppaction://hlinksldjump"/>
            <a:extLst>
              <a:ext uri="{FF2B5EF4-FFF2-40B4-BE49-F238E27FC236}">
                <a16:creationId xmlns:a16="http://schemas.microsoft.com/office/drawing/2014/main" id="{10764F24-B9B9-4BAF-BF5E-F896165548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sp>
        <p:nvSpPr>
          <p:cNvPr id="6" name="CuadroTexto 5">
            <a:extLst>
              <a:ext uri="{FF2B5EF4-FFF2-40B4-BE49-F238E27FC236}">
                <a16:creationId xmlns:a16="http://schemas.microsoft.com/office/drawing/2014/main" id="{B4961515-C773-47F4-8771-669CA5181F54}"/>
              </a:ext>
            </a:extLst>
          </p:cNvPr>
          <p:cNvSpPr txBox="1"/>
          <p:nvPr/>
        </p:nvSpPr>
        <p:spPr>
          <a:xfrm>
            <a:off x="1235364" y="4175956"/>
            <a:ext cx="7633128" cy="769441"/>
          </a:xfrm>
          <a:prstGeom prst="rect">
            <a:avLst/>
          </a:prstGeom>
          <a:noFill/>
        </p:spPr>
        <p:txBody>
          <a:bodyPr wrap="square">
            <a:spAutoFit/>
          </a:bodyPr>
          <a:lstStyle/>
          <a:p>
            <a:pPr algn="r"/>
            <a:r>
              <a:rPr lang="es-MX" sz="1100" dirty="0">
                <a:solidFill>
                  <a:schemeClr val="tx1"/>
                </a:solidFill>
                <a:latin typeface="Catamaran" panose="020B0604020202020204" charset="0"/>
                <a:cs typeface="Catamaran" panose="020B0604020202020204" charset="0"/>
              </a:rPr>
              <a:t>https://www.abc.com.py/edicion-impresa/suplementos/escolar/principios-generales-de-la-evaluacion-educativa-381393.html#:~:text=1%2D%20La%20evaluaci%C3%B3n%20debe%20concebirse%20como%20parte%20integrante%20del%20proceso%20educativo.&amp;text=5%2D%20Deben%20participar%20todas%20las,estar%20integrada%20en%20la%20planificaci%C3%B3n.</a:t>
            </a:r>
          </a:p>
        </p:txBody>
      </p:sp>
      <p:cxnSp>
        <p:nvCxnSpPr>
          <p:cNvPr id="8" name="Conector: angular 7">
            <a:extLst>
              <a:ext uri="{FF2B5EF4-FFF2-40B4-BE49-F238E27FC236}">
                <a16:creationId xmlns:a16="http://schemas.microsoft.com/office/drawing/2014/main" id="{7A0C3B3F-A82A-49DB-B5E9-7239738FF8EE}"/>
              </a:ext>
            </a:extLst>
          </p:cNvPr>
          <p:cNvCxnSpPr>
            <a:stCxn id="2" idx="1"/>
          </p:cNvCxnSpPr>
          <p:nvPr/>
        </p:nvCxnSpPr>
        <p:spPr>
          <a:xfrm rot="10800000" flipV="1">
            <a:off x="1666754" y="1162540"/>
            <a:ext cx="654346" cy="266218"/>
          </a:xfrm>
          <a:prstGeom prst="bentConnector3">
            <a:avLst>
              <a:gd name="adj1" fmla="val 101298"/>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117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CC1CA-A58D-42FE-ABF2-EC7ED17E5629}"/>
              </a:ext>
            </a:extLst>
          </p:cNvPr>
          <p:cNvSpPr>
            <a:spLocks noGrp="1"/>
          </p:cNvSpPr>
          <p:nvPr>
            <p:ph type="title"/>
          </p:nvPr>
        </p:nvSpPr>
        <p:spPr>
          <a:xfrm>
            <a:off x="2321100" y="820700"/>
            <a:ext cx="4501800" cy="755700"/>
          </a:xfrm>
        </p:spPr>
        <p:txBody>
          <a:bodyPr/>
          <a:lstStyle/>
          <a:p>
            <a:pPr algn="ctr"/>
            <a:r>
              <a:rPr lang="es-MX" dirty="0"/>
              <a:t>CARACTERÍSTICAS</a:t>
            </a:r>
          </a:p>
        </p:txBody>
      </p:sp>
      <p:sp>
        <p:nvSpPr>
          <p:cNvPr id="3" name="Subtítulo 2">
            <a:extLst>
              <a:ext uri="{FF2B5EF4-FFF2-40B4-BE49-F238E27FC236}">
                <a16:creationId xmlns:a16="http://schemas.microsoft.com/office/drawing/2014/main" id="{5EFB8E94-BD47-4B13-8801-C606A0EBFECF}"/>
              </a:ext>
            </a:extLst>
          </p:cNvPr>
          <p:cNvSpPr>
            <a:spLocks noGrp="1"/>
          </p:cNvSpPr>
          <p:nvPr>
            <p:ph type="subTitle" idx="1"/>
          </p:nvPr>
        </p:nvSpPr>
        <p:spPr>
          <a:xfrm>
            <a:off x="640080" y="1872243"/>
            <a:ext cx="7863840" cy="2562579"/>
          </a:xfrm>
        </p:spPr>
        <p:txBody>
          <a:bodyPr/>
          <a:lstStyle/>
          <a:p>
            <a:pPr marL="742950" lvl="1" indent="-285750">
              <a:lnSpc>
                <a:spcPct val="107000"/>
              </a:lnSpc>
              <a:spcAft>
                <a:spcPts val="800"/>
              </a:spcAft>
              <a:buFont typeface="Arial" panose="020B0604020202020204" pitchFamily="34" charset="0"/>
              <a:buChar char="•"/>
            </a:pPr>
            <a:r>
              <a:rPr lang="es-MX" dirty="0">
                <a:solidFill>
                  <a:schemeClr val="bg1"/>
                </a:solidFill>
                <a:effectLst/>
                <a:latin typeface="+mj-lt"/>
                <a:ea typeface="Calibri" panose="020F0502020204030204" pitchFamily="34" charset="0"/>
                <a:cs typeface="Times New Roman" panose="02020603050405020304" pitchFamily="18" charset="0"/>
              </a:rPr>
              <a:t>Tener estrategias e instrumentos de evaluación variados para, por un lado, obtener evidencias de diversa índole y conocer con mayor precisión los aprendizajes y las necesidades de los estudiantes y, por el otro, para que el proceso de evaluación sea justo.</a:t>
            </a:r>
          </a:p>
          <a:p>
            <a:pPr marL="742950" lvl="1" indent="-285750">
              <a:lnSpc>
                <a:spcPct val="107000"/>
              </a:lnSpc>
              <a:spcAft>
                <a:spcPts val="800"/>
              </a:spcAft>
              <a:buFont typeface="Arial" panose="020B0604020202020204" pitchFamily="34" charset="0"/>
              <a:buChar char="•"/>
            </a:pPr>
            <a:r>
              <a:rPr lang="es-MX" dirty="0">
                <a:solidFill>
                  <a:schemeClr val="bg1"/>
                </a:solidFill>
                <a:effectLst/>
                <a:latin typeface="+mj-lt"/>
                <a:ea typeface="Calibri" panose="020F0502020204030204" pitchFamily="34" charset="0"/>
                <a:cs typeface="Times New Roman" panose="02020603050405020304" pitchFamily="18" charset="0"/>
              </a:rPr>
              <a:t>Evaluar promueve reflexiones y mejores comprensiones del aprendizaje al posibilitar que docentes, estudiantes y la comunidad escolar contribuyan activamente a la calidad de la educación </a:t>
            </a:r>
            <a:endParaRPr lang="es-MX" dirty="0">
              <a:solidFill>
                <a:schemeClr val="bg1"/>
              </a:solidFill>
              <a:latin typeface="+mj-lt"/>
            </a:endParaRPr>
          </a:p>
        </p:txBody>
      </p:sp>
      <p:sp>
        <p:nvSpPr>
          <p:cNvPr id="4" name="CuadroTexto 3">
            <a:extLst>
              <a:ext uri="{FF2B5EF4-FFF2-40B4-BE49-F238E27FC236}">
                <a16:creationId xmlns:a16="http://schemas.microsoft.com/office/drawing/2014/main" id="{974902F8-FEA3-4AED-B6AD-32B6C939067E}"/>
              </a:ext>
            </a:extLst>
          </p:cNvPr>
          <p:cNvSpPr txBox="1"/>
          <p:nvPr/>
        </p:nvSpPr>
        <p:spPr>
          <a:xfrm>
            <a:off x="4765822" y="4402378"/>
            <a:ext cx="3883378" cy="492443"/>
          </a:xfrm>
          <a:prstGeom prst="rect">
            <a:avLst/>
          </a:prstGeom>
          <a:noFill/>
        </p:spPr>
        <p:txBody>
          <a:bodyPr wrap="square" rtlCol="0">
            <a:spAutoFit/>
          </a:bodyPr>
          <a:lstStyle/>
          <a:p>
            <a:pPr algn="r"/>
            <a:r>
              <a:rPr lang="es-MX" sz="1400" dirty="0">
                <a:solidFill>
                  <a:schemeClr val="bg1"/>
                </a:solidFill>
                <a:effectLst/>
                <a:latin typeface="+mj-lt"/>
                <a:ea typeface="Calibri" panose="020F0502020204030204" pitchFamily="34" charset="0"/>
                <a:cs typeface="Times New Roman" panose="02020603050405020304" pitchFamily="18" charset="0"/>
              </a:rPr>
              <a:t>(Secretaría de Educación Pública, 2017).</a:t>
            </a:r>
          </a:p>
          <a:p>
            <a:pPr algn="r"/>
            <a:endParaRPr lang="es-MX" sz="1200" dirty="0">
              <a:solidFill>
                <a:schemeClr val="tx1"/>
              </a:solidFill>
              <a:latin typeface="Catamaran" panose="020B0604020202020204" charset="0"/>
              <a:cs typeface="Catamaran" panose="020B0604020202020204" charset="0"/>
            </a:endParaRPr>
          </a:p>
        </p:txBody>
      </p:sp>
      <p:cxnSp>
        <p:nvCxnSpPr>
          <p:cNvPr id="6" name="Conector recto de flecha 5">
            <a:extLst>
              <a:ext uri="{FF2B5EF4-FFF2-40B4-BE49-F238E27FC236}">
                <a16:creationId xmlns:a16="http://schemas.microsoft.com/office/drawing/2014/main" id="{2932B93C-89EE-4416-81D6-89157BA443EA}"/>
              </a:ext>
            </a:extLst>
          </p:cNvPr>
          <p:cNvCxnSpPr>
            <a:cxnSpLocks/>
            <a:stCxn id="2" idx="2"/>
            <a:endCxn id="3" idx="0"/>
          </p:cNvCxnSpPr>
          <p:nvPr/>
        </p:nvCxnSpPr>
        <p:spPr>
          <a:xfrm>
            <a:off x="4572000" y="1576400"/>
            <a:ext cx="0" cy="2958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Gráfico 8" descr="Flecha: vuelta en U horizontal con relleno sólido">
            <a:hlinkClick r:id="rId3" action="ppaction://hlinksldjump"/>
            <a:extLst>
              <a:ext uri="{FF2B5EF4-FFF2-40B4-BE49-F238E27FC236}">
                <a16:creationId xmlns:a16="http://schemas.microsoft.com/office/drawing/2014/main" id="{FF3739E0-5D0A-462B-BF73-870D10ADB0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7600" y="494900"/>
            <a:ext cx="651600" cy="651600"/>
          </a:xfrm>
          <a:prstGeom prst="rect">
            <a:avLst/>
          </a:prstGeom>
        </p:spPr>
      </p:pic>
    </p:spTree>
    <p:extLst>
      <p:ext uri="{BB962C8B-B14F-4D97-AF65-F5344CB8AC3E}">
        <p14:creationId xmlns:p14="http://schemas.microsoft.com/office/powerpoint/2010/main" val="284887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FD38E1-A93C-4020-8B02-CF050AB6D4BD}"/>
              </a:ext>
            </a:extLst>
          </p:cNvPr>
          <p:cNvSpPr>
            <a:spLocks noGrp="1"/>
          </p:cNvSpPr>
          <p:nvPr>
            <p:ph type="title"/>
          </p:nvPr>
        </p:nvSpPr>
        <p:spPr>
          <a:xfrm>
            <a:off x="2321100" y="820700"/>
            <a:ext cx="4501800" cy="755700"/>
          </a:xfrm>
        </p:spPr>
        <p:txBody>
          <a:bodyPr/>
          <a:lstStyle/>
          <a:p>
            <a:pPr algn="ctr"/>
            <a:r>
              <a:rPr lang="es-MX" dirty="0"/>
              <a:t>PROPÓSITOS</a:t>
            </a:r>
          </a:p>
        </p:txBody>
      </p:sp>
      <p:sp>
        <p:nvSpPr>
          <p:cNvPr id="3" name="Subtítulo 2">
            <a:extLst>
              <a:ext uri="{FF2B5EF4-FFF2-40B4-BE49-F238E27FC236}">
                <a16:creationId xmlns:a16="http://schemas.microsoft.com/office/drawing/2014/main" id="{8D44C278-CAB0-4ADE-841A-1BFF330D15B8}"/>
              </a:ext>
            </a:extLst>
          </p:cNvPr>
          <p:cNvSpPr>
            <a:spLocks noGrp="1"/>
          </p:cNvSpPr>
          <p:nvPr>
            <p:ph type="subTitle" idx="1"/>
          </p:nvPr>
        </p:nvSpPr>
        <p:spPr>
          <a:xfrm>
            <a:off x="707136" y="2267152"/>
            <a:ext cx="7729728" cy="1859431"/>
          </a:xfrm>
        </p:spPr>
        <p:txBody>
          <a:bodyPr/>
          <a:lstStyle/>
          <a:p>
            <a:pPr marL="742950" lvl="1" indent="-285750">
              <a:lnSpc>
                <a:spcPct val="107000"/>
              </a:lnSpc>
              <a:spcAft>
                <a:spcPts val="800"/>
              </a:spcAft>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La evaluación de los aprendizajes en el aula y la escuela exige una planeación que la articule con la enseñanza y el aprendizaje de manera sistemática para contribuir con el propósito de la educación: conseguir el máximo logro de aprendizajes de todos los estudiantes de educación básica.</a:t>
            </a:r>
          </a:p>
          <a:p>
            <a:pPr marL="742950" lvl="1" indent="-285750">
              <a:lnSpc>
                <a:spcPct val="107000"/>
              </a:lnSpc>
              <a:spcAft>
                <a:spcPts val="800"/>
              </a:spcAft>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Mejorar los aprendizajes de los estudiantes y la práctica pedagógica de los docentes, especialmente cuando se hace de manera sistemática y articulada con la enseñanza y el aprendizaje.</a:t>
            </a:r>
            <a:endParaRPr lang="es-MX" dirty="0">
              <a:solidFill>
                <a:schemeClr val="bg1"/>
              </a:solidFill>
              <a:latin typeface="+mn-lt"/>
            </a:endParaRPr>
          </a:p>
        </p:txBody>
      </p:sp>
      <p:pic>
        <p:nvPicPr>
          <p:cNvPr id="4" name="Gráfico 3" descr="Flecha: vuelta en U horizontal con relleno sólido">
            <a:hlinkClick r:id="rId2" action="ppaction://hlinksldjump"/>
            <a:extLst>
              <a:ext uri="{FF2B5EF4-FFF2-40B4-BE49-F238E27FC236}">
                <a16:creationId xmlns:a16="http://schemas.microsoft.com/office/drawing/2014/main" id="{A59C5B23-55CD-4CDC-B9B5-34F43C8CE3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cxnSp>
        <p:nvCxnSpPr>
          <p:cNvPr id="6" name="Conector recto de flecha 5">
            <a:extLst>
              <a:ext uri="{FF2B5EF4-FFF2-40B4-BE49-F238E27FC236}">
                <a16:creationId xmlns:a16="http://schemas.microsoft.com/office/drawing/2014/main" id="{1869A3D9-3F81-44B1-A66D-347CD0DC0296}"/>
              </a:ext>
            </a:extLst>
          </p:cNvPr>
          <p:cNvCxnSpPr>
            <a:cxnSpLocks/>
            <a:stCxn id="2" idx="2"/>
          </p:cNvCxnSpPr>
          <p:nvPr/>
        </p:nvCxnSpPr>
        <p:spPr>
          <a:xfrm>
            <a:off x="4572000" y="1576400"/>
            <a:ext cx="0" cy="3377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CuadroTexto 16">
            <a:extLst>
              <a:ext uri="{FF2B5EF4-FFF2-40B4-BE49-F238E27FC236}">
                <a16:creationId xmlns:a16="http://schemas.microsoft.com/office/drawing/2014/main" id="{7ECC2644-0D04-41BA-8DAF-A15B27D82AB5}"/>
              </a:ext>
            </a:extLst>
          </p:cNvPr>
          <p:cNvSpPr txBox="1"/>
          <p:nvPr/>
        </p:nvSpPr>
        <p:spPr>
          <a:xfrm>
            <a:off x="5266944" y="4322800"/>
            <a:ext cx="3584448" cy="523220"/>
          </a:xfrm>
          <a:prstGeom prst="rect">
            <a:avLst/>
          </a:prstGeom>
          <a:noFill/>
        </p:spPr>
        <p:txBody>
          <a:bodyPr wrap="square" rtlCol="0">
            <a:spAutoFit/>
          </a:bodyPr>
          <a:lstStyle/>
          <a:p>
            <a:r>
              <a:rPr lang="es-MX" sz="1400" dirty="0">
                <a:solidFill>
                  <a:schemeClr val="bg1"/>
                </a:solidFill>
                <a:effectLst/>
                <a:latin typeface="+mj-lt"/>
                <a:ea typeface="Calibri" panose="020F0502020204030204" pitchFamily="34" charset="0"/>
                <a:cs typeface="Times New Roman" panose="02020603050405020304" pitchFamily="18" charset="0"/>
              </a:rPr>
              <a:t>(Secretaría de Educación Pública, 2017).</a:t>
            </a:r>
          </a:p>
          <a:p>
            <a:endParaRPr lang="es-MX" dirty="0"/>
          </a:p>
        </p:txBody>
      </p:sp>
    </p:spTree>
    <p:extLst>
      <p:ext uri="{BB962C8B-B14F-4D97-AF65-F5344CB8AC3E}">
        <p14:creationId xmlns:p14="http://schemas.microsoft.com/office/powerpoint/2010/main" val="327555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2BAC53B-0523-429A-BE95-1EF847693B9A}"/>
              </a:ext>
            </a:extLst>
          </p:cNvPr>
          <p:cNvSpPr>
            <a:spLocks noGrp="1"/>
          </p:cNvSpPr>
          <p:nvPr>
            <p:ph type="subTitle" idx="1"/>
          </p:nvPr>
        </p:nvSpPr>
        <p:spPr>
          <a:xfrm>
            <a:off x="759326" y="2339043"/>
            <a:ext cx="7625347" cy="1422729"/>
          </a:xfrm>
        </p:spPr>
        <p:txBody>
          <a:bodyPr/>
          <a:lstStyle/>
          <a:p>
            <a:pPr marL="127000" indent="0"/>
            <a:r>
              <a:rPr lang="es-ES" dirty="0"/>
              <a:t>La evaluación para el aprendizaje requiere obtener evidencias para conocer los logros de aprendizaje de los alumnos o las necesidades de apoyo. Definir una estrategia de evaluación y seleccionar entre una variedad de instrumentos es un trabajo que requiere considerar diferentes elementos, entre ellos, la congruencia con los aprendizajes esperados establecidos en la planificación, la pertinencia con el momento de evaluación en que serán aplicados, la medición de diferentes aspectos acerca de los progresos y apoyos en el aprendizaje de los alumnos, así como de la práctica docente.</a:t>
            </a:r>
            <a:endParaRPr lang="es-MX" dirty="0"/>
          </a:p>
        </p:txBody>
      </p:sp>
      <p:pic>
        <p:nvPicPr>
          <p:cNvPr id="4" name="Gráfico 3" descr="Flecha: vuelta en U horizontal con relleno sólido">
            <a:hlinkClick r:id="rId2" action="ppaction://hlinksldjump"/>
            <a:extLst>
              <a:ext uri="{FF2B5EF4-FFF2-40B4-BE49-F238E27FC236}">
                <a16:creationId xmlns:a16="http://schemas.microsoft.com/office/drawing/2014/main" id="{7F5D3DF3-96CD-4884-9BD8-2DDA248D6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cxnSp>
        <p:nvCxnSpPr>
          <p:cNvPr id="6" name="Conector recto de flecha 5">
            <a:extLst>
              <a:ext uri="{FF2B5EF4-FFF2-40B4-BE49-F238E27FC236}">
                <a16:creationId xmlns:a16="http://schemas.microsoft.com/office/drawing/2014/main" id="{3E4BA727-4735-491C-9803-6C8CE03AB8E6}"/>
              </a:ext>
            </a:extLst>
          </p:cNvPr>
          <p:cNvCxnSpPr>
            <a:cxnSpLocks/>
          </p:cNvCxnSpPr>
          <p:nvPr/>
        </p:nvCxnSpPr>
        <p:spPr>
          <a:xfrm>
            <a:off x="4571999" y="1146500"/>
            <a:ext cx="1" cy="9948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7569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1E716-0BEE-439B-9048-80878023F011}"/>
              </a:ext>
            </a:extLst>
          </p:cNvPr>
          <p:cNvSpPr>
            <a:spLocks noGrp="1"/>
          </p:cNvSpPr>
          <p:nvPr>
            <p:ph type="title"/>
          </p:nvPr>
        </p:nvSpPr>
        <p:spPr>
          <a:xfrm>
            <a:off x="2333800" y="820700"/>
            <a:ext cx="4489100" cy="755700"/>
          </a:xfrm>
        </p:spPr>
        <p:txBody>
          <a:bodyPr/>
          <a:lstStyle/>
          <a:p>
            <a:pPr algn="ctr"/>
            <a:r>
              <a:rPr lang="es-MX" dirty="0"/>
              <a:t>TIPOS</a:t>
            </a:r>
          </a:p>
        </p:txBody>
      </p:sp>
      <p:sp>
        <p:nvSpPr>
          <p:cNvPr id="3" name="Subtítulo 2">
            <a:extLst>
              <a:ext uri="{FF2B5EF4-FFF2-40B4-BE49-F238E27FC236}">
                <a16:creationId xmlns:a16="http://schemas.microsoft.com/office/drawing/2014/main" id="{B8BB5D56-FA0F-4D6D-AF71-968B10AF6152}"/>
              </a:ext>
            </a:extLst>
          </p:cNvPr>
          <p:cNvSpPr>
            <a:spLocks noGrp="1"/>
          </p:cNvSpPr>
          <p:nvPr>
            <p:ph type="subTitle" idx="1"/>
          </p:nvPr>
        </p:nvSpPr>
        <p:spPr>
          <a:xfrm>
            <a:off x="1108734" y="2194063"/>
            <a:ext cx="7170372" cy="1730400"/>
          </a:xfrm>
        </p:spPr>
        <p:txBody>
          <a:bodyPr/>
          <a:lstStyle/>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Las evaluaciones diagnósticas, del proceso y sumativas deben ser sistemáticas y combinarse con heteroevaluaciones, coevaluaciones y autoevaluaciones de acuerdo con los aprendizajes y enfoques.</a:t>
            </a:r>
          </a:p>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Se señalan tres momentos de evaluación: inicial, de proceso y final. Estos momentos coindicen con los tipos de evaluación: diagnóstica, formativa y sumativa o sumaria.</a:t>
            </a:r>
            <a:endParaRPr lang="es-MX" sz="1800" dirty="0"/>
          </a:p>
        </p:txBody>
      </p:sp>
      <p:pic>
        <p:nvPicPr>
          <p:cNvPr id="4" name="Gráfico 3" descr="Flecha: vuelta en U horizontal con relleno sólido">
            <a:hlinkClick r:id="rId2" action="ppaction://hlinksldjump"/>
            <a:extLst>
              <a:ext uri="{FF2B5EF4-FFF2-40B4-BE49-F238E27FC236}">
                <a16:creationId xmlns:a16="http://schemas.microsoft.com/office/drawing/2014/main" id="{D9EB7336-97F2-45D1-B889-97A8963172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sp>
        <p:nvSpPr>
          <p:cNvPr id="6" name="CuadroTexto 5">
            <a:extLst>
              <a:ext uri="{FF2B5EF4-FFF2-40B4-BE49-F238E27FC236}">
                <a16:creationId xmlns:a16="http://schemas.microsoft.com/office/drawing/2014/main" id="{8A9B61F4-EC3D-44BB-812A-C507030DE627}"/>
              </a:ext>
            </a:extLst>
          </p:cNvPr>
          <p:cNvSpPr txBox="1"/>
          <p:nvPr/>
        </p:nvSpPr>
        <p:spPr>
          <a:xfrm>
            <a:off x="4063999" y="4318568"/>
            <a:ext cx="4741333" cy="523220"/>
          </a:xfrm>
          <a:prstGeom prst="rect">
            <a:avLst/>
          </a:prstGeom>
          <a:noFill/>
        </p:spPr>
        <p:txBody>
          <a:bodyPr wrap="square">
            <a:spAutoFit/>
          </a:bodyPr>
          <a:lstStyle/>
          <a:p>
            <a:pPr algn="r"/>
            <a:r>
              <a:rPr lang="es-MX" sz="1400" dirty="0">
                <a:solidFill>
                  <a:schemeClr val="bg1"/>
                </a:solidFill>
                <a:effectLst/>
                <a:latin typeface="+mn-lt"/>
                <a:ea typeface="Calibri" panose="020F0502020204030204" pitchFamily="34" charset="0"/>
                <a:cs typeface="Times New Roman" panose="02020603050405020304" pitchFamily="18" charset="0"/>
              </a:rPr>
              <a:t>(Secretaría de Educación Pública, 2017).</a:t>
            </a:r>
          </a:p>
          <a:p>
            <a:pPr algn="r"/>
            <a:r>
              <a:rPr lang="es-MX"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s-MX" dirty="0">
                <a:solidFill>
                  <a:schemeClr val="bg1"/>
                </a:solidFill>
                <a:effectLst/>
                <a:latin typeface="+mn-lt"/>
                <a:ea typeface="Calibri" panose="020F0502020204030204" pitchFamily="34" charset="0"/>
                <a:cs typeface="Times New Roman" panose="02020603050405020304" pitchFamily="18" charset="0"/>
              </a:rPr>
              <a:t>Secretaría de Educación Pública, 2012).</a:t>
            </a:r>
            <a:endParaRPr lang="es-MX" sz="1050" dirty="0">
              <a:solidFill>
                <a:schemeClr val="bg1"/>
              </a:solidFill>
              <a:latin typeface="+mn-lt"/>
              <a:cs typeface="Catamaran" panose="020B0604020202020204" charset="0"/>
            </a:endParaRPr>
          </a:p>
        </p:txBody>
      </p:sp>
      <p:cxnSp>
        <p:nvCxnSpPr>
          <p:cNvPr id="8" name="Conector: angular 7">
            <a:extLst>
              <a:ext uri="{FF2B5EF4-FFF2-40B4-BE49-F238E27FC236}">
                <a16:creationId xmlns:a16="http://schemas.microsoft.com/office/drawing/2014/main" id="{3067F874-1CF6-4F99-953B-29615DFDB928}"/>
              </a:ext>
            </a:extLst>
          </p:cNvPr>
          <p:cNvCxnSpPr>
            <a:cxnSpLocks/>
          </p:cNvCxnSpPr>
          <p:nvPr/>
        </p:nvCxnSpPr>
        <p:spPr>
          <a:xfrm rot="10800000" flipV="1">
            <a:off x="1108734" y="1219037"/>
            <a:ext cx="2250900" cy="1488018"/>
          </a:xfrm>
          <a:prstGeom prst="bentConnector3">
            <a:avLst>
              <a:gd name="adj1" fmla="val 110156"/>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0231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58793C-35CF-4EAB-BE43-34BC35798A00}"/>
              </a:ext>
            </a:extLst>
          </p:cNvPr>
          <p:cNvSpPr>
            <a:spLocks noGrp="1"/>
          </p:cNvSpPr>
          <p:nvPr>
            <p:ph type="title"/>
          </p:nvPr>
        </p:nvSpPr>
        <p:spPr>
          <a:xfrm>
            <a:off x="2321100" y="1120356"/>
            <a:ext cx="4501800" cy="755700"/>
          </a:xfrm>
        </p:spPr>
        <p:txBody>
          <a:bodyPr/>
          <a:lstStyle/>
          <a:p>
            <a:pPr algn="ctr"/>
            <a:r>
              <a:rPr lang="es-MX" dirty="0"/>
              <a:t>ENFOQUE</a:t>
            </a:r>
          </a:p>
        </p:txBody>
      </p:sp>
      <p:sp>
        <p:nvSpPr>
          <p:cNvPr id="3" name="Subtítulo 2">
            <a:extLst>
              <a:ext uri="{FF2B5EF4-FFF2-40B4-BE49-F238E27FC236}">
                <a16:creationId xmlns:a16="http://schemas.microsoft.com/office/drawing/2014/main" id="{801074FD-AF87-42C9-A903-3421AA5F9AE5}"/>
              </a:ext>
            </a:extLst>
          </p:cNvPr>
          <p:cNvSpPr>
            <a:spLocks noGrp="1"/>
          </p:cNvSpPr>
          <p:nvPr>
            <p:ph type="subTitle" idx="1"/>
          </p:nvPr>
        </p:nvSpPr>
        <p:spPr>
          <a:xfrm>
            <a:off x="1081370" y="2402245"/>
            <a:ext cx="6981259" cy="1730400"/>
          </a:xfrm>
        </p:spPr>
        <p:txBody>
          <a:bodyPr/>
          <a:lstStyle/>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Enfoque formativo: propósito de obtener información para que cada uno de los actores involucrados tome decisiones que conduzcan al cumplimiento de los propósitos educativos.</a:t>
            </a:r>
          </a:p>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Por ello la evaluación tiene un sentido formativo con las siguientes finalidades: valorar los aprendizajes de los alumnos, identificar las condiciones que influyen en el aprendizaje y mejorar el proceso docente y otros aspectos del proceso escolar.</a:t>
            </a:r>
            <a:endParaRPr lang="es-MX" sz="1400" dirty="0">
              <a:solidFill>
                <a:schemeClr val="bg1"/>
              </a:solidFill>
              <a:latin typeface="+mn-lt"/>
            </a:endParaRPr>
          </a:p>
          <a:p>
            <a:endParaRPr lang="es-ES" dirty="0"/>
          </a:p>
        </p:txBody>
      </p:sp>
      <p:pic>
        <p:nvPicPr>
          <p:cNvPr id="4" name="Gráfico 3" descr="Flecha: vuelta en U horizontal con relleno sólido">
            <a:hlinkClick r:id="rId2" action="ppaction://hlinksldjump"/>
            <a:extLst>
              <a:ext uri="{FF2B5EF4-FFF2-40B4-BE49-F238E27FC236}">
                <a16:creationId xmlns:a16="http://schemas.microsoft.com/office/drawing/2014/main" id="{9C33BF78-9A2D-444E-8BF8-C9BBDCE5FD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7600" y="494900"/>
            <a:ext cx="651600" cy="651600"/>
          </a:xfrm>
          <a:prstGeom prst="rect">
            <a:avLst/>
          </a:prstGeom>
        </p:spPr>
      </p:pic>
      <p:sp>
        <p:nvSpPr>
          <p:cNvPr id="6" name="CuadroTexto 5">
            <a:extLst>
              <a:ext uri="{FF2B5EF4-FFF2-40B4-BE49-F238E27FC236}">
                <a16:creationId xmlns:a16="http://schemas.microsoft.com/office/drawing/2014/main" id="{3F9AAAF7-F489-40D3-AC9F-458C9D3C96BC}"/>
              </a:ext>
            </a:extLst>
          </p:cNvPr>
          <p:cNvSpPr txBox="1"/>
          <p:nvPr/>
        </p:nvSpPr>
        <p:spPr>
          <a:xfrm>
            <a:off x="2321100" y="4510100"/>
            <a:ext cx="6480620" cy="461665"/>
          </a:xfrm>
          <a:prstGeom prst="rect">
            <a:avLst/>
          </a:prstGeom>
          <a:noFill/>
        </p:spPr>
        <p:txBody>
          <a:bodyPr wrap="square">
            <a:spAutoFit/>
          </a:bodyPr>
          <a:lstStyle/>
          <a:p>
            <a:pPr algn="r"/>
            <a:r>
              <a:rPr lang="es-MX" sz="1200" dirty="0">
                <a:solidFill>
                  <a:schemeClr val="bg1"/>
                </a:solidFill>
                <a:effectLst/>
                <a:latin typeface="+mn-lt"/>
                <a:ea typeface="Calibri" panose="020F0502020204030204" pitchFamily="34" charset="0"/>
                <a:cs typeface="Times New Roman" panose="02020603050405020304" pitchFamily="18" charset="0"/>
              </a:rPr>
              <a:t>(Secretaría de Educación Pública, 2017).</a:t>
            </a:r>
          </a:p>
          <a:p>
            <a:pPr algn="r"/>
            <a:endParaRPr lang="es-MX" sz="1200" dirty="0">
              <a:solidFill>
                <a:schemeClr val="tx1"/>
              </a:solidFill>
              <a:latin typeface="Catamaran" panose="020B0604020202020204" charset="0"/>
              <a:cs typeface="Catamaran" panose="020B0604020202020204" charset="0"/>
            </a:endParaRPr>
          </a:p>
        </p:txBody>
      </p:sp>
      <p:cxnSp>
        <p:nvCxnSpPr>
          <p:cNvPr id="10" name="Conector recto de flecha 9">
            <a:extLst>
              <a:ext uri="{FF2B5EF4-FFF2-40B4-BE49-F238E27FC236}">
                <a16:creationId xmlns:a16="http://schemas.microsoft.com/office/drawing/2014/main" id="{100AD694-8425-40CF-8A00-6003D09B131C}"/>
              </a:ext>
            </a:extLst>
          </p:cNvPr>
          <p:cNvCxnSpPr>
            <a:stCxn id="2" idx="2"/>
          </p:cNvCxnSpPr>
          <p:nvPr/>
        </p:nvCxnSpPr>
        <p:spPr>
          <a:xfrm>
            <a:off x="4572000" y="1876056"/>
            <a:ext cx="0" cy="2652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2659687"/>
      </p:ext>
    </p:extLst>
  </p:cSld>
  <p:clrMapOvr>
    <a:masterClrMapping/>
  </p:clrMapOvr>
</p:sld>
</file>

<file path=ppt/theme/theme1.xml><?xml version="1.0" encoding="utf-8"?>
<a:theme xmlns:a="http://schemas.openxmlformats.org/drawingml/2006/main" name="Sponsorship MK Campaign by Slidesgo">
  <a:themeElements>
    <a:clrScheme name="Simple Light">
      <a:dk1>
        <a:srgbClr val="FFFFFF"/>
      </a:dk1>
      <a:lt1>
        <a:srgbClr val="FFFFFF"/>
      </a:lt1>
      <a:dk2>
        <a:srgbClr val="666666"/>
      </a:dk2>
      <a:lt2>
        <a:srgbClr val="4576D8"/>
      </a:lt2>
      <a:accent1>
        <a:srgbClr val="FF6971"/>
      </a:accent1>
      <a:accent2>
        <a:srgbClr val="D6B1C7"/>
      </a:accent2>
      <a:accent3>
        <a:srgbClr val="4576D8"/>
      </a:accent3>
      <a:accent4>
        <a:srgbClr val="FF6971"/>
      </a:accent4>
      <a:accent5>
        <a:srgbClr val="D6B1C7"/>
      </a:accent5>
      <a:accent6>
        <a:srgbClr val="4576D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1591</Words>
  <Application>Microsoft Office PowerPoint</Application>
  <PresentationFormat>Presentación en pantalla (16:9)</PresentationFormat>
  <Paragraphs>126</Paragraphs>
  <Slides>15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Catamaran</vt:lpstr>
      <vt:lpstr>Arial</vt:lpstr>
      <vt:lpstr>Symbol</vt:lpstr>
      <vt:lpstr>Federant</vt:lpstr>
      <vt:lpstr>Wingdings</vt:lpstr>
      <vt:lpstr>Calibri</vt:lpstr>
      <vt:lpstr>Sponsorship MK Campaign by Slidesgo</vt:lpstr>
      <vt:lpstr>Presentación de PowerPoint</vt:lpstr>
      <vt:lpstr>Presentación de PowerPoint</vt:lpstr>
      <vt:lpstr>CONCEPTO</vt:lpstr>
      <vt:lpstr>PRINCIPIOS</vt:lpstr>
      <vt:lpstr>CARACTERÍSTICAS</vt:lpstr>
      <vt:lpstr>PROPÓSITOS</vt:lpstr>
      <vt:lpstr>Presentación de PowerPoint</vt:lpstr>
      <vt:lpstr>TIPOS</vt:lpstr>
      <vt:lpstr>ENFOQUE</vt:lpstr>
      <vt:lpstr>DIFERENTES INSTRUMENTOS</vt:lpstr>
      <vt:lpstr>EVALUACIÓN</vt:lpstr>
      <vt:lpstr>Presentación de PowerPoint</vt:lpstr>
      <vt:lpstr>Presentación de PowerPoint</vt:lpstr>
      <vt:lpstr> </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ANDREA ELIZABETH GARCIA GARCIA</cp:lastModifiedBy>
  <cp:revision>24</cp:revision>
  <dcterms:modified xsi:type="dcterms:W3CDTF">2021-05-08T00:22:05Z</dcterms:modified>
</cp:coreProperties>
</file>