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60093"/>
    <a:srgbClr val="9933FF"/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Estilo medio 2 - Énfasi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C4B1156A-380E-4F78-BDF5-A606A8083BF9}" styleName="Estilo medio 4 - Énfasis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4" autoAdjust="0"/>
    <p:restoredTop sz="94660"/>
  </p:normalViewPr>
  <p:slideViewPr>
    <p:cSldViewPr snapToGrid="0">
      <p:cViewPr>
        <p:scale>
          <a:sx n="40" d="100"/>
          <a:sy n="40" d="100"/>
        </p:scale>
        <p:origin x="876" y="8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C6336-4B6F-424E-B654-C5F404C83615}" type="datetimeFigureOut">
              <a:rPr lang="es-MX" smtClean="0"/>
              <a:t>02/05/2021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F2849-B09D-497E-A8E8-02E13BE5A33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046437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C6336-4B6F-424E-B654-C5F404C83615}" type="datetimeFigureOut">
              <a:rPr lang="es-MX" smtClean="0"/>
              <a:t>02/05/2021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F2849-B09D-497E-A8E8-02E13BE5A33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305799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C6336-4B6F-424E-B654-C5F404C83615}" type="datetimeFigureOut">
              <a:rPr lang="es-MX" smtClean="0"/>
              <a:t>02/05/2021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F2849-B09D-497E-A8E8-02E13BE5A33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420312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C6336-4B6F-424E-B654-C5F404C83615}" type="datetimeFigureOut">
              <a:rPr lang="es-MX" smtClean="0"/>
              <a:t>02/05/2021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F2849-B09D-497E-A8E8-02E13BE5A33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168597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C6336-4B6F-424E-B654-C5F404C83615}" type="datetimeFigureOut">
              <a:rPr lang="es-MX" smtClean="0"/>
              <a:t>02/05/2021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F2849-B09D-497E-A8E8-02E13BE5A33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553877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C6336-4B6F-424E-B654-C5F404C83615}" type="datetimeFigureOut">
              <a:rPr lang="es-MX" smtClean="0"/>
              <a:t>02/05/2021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F2849-B09D-497E-A8E8-02E13BE5A33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975861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C6336-4B6F-424E-B654-C5F404C83615}" type="datetimeFigureOut">
              <a:rPr lang="es-MX" smtClean="0"/>
              <a:t>02/05/2021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F2849-B09D-497E-A8E8-02E13BE5A33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607743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C6336-4B6F-424E-B654-C5F404C83615}" type="datetimeFigureOut">
              <a:rPr lang="es-MX" smtClean="0"/>
              <a:t>02/05/2021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F2849-B09D-497E-A8E8-02E13BE5A33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863318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C6336-4B6F-424E-B654-C5F404C83615}" type="datetimeFigureOut">
              <a:rPr lang="es-MX" smtClean="0"/>
              <a:t>02/05/2021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F2849-B09D-497E-A8E8-02E13BE5A33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432675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C6336-4B6F-424E-B654-C5F404C83615}" type="datetimeFigureOut">
              <a:rPr lang="es-MX" smtClean="0"/>
              <a:t>02/05/2021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F2849-B09D-497E-A8E8-02E13BE5A33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309274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C6336-4B6F-424E-B654-C5F404C83615}" type="datetimeFigureOut">
              <a:rPr lang="es-MX" smtClean="0"/>
              <a:t>02/05/2021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F2849-B09D-497E-A8E8-02E13BE5A33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559055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9C6336-4B6F-424E-B654-C5F404C83615}" type="datetimeFigureOut">
              <a:rPr lang="es-MX" smtClean="0"/>
              <a:t>02/05/2021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EF2849-B09D-497E-A8E8-02E13BE5A33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77659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fundacionaquae.org/experimento-cientifico-huevo-metalico/#:~:text=La%20delgada%20capa%20de%20aire,el%20huevo%20es%20de%20plata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3" Type="http://schemas.openxmlformats.org/officeDocument/2006/relationships/image" Target="../media/image4.jpg"/><Relationship Id="rId7" Type="http://schemas.openxmlformats.org/officeDocument/2006/relationships/image" Target="../media/image8.jpe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olor Plateado - Banco de fotos e imágenes de stock - iStock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12192001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uadroTexto 3"/>
          <p:cNvSpPr txBox="1"/>
          <p:nvPr/>
        </p:nvSpPr>
        <p:spPr>
          <a:xfrm>
            <a:off x="1602826" y="566678"/>
            <a:ext cx="10204163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200" b="1" dirty="0" smtClean="0">
                <a:latin typeface="Algerian" panose="04020705040A02060702" pitchFamily="82" charset="0"/>
              </a:rPr>
              <a:t>Escuela Normal De Educación Preescolar</a:t>
            </a:r>
          </a:p>
          <a:p>
            <a:endParaRPr lang="es-MX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MX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Curso</a:t>
            </a:r>
            <a:r>
              <a:rPr lang="es-MX" sz="2000" b="1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algn="ctr"/>
            <a:r>
              <a:rPr lang="es-MX" sz="2000" b="1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s-MX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Estrategias Para </a:t>
            </a:r>
            <a:r>
              <a:rPr lang="es-MX" sz="2000" b="1" dirty="0"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lang="es-MX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es-MX" sz="2000" b="1" dirty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es-MX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xploración Del </a:t>
            </a:r>
            <a:r>
              <a:rPr lang="es-MX" sz="2000" b="1" dirty="0"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es-MX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undo Natural </a:t>
            </a:r>
          </a:p>
          <a:p>
            <a:pPr algn="ctr"/>
            <a:endParaRPr lang="es-MX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fontAlgn="base"/>
            <a:r>
              <a:rPr lang="es-MX" sz="2000" b="1" dirty="0">
                <a:latin typeface="Arial" panose="020B0604020202020204" pitchFamily="34" charset="0"/>
                <a:cs typeface="Arial" panose="020B0604020202020204" pitchFamily="34" charset="0"/>
              </a:rPr>
              <a:t>Titular:</a:t>
            </a:r>
          </a:p>
          <a:p>
            <a:pPr algn="ctr"/>
            <a:r>
              <a:rPr lang="es-MX" sz="2000" b="1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s-MX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Yixie</a:t>
            </a:r>
            <a:r>
              <a:rPr lang="es-MX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Karelia</a:t>
            </a:r>
            <a:r>
              <a:rPr lang="es-MX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Laguna Montañez </a:t>
            </a:r>
            <a:endParaRPr lang="es-MX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MX" sz="2000" b="1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es-MX" sz="2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MX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Trabajo:</a:t>
            </a:r>
          </a:p>
          <a:p>
            <a:pPr algn="ctr"/>
            <a:r>
              <a:rPr lang="es-MX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Tabla POE </a:t>
            </a:r>
          </a:p>
          <a:p>
            <a:pPr algn="ctr"/>
            <a:endParaRPr lang="es-MX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fontAlgn="base"/>
            <a:r>
              <a:rPr lang="es-MX" sz="2000" b="1" dirty="0">
                <a:latin typeface="Arial" panose="020B0604020202020204" pitchFamily="34" charset="0"/>
                <a:cs typeface="Arial" panose="020B0604020202020204" pitchFamily="34" charset="0"/>
              </a:rPr>
              <a:t>Alumna:</a:t>
            </a:r>
          </a:p>
          <a:p>
            <a:pPr algn="ctr" fontAlgn="base"/>
            <a:r>
              <a:rPr lang="es-MX" sz="2000" b="1" dirty="0">
                <a:latin typeface="Arial" panose="020B0604020202020204" pitchFamily="34" charset="0"/>
                <a:cs typeface="Arial" panose="020B0604020202020204" pitchFamily="34" charset="0"/>
              </a:rPr>
              <a:t>Sara </a:t>
            </a:r>
            <a:r>
              <a:rPr lang="es-MX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Yamilet</a:t>
            </a:r>
            <a:r>
              <a:rPr lang="es-MX" sz="2000" b="1" dirty="0">
                <a:latin typeface="Arial" panose="020B0604020202020204" pitchFamily="34" charset="0"/>
                <a:cs typeface="Arial" panose="020B0604020202020204" pitchFamily="34" charset="0"/>
              </a:rPr>
              <a:t> Gómez Hernández #5</a:t>
            </a:r>
          </a:p>
          <a:p>
            <a:pPr algn="ctr" fontAlgn="base"/>
            <a:r>
              <a:rPr lang="es-MX" sz="2000" b="1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pPr algn="ctr" fontAlgn="base"/>
            <a:r>
              <a:rPr lang="es-MX" sz="2000" b="1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pPr algn="ctr" fontAlgn="base"/>
            <a:r>
              <a:rPr lang="es-MX" sz="2000" b="1" dirty="0">
                <a:latin typeface="Arial" panose="020B0604020202020204" pitchFamily="34" charset="0"/>
                <a:cs typeface="Arial" panose="020B0604020202020204" pitchFamily="34" charset="0"/>
              </a:rPr>
              <a:t>SEGUNDO SEMESTRE “B”</a:t>
            </a:r>
          </a:p>
          <a:p>
            <a:pPr fontAlgn="base"/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r>
              <a:rPr lang="es-MX" sz="2000" b="1" dirty="0">
                <a:latin typeface="Arial" panose="020B0604020202020204" pitchFamily="34" charset="0"/>
                <a:cs typeface="Arial" panose="020B0604020202020204" pitchFamily="34" charset="0"/>
              </a:rPr>
              <a:t>Saltillo, </a:t>
            </a:r>
            <a:r>
              <a:rPr lang="es-MX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Coahuila                                                                                        02/Mayo/2021</a:t>
            </a:r>
            <a:endParaRPr lang="es-MX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8" name="Picture 4" descr="Escuela Normal de Educación Preescolar – Desarrollo de competencias  linguistica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10522"/>
            <a:ext cx="1857375" cy="13811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30826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2644974"/>
              </p:ext>
            </p:extLst>
          </p:nvPr>
        </p:nvGraphicFramePr>
        <p:xfrm>
          <a:off x="0" y="830997"/>
          <a:ext cx="12191999" cy="6070728"/>
        </p:xfrm>
        <a:graphic>
          <a:graphicData uri="http://schemas.openxmlformats.org/drawingml/2006/table">
            <a:tbl>
              <a:tblPr>
                <a:tableStyleId>{C4B1156A-380E-4F78-BDF5-A606A8083BF9}</a:tableStyleId>
              </a:tblPr>
              <a:tblGrid>
                <a:gridCol w="2743199"/>
                <a:gridCol w="2646947"/>
                <a:gridCol w="3320717"/>
                <a:gridCol w="3481136"/>
              </a:tblGrid>
              <a:tr h="495182">
                <a:tc>
                  <a:txBody>
                    <a:bodyPr/>
                    <a:lstStyle/>
                    <a:p>
                      <a:pPr marL="141605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700" b="1" dirty="0">
                          <a:effectLst/>
                        </a:rPr>
                        <a:t> </a:t>
                      </a:r>
                      <a:r>
                        <a:rPr lang="es-MX" sz="3200" b="1" dirty="0" smtClean="0">
                          <a:effectLst/>
                        </a:rPr>
                        <a:t>Experiencia</a:t>
                      </a:r>
                      <a:endParaRPr lang="es-MX" sz="2800" b="1" dirty="0">
                        <a:effectLst/>
                        <a:latin typeface="Algerian" panose="04020705040A02060702" pitchFamily="8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093" marR="2609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700" b="1" dirty="0">
                          <a:effectLst/>
                        </a:rPr>
                        <a:t> </a:t>
                      </a:r>
                      <a:r>
                        <a:rPr lang="es-MX" sz="3200" b="1" dirty="0" smtClean="0">
                          <a:effectLst/>
                        </a:rPr>
                        <a:t>Predicción</a:t>
                      </a:r>
                      <a:endParaRPr lang="es-MX" sz="600" b="1" dirty="0">
                        <a:effectLst/>
                        <a:latin typeface="Algerian" panose="04020705040A02060702" pitchFamily="8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093" marR="2609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3200" dirty="0">
                          <a:effectLst/>
                        </a:rPr>
                        <a:t> </a:t>
                      </a:r>
                      <a:r>
                        <a:rPr lang="es-MX" sz="3200" b="1" dirty="0" smtClean="0">
                          <a:effectLst/>
                        </a:rPr>
                        <a:t>Observación</a:t>
                      </a:r>
                      <a:endParaRPr lang="es-MX" sz="3200" b="1" dirty="0">
                        <a:effectLst/>
                        <a:latin typeface="Algerian" panose="04020705040A02060702" pitchFamily="8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093" marR="2609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700" b="1" dirty="0">
                          <a:effectLst/>
                        </a:rPr>
                        <a:t> </a:t>
                      </a:r>
                      <a:r>
                        <a:rPr lang="es-MX" sz="3200" b="1" dirty="0" smtClean="0">
                          <a:effectLst/>
                        </a:rPr>
                        <a:t>Explicación</a:t>
                      </a:r>
                      <a:endParaRPr lang="es-MX" sz="3200" b="1" dirty="0">
                        <a:effectLst/>
                        <a:latin typeface="Algerian" panose="04020705040A02060702" pitchFamily="8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093" marR="26093" marT="0" marB="0"/>
                </a:tc>
              </a:tr>
              <a:tr h="5216827">
                <a:tc>
                  <a:txBody>
                    <a:bodyPr/>
                    <a:lstStyle/>
                    <a:p>
                      <a:pPr marL="141605"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20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Mi experiencia tuvo un  fallo</a:t>
                      </a:r>
                      <a:r>
                        <a:rPr lang="es-MX" sz="2000" baseline="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ya que al principio intente quemar el huevo con un encendedor y no dio resultado, hasta que lo hice con una vela.</a:t>
                      </a:r>
                    </a:p>
                  </a:txBody>
                  <a:tcPr marL="26093" marR="26093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600" dirty="0">
                          <a:effectLst/>
                        </a:rPr>
                        <a:t> </a:t>
                      </a:r>
                      <a:r>
                        <a:rPr lang="es-MX" sz="20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</a:t>
                      </a:r>
                      <a:r>
                        <a:rPr lang="es-MX" sz="2000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quemar el huevo comenzaría a tronar y se podría quebrar.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2000" baseline="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Y al momento de meterlo al agua no pasaría nada, se quedaría igual con el color quemado.  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MX" sz="2000" baseline="0" dirty="0" smtClean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MX" sz="2000" baseline="0" dirty="0" smtClean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MX" sz="2000" baseline="0" dirty="0" smtClean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MX" sz="2000" baseline="0" dirty="0" smtClean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MX" sz="2000" baseline="0" dirty="0" smtClean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MX" sz="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093" marR="26093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r>
                        <a:rPr lang="es-MX" sz="18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</a:t>
                      </a:r>
                      <a:r>
                        <a:rPr lang="es-MX" sz="1800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Al quemar el huevo comienza a tomar un color negro.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800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 En ciertas ocasiones el huevo empezaba a tronar. 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800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 Al meter el huevo al agua se notaba el color quemado igual. 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800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 Al mover el vaso que contenía el huevo con agua a un lugar con más luz, se pudo observar como si tomara un color plateado. 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800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 El huevo se despintaba, es decir, se iba quitando un poco el color negro (lo quemado).</a:t>
                      </a:r>
                    </a:p>
                  </a:txBody>
                  <a:tcPr marL="26093" marR="26093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 delgada capa de aire que queda entre el agua y la cáscara, produce la reflexión total. Como la mayor parte de los rayos de luz alcanza el huevo con ángulos superiores a 49°, se produce la reflexión total (se reflejan como un espejo), y producen la ilusión que el huevo es de plata.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800" u="sng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hlinkClick r:id="rId2"/>
                        </a:rPr>
                        <a:t>https://www.fundacionaquae.org/experimento-cientifico-huevo-metalico/#:~:text=La%20delgada%20capa%20de%20aire,el%20huevo%20es%20de%20plata</a:t>
                      </a:r>
                      <a:r>
                        <a:rPr lang="es-MX" sz="18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lang="es-MX" sz="1800" dirty="0">
                        <a:effectLst/>
                      </a:endParaRPr>
                    </a:p>
                  </a:txBody>
                  <a:tcPr marL="26093" marR="26093" marT="0" marB="0"/>
                </a:tc>
              </a:tr>
            </a:tbl>
          </a:graphicData>
        </a:graphic>
      </p:graphicFrame>
      <p:sp>
        <p:nvSpPr>
          <p:cNvPr id="5" name="CuadroTexto 4"/>
          <p:cNvSpPr txBox="1"/>
          <p:nvPr/>
        </p:nvSpPr>
        <p:spPr>
          <a:xfrm>
            <a:off x="0" y="0"/>
            <a:ext cx="12191999" cy="83099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MX" sz="4800" b="1" dirty="0" smtClean="0">
                <a:solidFill>
                  <a:srgbClr val="D60093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EFECTO PLATA</a:t>
            </a:r>
            <a:endParaRPr lang="es-MX" sz="4800" b="1" dirty="0">
              <a:solidFill>
                <a:srgbClr val="D60093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521361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5556" y="-24825"/>
            <a:ext cx="12207556" cy="6858000"/>
          </a:xfrm>
          <a:prstGeom prst="rect">
            <a:avLst/>
          </a:prstGeom>
        </p:spPr>
      </p:pic>
      <p:sp>
        <p:nvSpPr>
          <p:cNvPr id="6" name="CuadroTexto 5"/>
          <p:cNvSpPr txBox="1"/>
          <p:nvPr/>
        </p:nvSpPr>
        <p:spPr>
          <a:xfrm>
            <a:off x="416628" y="423538"/>
            <a:ext cx="2838450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000" b="1" dirty="0">
                <a:latin typeface="Arial" panose="020B0604020202020204" pitchFamily="34" charset="0"/>
                <a:cs typeface="Arial" panose="020B0604020202020204" pitchFamily="34" charset="0"/>
              </a:rPr>
              <a:t>Materiales:</a:t>
            </a:r>
          </a:p>
          <a:p>
            <a:pPr lvl="0"/>
            <a:r>
              <a:rPr lang="es-MX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-Un </a:t>
            </a: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Huevo</a:t>
            </a:r>
          </a:p>
          <a:p>
            <a:pPr lvl="0"/>
            <a:r>
              <a:rPr lang="es-MX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-Encendedor </a:t>
            </a:r>
            <a:endParaRPr lang="es-MX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es-MX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-Vaso </a:t>
            </a: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de vidrio transparente</a:t>
            </a:r>
          </a:p>
          <a:p>
            <a:pPr lvl="0"/>
            <a:r>
              <a:rPr lang="es-MX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-Agua</a:t>
            </a:r>
            <a:endParaRPr lang="es-MX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MX" dirty="0"/>
          </a:p>
        </p:txBody>
      </p:sp>
      <p:sp>
        <p:nvSpPr>
          <p:cNvPr id="7" name="CuadroTexto 6"/>
          <p:cNvSpPr txBox="1"/>
          <p:nvPr/>
        </p:nvSpPr>
        <p:spPr>
          <a:xfrm>
            <a:off x="2895600" y="228600"/>
            <a:ext cx="577215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2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EFECTO PLATA</a:t>
            </a:r>
            <a:endParaRPr lang="es-MX" sz="32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39411" y="968885"/>
            <a:ext cx="3464666" cy="1948875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88222" y="901493"/>
            <a:ext cx="3781268" cy="2126963"/>
          </a:xfrm>
          <a:prstGeom prst="rect">
            <a:avLst/>
          </a:prstGeom>
        </p:spPr>
      </p:pic>
      <p:pic>
        <p:nvPicPr>
          <p:cNvPr id="10" name="Imagen 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7857" y="3387725"/>
            <a:ext cx="2362200" cy="3149600"/>
          </a:xfrm>
          <a:prstGeom prst="rect">
            <a:avLst/>
          </a:prstGeom>
        </p:spPr>
      </p:pic>
      <p:pic>
        <p:nvPicPr>
          <p:cNvPr id="11" name="Imagen 10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7307" y="3331391"/>
            <a:ext cx="2446701" cy="3262268"/>
          </a:xfrm>
          <a:prstGeom prst="rect">
            <a:avLst/>
          </a:prstGeom>
        </p:spPr>
      </p:pic>
      <p:pic>
        <p:nvPicPr>
          <p:cNvPr id="12" name="Imagen 11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25537" y="3320560"/>
            <a:ext cx="2444328" cy="3259104"/>
          </a:xfrm>
          <a:prstGeom prst="rect">
            <a:avLst/>
          </a:prstGeom>
        </p:spPr>
      </p:pic>
      <p:pic>
        <p:nvPicPr>
          <p:cNvPr id="13" name="Imagen 12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85095" y="3514768"/>
            <a:ext cx="2286000" cy="3048000"/>
          </a:xfrm>
          <a:prstGeom prst="rect">
            <a:avLst/>
          </a:prstGeom>
        </p:spPr>
      </p:pic>
      <p:sp>
        <p:nvSpPr>
          <p:cNvPr id="14" name="CuadroTexto 13"/>
          <p:cNvSpPr txBox="1"/>
          <p:nvPr/>
        </p:nvSpPr>
        <p:spPr>
          <a:xfrm>
            <a:off x="10186936" y="228600"/>
            <a:ext cx="15478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000" b="1" dirty="0" smtClean="0">
                <a:solidFill>
                  <a:srgbClr val="9933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Imágenes de internet </a:t>
            </a:r>
            <a:endParaRPr lang="es-MX" sz="2000" b="1" dirty="0">
              <a:solidFill>
                <a:srgbClr val="9933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Flecha abajo 14"/>
          <p:cNvSpPr/>
          <p:nvPr/>
        </p:nvSpPr>
        <p:spPr>
          <a:xfrm rot="3053988">
            <a:off x="10189134" y="1039114"/>
            <a:ext cx="661936" cy="1043479"/>
          </a:xfrm>
          <a:prstGeom prst="downArrow">
            <a:avLst/>
          </a:prstGeom>
          <a:solidFill>
            <a:srgbClr val="D60093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6" name="CuadroTexto 15"/>
          <p:cNvSpPr txBox="1"/>
          <p:nvPr/>
        </p:nvSpPr>
        <p:spPr>
          <a:xfrm>
            <a:off x="11114424" y="2438646"/>
            <a:ext cx="139065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0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Fotos reales</a:t>
            </a:r>
            <a:endParaRPr lang="es-MX" sz="20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Flecha abajo 16"/>
          <p:cNvSpPr/>
          <p:nvPr/>
        </p:nvSpPr>
        <p:spPr>
          <a:xfrm rot="2387663">
            <a:off x="10876805" y="3222177"/>
            <a:ext cx="773932" cy="1235407"/>
          </a:xfrm>
          <a:prstGeom prst="downArrow">
            <a:avLst/>
          </a:prstGeom>
          <a:solidFill>
            <a:srgbClr val="D600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48872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CuadroTexto 4"/>
          <p:cNvSpPr txBox="1"/>
          <p:nvPr/>
        </p:nvSpPr>
        <p:spPr>
          <a:xfrm>
            <a:off x="1573427" y="1597729"/>
            <a:ext cx="9045146" cy="366254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MX" sz="5400" b="1" dirty="0" smtClean="0">
                <a:latin typeface="Algerian" panose="04020705040A02060702" pitchFamily="82" charset="0"/>
                <a:cs typeface="Aharoni" panose="02010803020104030203" pitchFamily="2" charset="-79"/>
              </a:rPr>
              <a:t>Conclusión</a:t>
            </a:r>
            <a:endParaRPr lang="es-MX" sz="2000" b="1" dirty="0">
              <a:latin typeface="Algerian" panose="04020705040A02060702" pitchFamily="82" charset="0"/>
              <a:cs typeface="Aharoni" panose="02010803020104030203" pitchFamily="2" charset="-79"/>
            </a:endParaRPr>
          </a:p>
          <a:p>
            <a:endParaRPr lang="es-MX" sz="2000" b="1" dirty="0" smtClean="0">
              <a:latin typeface="Algerian" panose="04020705040A02060702" pitchFamily="82" charset="0"/>
              <a:cs typeface="Aharoni" panose="02010803020104030203" pitchFamily="2" charset="-79"/>
            </a:endParaRPr>
          </a:p>
          <a:p>
            <a:r>
              <a:rPr lang="es-MX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Lo que observamos es un fenómeno conocido como la reflexión de la luz, este fenómeno es el cambio de dirección que tienen los rayos de luz cuando chocan sobre alguna superficie o algún objeto y rebotan.</a:t>
            </a:r>
          </a:p>
          <a:p>
            <a:endParaRPr lang="es-MX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MX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Lo que pasa cuando metemos el huevo al agua es que se hace una capa de aire y esta es la encargada de que los rayos reboten y esa reflexión da la ilusión de que el huevo es color plateado. </a:t>
            </a:r>
            <a:endParaRPr lang="es-MX" dirty="0"/>
          </a:p>
          <a:p>
            <a:endParaRPr lang="es-MX" dirty="0" smtClean="0"/>
          </a:p>
        </p:txBody>
      </p:sp>
    </p:spTree>
    <p:extLst>
      <p:ext uri="{BB962C8B-B14F-4D97-AF65-F5344CB8AC3E}">
        <p14:creationId xmlns:p14="http://schemas.microsoft.com/office/powerpoint/2010/main" val="127354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279</TotalTime>
  <Words>205</Words>
  <Application>Microsoft Office PowerPoint</Application>
  <PresentationFormat>Panorámica</PresentationFormat>
  <Paragraphs>51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11" baseType="lpstr">
      <vt:lpstr>Aharoni</vt:lpstr>
      <vt:lpstr>Algerian</vt:lpstr>
      <vt:lpstr>Arial</vt:lpstr>
      <vt:lpstr>Calibri</vt:lpstr>
      <vt:lpstr>Calibri Light</vt:lpstr>
      <vt:lpstr>Times New Roman</vt:lpstr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Dora Alicia</dc:creator>
  <cp:lastModifiedBy>Dora Alicia</cp:lastModifiedBy>
  <cp:revision>9</cp:revision>
  <dcterms:created xsi:type="dcterms:W3CDTF">2021-05-02T23:08:22Z</dcterms:created>
  <dcterms:modified xsi:type="dcterms:W3CDTF">2021-05-03T03:47:22Z</dcterms:modified>
</cp:coreProperties>
</file>