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5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239572-F366-4728-8BD3-9BB5D876F428}"/>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a:extLst>
              <a:ext uri="{FF2B5EF4-FFF2-40B4-BE49-F238E27FC236}">
                <a16:creationId xmlns:a16="http://schemas.microsoft.com/office/drawing/2014/main" id="{3D0E2AD0-8E7A-478C-9221-1A10387B14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a:extLst>
              <a:ext uri="{FF2B5EF4-FFF2-40B4-BE49-F238E27FC236}">
                <a16:creationId xmlns:a16="http://schemas.microsoft.com/office/drawing/2014/main" id="{277F27D6-8178-4EA6-8E61-25CA628EA78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723936C8-31CE-40DE-9398-D8E377C496D1}"/>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F98B15A-9015-41A0-8B87-66AEF1C9E8D7}"/>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34167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12D623-4C92-4651-86AA-01412780DD4E}"/>
              </a:ext>
            </a:extLst>
          </p:cNvPr>
          <p:cNvSpPr>
            <a:spLocks noGrp="1"/>
          </p:cNvSpPr>
          <p:nvPr>
            <p:ph type="title"/>
          </p:nvPr>
        </p:nvSpPr>
        <p:spPr/>
        <p:txBody>
          <a:bodyPr/>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676A6476-BEA0-4B1B-84BD-5D558FA85BE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3F764899-392B-4EE0-BA3C-5EB017F6B5DD}"/>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4C253E85-B896-4A44-9308-C7CACBE6B390}"/>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EC5AA44B-234F-459F-B19B-5C779835E905}"/>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11358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CF96AB3-64F6-49E3-9173-B5CD595302C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a:extLst>
              <a:ext uri="{FF2B5EF4-FFF2-40B4-BE49-F238E27FC236}">
                <a16:creationId xmlns:a16="http://schemas.microsoft.com/office/drawing/2014/main" id="{F5D073F2-5159-4A8A-9E64-F9DAD143729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FB07DC25-3D53-401E-B40B-5AF1EF0A8F05}"/>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4982E285-6CE4-45FE-8E83-CB56DB333E1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2256360F-CA10-4A25-9F17-26052C46D091}"/>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1615820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15021E-EF6D-4FDD-A1AF-6F03CA451493}"/>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98961A9B-FBF0-4C0E-81F1-A848C325C8B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E27EDE30-8A24-4316-A7F2-B26DC85C6EDA}"/>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E6CF0828-20FC-4447-A7C2-006C3D4F2DBF}"/>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C75C2A9C-78DF-44CC-8073-C460B20B369F}"/>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195459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D67EF2-8266-4B86-B714-258C5A013C9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a:extLst>
              <a:ext uri="{FF2B5EF4-FFF2-40B4-BE49-F238E27FC236}">
                <a16:creationId xmlns:a16="http://schemas.microsoft.com/office/drawing/2014/main" id="{E83FCA57-A5A9-4410-B39F-9B824F5E0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C999520-C264-4E2A-BFA0-9FCDFD05592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2420880C-7F04-4401-B1A7-7231959DAB44}"/>
              </a:ext>
            </a:extLst>
          </p:cNvPr>
          <p:cNvSpPr>
            <a:spLocks noGrp="1"/>
          </p:cNvSpPr>
          <p:nvPr>
            <p:ph type="ftr" sz="quarter" idx="11"/>
          </p:nvPr>
        </p:nvSpPr>
        <p:spPr/>
        <p:txBody>
          <a:bodyPr/>
          <a:lstStyle/>
          <a:p>
            <a:endParaRPr lang="es-ES"/>
          </a:p>
        </p:txBody>
      </p:sp>
      <p:sp>
        <p:nvSpPr>
          <p:cNvPr id="6" name="Marcador de número de diapositiva 5">
            <a:extLst>
              <a:ext uri="{FF2B5EF4-FFF2-40B4-BE49-F238E27FC236}">
                <a16:creationId xmlns:a16="http://schemas.microsoft.com/office/drawing/2014/main" id="{8563AF25-A12E-4DFC-A0F4-6EE925C3F340}"/>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4040959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776FE5-10B9-4780-B373-05B77D45A370}"/>
              </a:ext>
            </a:extLst>
          </p:cNvPr>
          <p:cNvSpPr>
            <a:spLocks noGrp="1"/>
          </p:cNvSpPr>
          <p:nvPr>
            <p:ph type="title"/>
          </p:nvPr>
        </p:nvSpPr>
        <p:spPr/>
        <p:txBody>
          <a:body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141B05F0-A3F7-474E-8D33-723FDE0AA20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a:extLst>
              <a:ext uri="{FF2B5EF4-FFF2-40B4-BE49-F238E27FC236}">
                <a16:creationId xmlns:a16="http://schemas.microsoft.com/office/drawing/2014/main" id="{870FB1AA-03E9-4910-B13C-9AB8B949AFF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a:extLst>
              <a:ext uri="{FF2B5EF4-FFF2-40B4-BE49-F238E27FC236}">
                <a16:creationId xmlns:a16="http://schemas.microsoft.com/office/drawing/2014/main" id="{6887AD43-3560-4F75-94A4-626E2DF9EFDB}"/>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id="{DFF128AB-387A-44B5-9A98-28A1D1A992F6}"/>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D1BE4CF2-5EAD-4E9D-95B9-9B97199D5E58}"/>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3150530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6DC1DA-7CC8-4994-A433-EB6F71FCC66A}"/>
              </a:ext>
            </a:extLst>
          </p:cNvPr>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A483AAD7-AA29-4224-B327-EAE11CE5A8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22DBE95-8167-4245-B6B6-E0C0E8E7E3E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a:extLst>
              <a:ext uri="{FF2B5EF4-FFF2-40B4-BE49-F238E27FC236}">
                <a16:creationId xmlns:a16="http://schemas.microsoft.com/office/drawing/2014/main" id="{E4414C7D-B9A0-4EC5-9AFF-5F88F0C120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B684B7E-FC4F-4F57-A4EE-345A7ECE11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a:extLst>
              <a:ext uri="{FF2B5EF4-FFF2-40B4-BE49-F238E27FC236}">
                <a16:creationId xmlns:a16="http://schemas.microsoft.com/office/drawing/2014/main" id="{DEC50D62-1535-4C69-9DF7-8544E0B024C0}"/>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8" name="Marcador de pie de página 7">
            <a:extLst>
              <a:ext uri="{FF2B5EF4-FFF2-40B4-BE49-F238E27FC236}">
                <a16:creationId xmlns:a16="http://schemas.microsoft.com/office/drawing/2014/main" id="{7FB5315A-B4BA-42F9-AB3F-C7E4A871C517}"/>
              </a:ext>
            </a:extLst>
          </p:cNvPr>
          <p:cNvSpPr>
            <a:spLocks noGrp="1"/>
          </p:cNvSpPr>
          <p:nvPr>
            <p:ph type="ftr" sz="quarter" idx="11"/>
          </p:nvPr>
        </p:nvSpPr>
        <p:spPr/>
        <p:txBody>
          <a:bodyPr/>
          <a:lstStyle/>
          <a:p>
            <a:endParaRPr lang="es-ES"/>
          </a:p>
        </p:txBody>
      </p:sp>
      <p:sp>
        <p:nvSpPr>
          <p:cNvPr id="9" name="Marcador de número de diapositiva 8">
            <a:extLst>
              <a:ext uri="{FF2B5EF4-FFF2-40B4-BE49-F238E27FC236}">
                <a16:creationId xmlns:a16="http://schemas.microsoft.com/office/drawing/2014/main" id="{10FAC737-6EEE-42F3-A6C4-60C097390CC4}"/>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1666837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18DF1D-BD48-49DE-96C6-3A2CC983C7A3}"/>
              </a:ext>
            </a:extLst>
          </p:cNvPr>
          <p:cNvSpPr>
            <a:spLocks noGrp="1"/>
          </p:cNvSpPr>
          <p:nvPr>
            <p:ph type="title"/>
          </p:nvPr>
        </p:nvSpPr>
        <p:spPr/>
        <p:txBody>
          <a:bodyPr/>
          <a:lstStyle/>
          <a:p>
            <a:r>
              <a:rPr lang="es-ES"/>
              <a:t>Haga clic para modificar el estilo de título del patrón</a:t>
            </a:r>
          </a:p>
        </p:txBody>
      </p:sp>
      <p:sp>
        <p:nvSpPr>
          <p:cNvPr id="3" name="Marcador de fecha 2">
            <a:extLst>
              <a:ext uri="{FF2B5EF4-FFF2-40B4-BE49-F238E27FC236}">
                <a16:creationId xmlns:a16="http://schemas.microsoft.com/office/drawing/2014/main" id="{F241B652-2AEA-4857-B60E-DAC8B6ABEC0E}"/>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4" name="Marcador de pie de página 3">
            <a:extLst>
              <a:ext uri="{FF2B5EF4-FFF2-40B4-BE49-F238E27FC236}">
                <a16:creationId xmlns:a16="http://schemas.microsoft.com/office/drawing/2014/main" id="{94911D87-F799-41A5-A727-AD1B690A3A5A}"/>
              </a:ext>
            </a:extLst>
          </p:cNvPr>
          <p:cNvSpPr>
            <a:spLocks noGrp="1"/>
          </p:cNvSpPr>
          <p:nvPr>
            <p:ph type="ftr" sz="quarter" idx="11"/>
          </p:nvPr>
        </p:nvSpPr>
        <p:spPr/>
        <p:txBody>
          <a:bodyPr/>
          <a:lstStyle/>
          <a:p>
            <a:endParaRPr lang="es-ES"/>
          </a:p>
        </p:txBody>
      </p:sp>
      <p:sp>
        <p:nvSpPr>
          <p:cNvPr id="5" name="Marcador de número de diapositiva 4">
            <a:extLst>
              <a:ext uri="{FF2B5EF4-FFF2-40B4-BE49-F238E27FC236}">
                <a16:creationId xmlns:a16="http://schemas.microsoft.com/office/drawing/2014/main" id="{6ED7651E-53BE-4818-89A2-610D7661641B}"/>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79121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08109D1-A270-46E3-B721-E981FCFFE899}"/>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3" name="Marcador de pie de página 2">
            <a:extLst>
              <a:ext uri="{FF2B5EF4-FFF2-40B4-BE49-F238E27FC236}">
                <a16:creationId xmlns:a16="http://schemas.microsoft.com/office/drawing/2014/main" id="{AF8793BC-0AF0-4B9F-86E2-001BC10FF881}"/>
              </a:ext>
            </a:extLst>
          </p:cNvPr>
          <p:cNvSpPr>
            <a:spLocks noGrp="1"/>
          </p:cNvSpPr>
          <p:nvPr>
            <p:ph type="ftr" sz="quarter" idx="11"/>
          </p:nvPr>
        </p:nvSpPr>
        <p:spPr/>
        <p:txBody>
          <a:bodyPr/>
          <a:lstStyle/>
          <a:p>
            <a:endParaRPr lang="es-ES"/>
          </a:p>
        </p:txBody>
      </p:sp>
      <p:sp>
        <p:nvSpPr>
          <p:cNvPr id="4" name="Marcador de número de diapositiva 3">
            <a:extLst>
              <a:ext uri="{FF2B5EF4-FFF2-40B4-BE49-F238E27FC236}">
                <a16:creationId xmlns:a16="http://schemas.microsoft.com/office/drawing/2014/main" id="{8EF989CC-A047-4BDE-9288-5C1027B4F7B9}"/>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2678041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3E4DC4-B232-4EF5-9D4D-392BC39428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a:extLst>
              <a:ext uri="{FF2B5EF4-FFF2-40B4-BE49-F238E27FC236}">
                <a16:creationId xmlns:a16="http://schemas.microsoft.com/office/drawing/2014/main" id="{D5A597B7-2E99-48F6-A5B9-2977738B21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a:extLst>
              <a:ext uri="{FF2B5EF4-FFF2-40B4-BE49-F238E27FC236}">
                <a16:creationId xmlns:a16="http://schemas.microsoft.com/office/drawing/2014/main" id="{C9CA986D-5027-4BC0-9B56-5E9094FE43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135D16A-53D4-42D6-876D-B8E88A8BDFDF}"/>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id="{68A4B4CC-8428-4FC2-BFA4-E6947A2EC7B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6FA6BCBE-639D-4FBF-B205-EF803E684D57}"/>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1791235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10C214-4F7E-40CC-83F2-5E91CA13C00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a:extLst>
              <a:ext uri="{FF2B5EF4-FFF2-40B4-BE49-F238E27FC236}">
                <a16:creationId xmlns:a16="http://schemas.microsoft.com/office/drawing/2014/main" id="{CA94D30D-3F9D-4152-9F76-E6D3D3DEF9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a:extLst>
              <a:ext uri="{FF2B5EF4-FFF2-40B4-BE49-F238E27FC236}">
                <a16:creationId xmlns:a16="http://schemas.microsoft.com/office/drawing/2014/main" id="{56902D0E-CD6C-4B56-9835-4EA20191FC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36D8AB1-5F8D-4C20-B70B-39DD0371AE20}"/>
              </a:ext>
            </a:extLst>
          </p:cNvPr>
          <p:cNvSpPr>
            <a:spLocks noGrp="1"/>
          </p:cNvSpPr>
          <p:nvPr>
            <p:ph type="dt" sz="half" idx="10"/>
          </p:nvPr>
        </p:nvSpPr>
        <p:spPr/>
        <p:txBody>
          <a:bodyPr/>
          <a:lstStyle/>
          <a:p>
            <a:fld id="{B6E7E791-EB26-4D69-A741-F16CD9BF89DE}" type="datetimeFigureOut">
              <a:rPr lang="es-ES" smtClean="0"/>
              <a:t>28/05/2021</a:t>
            </a:fld>
            <a:endParaRPr lang="es-ES"/>
          </a:p>
        </p:txBody>
      </p:sp>
      <p:sp>
        <p:nvSpPr>
          <p:cNvPr id="6" name="Marcador de pie de página 5">
            <a:extLst>
              <a:ext uri="{FF2B5EF4-FFF2-40B4-BE49-F238E27FC236}">
                <a16:creationId xmlns:a16="http://schemas.microsoft.com/office/drawing/2014/main" id="{120937AD-6725-4D8A-B2D1-4D4B0F412C24}"/>
              </a:ext>
            </a:extLst>
          </p:cNvPr>
          <p:cNvSpPr>
            <a:spLocks noGrp="1"/>
          </p:cNvSpPr>
          <p:nvPr>
            <p:ph type="ftr" sz="quarter" idx="11"/>
          </p:nvPr>
        </p:nvSpPr>
        <p:spPr/>
        <p:txBody>
          <a:bodyPr/>
          <a:lstStyle/>
          <a:p>
            <a:endParaRPr lang="es-ES"/>
          </a:p>
        </p:txBody>
      </p:sp>
      <p:sp>
        <p:nvSpPr>
          <p:cNvPr id="7" name="Marcador de número de diapositiva 6">
            <a:extLst>
              <a:ext uri="{FF2B5EF4-FFF2-40B4-BE49-F238E27FC236}">
                <a16:creationId xmlns:a16="http://schemas.microsoft.com/office/drawing/2014/main" id="{281DC748-FFC1-4124-84A8-4B57167FC070}"/>
              </a:ext>
            </a:extLst>
          </p:cNvPr>
          <p:cNvSpPr>
            <a:spLocks noGrp="1"/>
          </p:cNvSpPr>
          <p:nvPr>
            <p:ph type="sldNum" sz="quarter" idx="12"/>
          </p:nvPr>
        </p:nvSpPr>
        <p:spPr/>
        <p:txBody>
          <a:bodyPr/>
          <a:lstStyle/>
          <a:p>
            <a:fld id="{8C809A62-F3A3-4F65-85E0-42633E3E8F7E}" type="slidenum">
              <a:rPr lang="es-ES" smtClean="0"/>
              <a:t>‹Nº›</a:t>
            </a:fld>
            <a:endParaRPr lang="es-ES"/>
          </a:p>
        </p:txBody>
      </p:sp>
    </p:spTree>
    <p:extLst>
      <p:ext uri="{BB962C8B-B14F-4D97-AF65-F5344CB8AC3E}">
        <p14:creationId xmlns:p14="http://schemas.microsoft.com/office/powerpoint/2010/main" val="81007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046CD4EB-5F58-4C28-AE0A-3ECE15453B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a:extLst>
              <a:ext uri="{FF2B5EF4-FFF2-40B4-BE49-F238E27FC236}">
                <a16:creationId xmlns:a16="http://schemas.microsoft.com/office/drawing/2014/main" id="{E424A9DF-D181-4372-98EE-11B8D4359BD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a:extLst>
              <a:ext uri="{FF2B5EF4-FFF2-40B4-BE49-F238E27FC236}">
                <a16:creationId xmlns:a16="http://schemas.microsoft.com/office/drawing/2014/main" id="{8CFB5637-7BF9-476E-949B-745E995E7D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E7E791-EB26-4D69-A741-F16CD9BF89DE}" type="datetimeFigureOut">
              <a:rPr lang="es-ES" smtClean="0"/>
              <a:t>28/05/2021</a:t>
            </a:fld>
            <a:endParaRPr lang="es-ES"/>
          </a:p>
        </p:txBody>
      </p:sp>
      <p:sp>
        <p:nvSpPr>
          <p:cNvPr id="5" name="Marcador de pie de página 4">
            <a:extLst>
              <a:ext uri="{FF2B5EF4-FFF2-40B4-BE49-F238E27FC236}">
                <a16:creationId xmlns:a16="http://schemas.microsoft.com/office/drawing/2014/main" id="{7D6DC29A-9AE5-4226-B977-3A4ED99686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a:extLst>
              <a:ext uri="{FF2B5EF4-FFF2-40B4-BE49-F238E27FC236}">
                <a16:creationId xmlns:a16="http://schemas.microsoft.com/office/drawing/2014/main" id="{366CEB12-000D-49BA-80A2-36080DCE8F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09A62-F3A3-4F65-85E0-42633E3E8F7E}" type="slidenum">
              <a:rPr lang="es-ES" smtClean="0"/>
              <a:t>‹Nº›</a:t>
            </a:fld>
            <a:endParaRPr lang="es-ES"/>
          </a:p>
        </p:txBody>
      </p:sp>
    </p:spTree>
    <p:extLst>
      <p:ext uri="{BB962C8B-B14F-4D97-AF65-F5344CB8AC3E}">
        <p14:creationId xmlns:p14="http://schemas.microsoft.com/office/powerpoint/2010/main" val="2461310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youtu.be/IHaY0uSZifs"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hyperlink" Target="https://www.orientacionandujar.es/2015/10/26/formas-geometricas-divertidas-ideales-para-tus-fichas-y-trabajos-en-infantil-y-primaria/circulo-cara-color/" TargetMode="External"/><Relationship Id="rId4" Type="http://schemas.openxmlformats.org/officeDocument/2006/relationships/image" Target="../media/image4.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hyperlink" Target="http://www.orientacionandujar.es/2015/10/26/formas-geometricas-divertidas-ideales-para-tus-fichas-y-trabajos-en-infantil-y-primaria/pentogono-cara-color/"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jpeg"/><Relationship Id="rId4" Type="http://schemas.openxmlformats.org/officeDocument/2006/relationships/hyperlink" Target="https://www.orientacionandujar.es/2015/10/26/formas-geometricas-divertidas-ideales-para-tus-fichas-y-trabajos-en-infantil-y-primaria/triangulo-cara-color/"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35A4A7AF-E191-4A9F-8675-D1FA9E77EFB5}"/>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1" name="Picture 2" descr="Imágenes de Formas Geometricas | Vectores, fotos de stock y PSD gratuitos">
            <a:extLst>
              <a:ext uri="{FF2B5EF4-FFF2-40B4-BE49-F238E27FC236}">
                <a16:creationId xmlns:a16="http://schemas.microsoft.com/office/drawing/2014/main" id="{7134E6B8-E5F4-4188-8498-148DF8151A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10" name="Rectángulo 9">
            <a:extLst>
              <a:ext uri="{FF2B5EF4-FFF2-40B4-BE49-F238E27FC236}">
                <a16:creationId xmlns:a16="http://schemas.microsoft.com/office/drawing/2014/main" id="{6A60CD48-38CD-4896-979C-74AC6465AD5D}"/>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 name="CuadroTexto 3">
            <a:extLst>
              <a:ext uri="{FF2B5EF4-FFF2-40B4-BE49-F238E27FC236}">
                <a16:creationId xmlns:a16="http://schemas.microsoft.com/office/drawing/2014/main" id="{3F7E8FB9-608F-44D1-AA00-7BD423DC5470}"/>
              </a:ext>
            </a:extLst>
          </p:cNvPr>
          <p:cNvSpPr txBox="1"/>
          <p:nvPr/>
        </p:nvSpPr>
        <p:spPr>
          <a:xfrm>
            <a:off x="3031939" y="669924"/>
            <a:ext cx="6096000" cy="923330"/>
          </a:xfrm>
          <a:prstGeom prst="rect">
            <a:avLst/>
          </a:prstGeom>
          <a:noFill/>
        </p:spPr>
        <p:txBody>
          <a:bodyPr wrap="square">
            <a:spAutoFit/>
          </a:bodyPr>
          <a:lstStyle/>
          <a:p>
            <a:pPr algn="ctr"/>
            <a:r>
              <a:rPr lang="es-ES" sz="180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rPr>
              <a:t>Secuencia didáctica</a:t>
            </a:r>
            <a:endParaRPr lang="es-ES" sz="105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endParaRPr>
          </a:p>
          <a:p>
            <a:pPr algn="ctr"/>
            <a:r>
              <a:rPr lang="es-ES" sz="180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rPr>
              <a:t>ESCUELA NORMAL DE EDUCACIÓN PREESCOLAR DEL ESTADO DE COAHUILA</a:t>
            </a:r>
            <a:endParaRPr lang="es-ES" sz="1050" b="1" dirty="0">
              <a:solidFill>
                <a:srgbClr val="000000"/>
              </a:solidFill>
              <a:effectLst/>
              <a:latin typeface="Modern Love Caps" panose="04070805081001020A01" pitchFamily="82" charset="0"/>
              <a:ea typeface="Gadugi" panose="020B0502040204020203" pitchFamily="34" charset="0"/>
              <a:cs typeface="Lucida Sans Unicode" panose="020B0602030504020204" pitchFamily="34" charset="0"/>
            </a:endParaRPr>
          </a:p>
        </p:txBody>
      </p:sp>
      <p:grpSp>
        <p:nvGrpSpPr>
          <p:cNvPr id="5" name="Grupo 4">
            <a:extLst>
              <a:ext uri="{FF2B5EF4-FFF2-40B4-BE49-F238E27FC236}">
                <a16:creationId xmlns:a16="http://schemas.microsoft.com/office/drawing/2014/main" id="{7F86DA4D-E0E9-4008-A205-6A06D3254D5C}"/>
              </a:ext>
            </a:extLst>
          </p:cNvPr>
          <p:cNvGrpSpPr/>
          <p:nvPr/>
        </p:nvGrpSpPr>
        <p:grpSpPr>
          <a:xfrm>
            <a:off x="3791701" y="1356929"/>
            <a:ext cx="4728017" cy="1446245"/>
            <a:chOff x="0" y="-245523"/>
            <a:chExt cx="4411603" cy="1230215"/>
          </a:xfrm>
        </p:grpSpPr>
        <p:pic>
          <p:nvPicPr>
            <p:cNvPr id="6" name="2 Imagen">
              <a:extLst>
                <a:ext uri="{FF2B5EF4-FFF2-40B4-BE49-F238E27FC236}">
                  <a16:creationId xmlns:a16="http://schemas.microsoft.com/office/drawing/2014/main" id="{39BBDECA-7C9A-4CAC-BCEB-1B17429FCE2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
              <a:ext cx="2015446" cy="984690"/>
            </a:xfrm>
            <a:prstGeom prst="rect">
              <a:avLst/>
            </a:prstGeom>
          </p:spPr>
        </p:pic>
        <p:sp>
          <p:nvSpPr>
            <p:cNvPr id="7" name="1 CuadroTexto">
              <a:extLst>
                <a:ext uri="{FF2B5EF4-FFF2-40B4-BE49-F238E27FC236}">
                  <a16:creationId xmlns:a16="http://schemas.microsoft.com/office/drawing/2014/main" id="{9BD5AD97-1E2C-4C7C-A03F-16462A916E7C}"/>
                </a:ext>
              </a:extLst>
            </p:cNvPr>
            <p:cNvSpPr txBox="1"/>
            <p:nvPr/>
          </p:nvSpPr>
          <p:spPr>
            <a:xfrm>
              <a:off x="2126873" y="-245523"/>
              <a:ext cx="2284730" cy="737870"/>
            </a:xfrm>
            <a:prstGeom prst="rect">
              <a:avLst/>
            </a:prstGeom>
            <a:noFill/>
          </p:spPr>
          <p:txBody>
            <a:bodyPr wrap="square" rtlCol="0">
              <a:noAutofit/>
            </a:bodyPr>
            <a:lstStyle/>
            <a:p>
              <a:pPr algn="ctr"/>
              <a:r>
                <a:rPr lang="es-ES" sz="1000" b="1" kern="1200" dirty="0">
                  <a:solidFill>
                    <a:srgbClr val="939393"/>
                  </a:solidFill>
                  <a:effectLst/>
                  <a:latin typeface="Arial" panose="020B0604020202020204" pitchFamily="34" charset="0"/>
                  <a:ea typeface="Times New Roman" panose="02020603050405020304" pitchFamily="18" charset="0"/>
                </a:rPr>
                <a:t> </a:t>
              </a:r>
            </a:p>
            <a:p>
              <a:pPr algn="ctr"/>
              <a:r>
                <a:rPr lang="es-ES" sz="500" b="1" kern="1200" dirty="0">
                  <a:solidFill>
                    <a:srgbClr val="939393"/>
                  </a:solidFill>
                  <a:effectLst/>
                  <a:latin typeface="Arial" panose="020B0604020202020204" pitchFamily="34" charset="0"/>
                  <a:ea typeface="Times New Roman" panose="02020603050405020304" pitchFamily="18" charset="0"/>
                </a:rPr>
                <a:t> </a:t>
              </a:r>
              <a:endParaRPr lang="es-ES" sz="1200" dirty="0">
                <a:effectLst/>
                <a:latin typeface="Times New Roman" panose="02020603050405020304" pitchFamily="18" charset="0"/>
                <a:ea typeface="Times New Roman" panose="02020603050405020304" pitchFamily="18" charset="0"/>
              </a:endParaRPr>
            </a:p>
            <a:p>
              <a:pPr algn="ctr"/>
              <a:r>
                <a:rPr lang="es-ES" sz="1600" b="1" dirty="0">
                  <a:solidFill>
                    <a:srgbClr val="939393"/>
                  </a:solidFill>
                  <a:latin typeface="Century Gothic" panose="020B0502020202020204" pitchFamily="34" charset="0"/>
                  <a:ea typeface="Times New Roman" panose="02020603050405020304" pitchFamily="18" charset="0"/>
                  <a:cs typeface="Arial" panose="020B0604020202020204" pitchFamily="34" charset="0"/>
                </a:rPr>
                <a:t>PLANEACION Y EVALUCION DE LA ENSEÑANZA Y EL APRENDIZAJE</a:t>
              </a:r>
              <a:endParaRPr lang="es-ES" sz="1200" dirty="0">
                <a:effectLst/>
                <a:latin typeface="Century Gothic" panose="020B0502020202020204" pitchFamily="34" charset="0"/>
                <a:ea typeface="Times New Roman" panose="02020603050405020304" pitchFamily="18" charset="0"/>
              </a:endParaRPr>
            </a:p>
          </p:txBody>
        </p:sp>
        <p:cxnSp>
          <p:nvCxnSpPr>
            <p:cNvPr id="8" name="12 Conector recto">
              <a:extLst>
                <a:ext uri="{FF2B5EF4-FFF2-40B4-BE49-F238E27FC236}">
                  <a16:creationId xmlns:a16="http://schemas.microsoft.com/office/drawing/2014/main" id="{10CC24A7-4F7F-49D1-9016-0937774992BF}"/>
                </a:ext>
              </a:extLst>
            </p:cNvPr>
            <p:cNvCxnSpPr/>
            <p:nvPr/>
          </p:nvCxnSpPr>
          <p:spPr>
            <a:xfrm>
              <a:off x="2079312" y="3"/>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9" name="CuadroTexto 8">
            <a:extLst>
              <a:ext uri="{FF2B5EF4-FFF2-40B4-BE49-F238E27FC236}">
                <a16:creationId xmlns:a16="http://schemas.microsoft.com/office/drawing/2014/main" id="{3213BD7C-511E-419C-995E-23A8C57447FB}"/>
              </a:ext>
            </a:extLst>
          </p:cNvPr>
          <p:cNvSpPr txBox="1"/>
          <p:nvPr/>
        </p:nvSpPr>
        <p:spPr>
          <a:xfrm>
            <a:off x="1223684" y="2803174"/>
            <a:ext cx="9872871" cy="3323987"/>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 las estudiantes normalista</a:t>
            </a:r>
            <a:r>
              <a:rPr lang="es-ES" sz="1600" b="1" dirty="0">
                <a:solidFill>
                  <a:srgbClr val="000000"/>
                </a:solidFill>
                <a:latin typeface="Modern Love Caps" panose="04070805081001020A01" pitchFamily="82" charset="0"/>
                <a:ea typeface="Calibri" panose="020F0502020204030204" pitchFamily="34" charset="0"/>
                <a:cs typeface="Lucida Sans Unicode" panose="020B0602030504020204" pitchFamily="34" charset="0"/>
              </a:rPr>
              <a:t>s: </a:t>
            </a:r>
            <a:r>
              <a:rPr kumimoji="0" lang="es-MX" altLang="es-ES" sz="16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Adamary Sarahi Arizpe Alvarez, Gracia Sanchez Paulina, </a:t>
            </a:r>
            <a:r>
              <a:rPr lang="es-MX" altLang="es-ES" sz="1600" dirty="0">
                <a:latin typeface="Century Gothic" panose="020B0502020202020204" pitchFamily="34" charset="0"/>
                <a:ea typeface="Times New Roman" panose="02020603050405020304" pitchFamily="18" charset="0"/>
                <a:cs typeface="Times New Roman" panose="02020603050405020304" pitchFamily="18" charset="0"/>
              </a:rPr>
              <a:t>Jimena Sarahi Gaytan Espinosa, </a:t>
            </a:r>
            <a:r>
              <a:rPr kumimoji="0" lang="es-MX" altLang="es-ES" sz="16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cs typeface="Times New Roman" panose="02020603050405020304" pitchFamily="18" charset="0"/>
              </a:rPr>
              <a:t>Melissa Martínez Aldaco y </a:t>
            </a:r>
            <a:r>
              <a:rPr lang="es-MX" altLang="es-ES" sz="1600" dirty="0">
                <a:latin typeface="Century Gothic" panose="020B0502020202020204" pitchFamily="34" charset="0"/>
                <a:ea typeface="Times New Roman" panose="02020603050405020304" pitchFamily="18" charset="0"/>
                <a:cs typeface="Times New Roman" panose="02020603050405020304" pitchFamily="18" charset="0"/>
              </a:rPr>
              <a:t>Daisy Carolina Pérez Nuncio </a:t>
            </a:r>
            <a:endParaRPr lang="es-ES" sz="1600" dirty="0">
              <a:solidFill>
                <a:srgbClr val="000000"/>
              </a:solidFill>
              <a:latin typeface="Century Gothic" panose="020B0502020202020204" pitchFamily="34" charset="0"/>
              <a:ea typeface="Calibri" panose="020F0502020204030204" pitchFamily="34" charset="0"/>
              <a:cs typeface="Britannic Bold" panose="020B0903060703020204" pitchFamily="34" charset="0"/>
            </a:endParaRPr>
          </a:p>
          <a:p>
            <a:pPr algn="ct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Grado: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Segundo semestre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Sección: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A”</a:t>
            </a:r>
            <a:r>
              <a:rPr lang="es-ES" sz="16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 </a:t>
            </a:r>
            <a:r>
              <a:rPr lang="es-ES" sz="1800" dirty="0">
                <a:solidFill>
                  <a:srgbClr val="000000"/>
                </a:solidFill>
                <a:effectLst/>
                <a:latin typeface="Britannic Bold" panose="020B0903060703020204" pitchFamily="34" charset="0"/>
                <a:ea typeface="Calibri" panose="020F0502020204030204" pitchFamily="34" charset="0"/>
                <a:cs typeface="Britannic Bold" panose="020B0903060703020204" pitchFamily="34" charset="0"/>
              </a:rPr>
              <a:t>  </a:t>
            </a: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Número de Lista: </a:t>
            </a:r>
            <a:r>
              <a:rPr lang="es-ES"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a:t>
            </a:r>
            <a:r>
              <a:rPr lang="es-ES" sz="1600" dirty="0">
                <a:solidFill>
                  <a:srgbClr val="000000"/>
                </a:solidFill>
                <a:latin typeface="Century Gothic" panose="020B0502020202020204" pitchFamily="34" charset="0"/>
                <a:ea typeface="Calibri" panose="020F0502020204030204" pitchFamily="34" charset="0"/>
                <a:cs typeface="Britannic Bold" panose="020B0903060703020204" pitchFamily="34" charset="0"/>
              </a:rPr>
              <a:t>2</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·8, ·9, ·12 y ·17 </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Curso: </a:t>
            </a:r>
            <a:r>
              <a:rPr lang="es-ES" sz="1600" dirty="0">
                <a:solidFill>
                  <a:srgbClr val="000000"/>
                </a:solidFill>
                <a:effectLst/>
                <a:latin typeface="Century Gothic" panose="020B0502020202020204" pitchFamily="34" charset="0"/>
                <a:ea typeface="Calibri" panose="020F0502020204030204" pitchFamily="34" charset="0"/>
                <a:cs typeface="Lucida Sans Unicode" panose="020B0602030504020204" pitchFamily="34" charset="0"/>
              </a:rPr>
              <a:t>Planeación</a:t>
            </a:r>
            <a:r>
              <a:rPr lang="es-ES" sz="1600" dirty="0">
                <a:solidFill>
                  <a:srgbClr val="000000"/>
                </a:solidFill>
                <a:latin typeface="Century Gothic" panose="020B0502020202020204" pitchFamily="34" charset="0"/>
                <a:ea typeface="Calibri" panose="020F0502020204030204" pitchFamily="34" charset="0"/>
                <a:cs typeface="Lucida Sans Unicode" panose="020B0602030504020204" pitchFamily="34" charset="0"/>
              </a:rPr>
              <a:t> y evaluación de la enseñanza y el aprendizaje </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Grado en el que realiza su aplicación: </a:t>
            </a:r>
            <a:r>
              <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rPr>
              <a:t>Primer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grado del preescolar</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del Profesor(a) Titular del curso: </a:t>
            </a:r>
            <a:r>
              <a:rPr lang="es-ES" sz="1600" dirty="0">
                <a:solidFill>
                  <a:srgbClr val="000000"/>
                </a:solidFill>
                <a:latin typeface="Century Gothic" panose="020B0502020202020204" pitchFamily="34" charset="0"/>
                <a:ea typeface="Calibri" panose="020F0502020204030204" pitchFamily="34" charset="0"/>
                <a:cs typeface="Lucida Sans Unicode" panose="020B0602030504020204" pitchFamily="34" charset="0"/>
              </a:rPr>
              <a:t>Gerardo Garza Alcalá</a:t>
            </a: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Periodo de elaboración: </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Viernes 28 de </a:t>
            </a:r>
            <a:r>
              <a:rPr lang="es-ES" sz="1600" dirty="0">
                <a:solidFill>
                  <a:srgbClr val="000000"/>
                </a:solidFill>
                <a:latin typeface="Century Gothic" panose="020B0502020202020204" pitchFamily="34" charset="0"/>
                <a:ea typeface="Calibri" panose="020F0502020204030204" pitchFamily="34" charset="0"/>
                <a:cs typeface="Century Gothic" panose="020B0502020202020204" pitchFamily="34" charset="0"/>
              </a:rPr>
              <a:t>Mayo</a:t>
            </a:r>
            <a:r>
              <a:rPr lang="es-ES" sz="16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rPr>
              <a:t> de 2021</a:t>
            </a:r>
            <a:endParaRPr lang="es-ES" sz="1600" dirty="0">
              <a:solidFill>
                <a:srgbClr val="000000"/>
              </a:solidFill>
              <a:effectLst/>
              <a:latin typeface="Century Gothic" panose="020B0502020202020204" pitchFamily="34" charset="0"/>
              <a:ea typeface="Calibri" panose="020F0502020204030204" pitchFamily="34" charset="0"/>
              <a:cs typeface="Britannic Bold" panose="020B0903060703020204" pitchFamily="34" charset="0"/>
            </a:endParaRPr>
          </a:p>
          <a:p>
            <a:pPr algn="ctr"/>
            <a:r>
              <a:rPr lang="es-ES" sz="1600" b="1" dirty="0">
                <a:solidFill>
                  <a:srgbClr val="000000"/>
                </a:solidFill>
                <a:effectLst/>
                <a:latin typeface="Modern Love Caps" panose="04070805081001020A01" pitchFamily="82" charset="0"/>
                <a:ea typeface="Calibri" panose="020F0502020204030204" pitchFamily="34" charset="0"/>
                <a:cs typeface="Lucida Sans Unicode" panose="020B0602030504020204" pitchFamily="34" charset="0"/>
              </a:rPr>
              <a:t>Nombre del tema /contenido: </a:t>
            </a:r>
            <a:r>
              <a:rPr lang="es-ES" sz="1600" dirty="0">
                <a:solidFill>
                  <a:srgbClr val="000000"/>
                </a:solidFill>
                <a:effectLst/>
                <a:latin typeface="Century Gothic" panose="020B0502020202020204" pitchFamily="34" charset="0"/>
                <a:ea typeface="Calibri" panose="020F0502020204030204" pitchFamily="34" charset="0"/>
                <a:cs typeface="Cavolini" panose="03000502040302020204" pitchFamily="66" charset="0"/>
              </a:rPr>
              <a:t>“Figuras y cuerpos geométricos”</a:t>
            </a:r>
          </a:p>
          <a:p>
            <a:pPr algn="ctr"/>
            <a:r>
              <a:rPr lang="es-ES" sz="1600" b="1" dirty="0">
                <a:effectLst/>
                <a:latin typeface="Modern Love Caps" panose="04070805081001020A01" pitchFamily="82" charset="0"/>
                <a:ea typeface="Calibri" panose="020F0502020204030204" pitchFamily="34" charset="0"/>
                <a:cs typeface="Lucida Sans Unicode" panose="020B0602030504020204" pitchFamily="34" charset="0"/>
              </a:rPr>
              <a:t>Propósito: </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a:t>
            </a:r>
            <a:r>
              <a:rPr lang="es-ES" sz="1600" b="0" i="0" u="none" strike="noStrike" baseline="0" dirty="0">
                <a:latin typeface="Century Gothic" panose="020B0502020202020204" pitchFamily="34" charset="0"/>
              </a:rPr>
              <a:t>esarrollar la percepción geométrica por medio de situaciones problemáticas en las que los niños reproduzcan modelos y construyan configuraciones con formas, figuras y cuerpos geométricos.</a:t>
            </a:r>
          </a:p>
          <a:p>
            <a:pPr algn="ctr"/>
            <a:endParaRPr lang="es-ES" sz="1600" dirty="0">
              <a:latin typeface="Century Gothic" panose="020B0502020202020204" pitchFamily="34" charset="0"/>
            </a:endParaRPr>
          </a:p>
          <a:p>
            <a:pPr algn="ctr"/>
            <a:r>
              <a:rPr lang="es-ES" sz="1600" dirty="0">
                <a:latin typeface="Century Gothic" panose="020B0502020202020204" pitchFamily="34" charset="0"/>
              </a:rPr>
              <a:t>Saltillo, Coahuila de Zaragoza                                                                    Mayo 28 del 2021</a:t>
            </a:r>
          </a:p>
        </p:txBody>
      </p:sp>
    </p:spTree>
    <p:extLst>
      <p:ext uri="{BB962C8B-B14F-4D97-AF65-F5344CB8AC3E}">
        <p14:creationId xmlns:p14="http://schemas.microsoft.com/office/powerpoint/2010/main" val="679273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9978E1C4-F758-4B33-AE99-A95977212BCD}"/>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Picture 2" descr="Imágenes de Formas Geometricas | Vectores, fotos de stock y PSD gratuitos">
            <a:extLst>
              <a:ext uri="{FF2B5EF4-FFF2-40B4-BE49-F238E27FC236}">
                <a16:creationId xmlns:a16="http://schemas.microsoft.com/office/drawing/2014/main" id="{7DA5AE2F-CFD0-49FC-8D93-F1B1CBCFF1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a:extLst>
              <a:ext uri="{FF2B5EF4-FFF2-40B4-BE49-F238E27FC236}">
                <a16:creationId xmlns:a16="http://schemas.microsoft.com/office/drawing/2014/main" id="{C3E9711D-34FC-4C85-ACD2-A8EE311044B6}"/>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a:extLst>
              <a:ext uri="{FF2B5EF4-FFF2-40B4-BE49-F238E27FC236}">
                <a16:creationId xmlns:a16="http://schemas.microsoft.com/office/drawing/2014/main" id="{D88FB28A-22CF-40DA-8862-DD1148DC97BD}"/>
              </a:ext>
            </a:extLst>
          </p:cNvPr>
          <p:cNvSpPr txBox="1"/>
          <p:nvPr/>
        </p:nvSpPr>
        <p:spPr>
          <a:xfrm>
            <a:off x="3932587" y="761040"/>
            <a:ext cx="4326826" cy="646331"/>
          </a:xfrm>
          <a:prstGeom prst="rect">
            <a:avLst/>
          </a:prstGeom>
          <a:noFill/>
        </p:spPr>
        <p:txBody>
          <a:bodyPr wrap="none" rtlCol="0">
            <a:spAutoFit/>
          </a:bodyPr>
          <a:lstStyle/>
          <a:p>
            <a:pPr algn="ctr"/>
            <a:r>
              <a:rPr lang="es-ES" sz="3600" b="1" dirty="0">
                <a:latin typeface="Modern Love Caps" panose="04070805081001020A01" pitchFamily="82" charset="0"/>
                <a:cs typeface="Lucida Sans Unicode" panose="020B0602030504020204" pitchFamily="34" charset="0"/>
              </a:rPr>
              <a:t>Datos de identificación:</a:t>
            </a:r>
          </a:p>
        </p:txBody>
      </p:sp>
      <p:pic>
        <p:nvPicPr>
          <p:cNvPr id="7" name="Picture 4" descr="Triángulo Forma Dibujos Animados - Gráficos vectoriales gratis en Pixabay">
            <a:extLst>
              <a:ext uri="{FF2B5EF4-FFF2-40B4-BE49-F238E27FC236}">
                <a16:creationId xmlns:a16="http://schemas.microsoft.com/office/drawing/2014/main" id="{3CB3A7F3-F840-45B9-B1FA-8F6204C1FA1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89409" y="3414090"/>
            <a:ext cx="2800350" cy="3429001"/>
          </a:xfrm>
          <a:prstGeom prst="rect">
            <a:avLst/>
          </a:prstGeom>
          <a:noFill/>
          <a:extLst>
            <a:ext uri="{909E8E84-426E-40DD-AFC4-6F175D3DCCD1}">
              <a14:hiddenFill xmlns:a14="http://schemas.microsoft.com/office/drawing/2010/main">
                <a:solidFill>
                  <a:srgbClr val="FFFFFF"/>
                </a:solidFill>
              </a14:hiddenFill>
            </a:ext>
          </a:extLst>
        </p:spPr>
      </p:pic>
      <p:sp>
        <p:nvSpPr>
          <p:cNvPr id="3" name="CuadroTexto 2">
            <a:extLst>
              <a:ext uri="{FF2B5EF4-FFF2-40B4-BE49-F238E27FC236}">
                <a16:creationId xmlns:a16="http://schemas.microsoft.com/office/drawing/2014/main" id="{044B20AA-0019-48BC-944D-26C942A436F9}"/>
              </a:ext>
            </a:extLst>
          </p:cNvPr>
          <p:cNvSpPr txBox="1"/>
          <p:nvPr/>
        </p:nvSpPr>
        <p:spPr>
          <a:xfrm>
            <a:off x="1834550" y="1407371"/>
            <a:ext cx="7155180" cy="4370427"/>
          </a:xfrm>
          <a:prstGeom prst="rect">
            <a:avLst/>
          </a:prstGeom>
          <a:noFill/>
        </p:spPr>
        <p:txBody>
          <a:bodyPr wrap="square" rtlCol="0">
            <a:spAutoFit/>
          </a:bodyPr>
          <a:lstStyle/>
          <a:p>
            <a:r>
              <a:rPr lang="es-MX" sz="2000" b="1" dirty="0">
                <a:latin typeface="Modern Love Caps" panose="04070805081001020A01" pitchFamily="82" charset="0"/>
              </a:rPr>
              <a:t>Nombre del jardín de niños: </a:t>
            </a:r>
            <a:r>
              <a:rPr lang="es-MX" sz="2000" u="sng" dirty="0">
                <a:latin typeface="Modern Love Caps" panose="04070805081001020A01" pitchFamily="82" charset="0"/>
              </a:rPr>
              <a:t>Estela Victoria Barragán de la Fuente</a:t>
            </a:r>
          </a:p>
          <a:p>
            <a:endParaRPr lang="es-MX" sz="2000" u="sng" dirty="0">
              <a:latin typeface="Modern Love Caps" panose="04070805081001020A01" pitchFamily="82" charset="0"/>
            </a:endParaRPr>
          </a:p>
          <a:p>
            <a:endParaRPr lang="es-MX" sz="2000" u="sng" dirty="0">
              <a:latin typeface="Modern Love Caps" panose="04070805081001020A01" pitchFamily="82" charset="0"/>
            </a:endParaRPr>
          </a:p>
          <a:p>
            <a:r>
              <a:rPr lang="es-MX" sz="2000" b="1" dirty="0">
                <a:latin typeface="Modern Love Caps" panose="04070805081001020A01" pitchFamily="82" charset="0"/>
              </a:rPr>
              <a:t>Clave: </a:t>
            </a:r>
            <a:r>
              <a:rPr lang="es-MX" sz="2000" u="sng" dirty="0">
                <a:latin typeface="Modern Love Caps" panose="04070805081001020A01" pitchFamily="82" charset="0"/>
              </a:rPr>
              <a:t>05DJN1123S </a:t>
            </a:r>
            <a:r>
              <a:rPr lang="es-MX" sz="2000" b="1" dirty="0">
                <a:latin typeface="Modern Love Caps" panose="04070805081001020A01" pitchFamily="82" charset="0"/>
              </a:rPr>
              <a:t>            Zona Escolar:  </a:t>
            </a:r>
            <a:r>
              <a:rPr lang="es-MX" sz="2000" u="sng" dirty="0">
                <a:latin typeface="Modern Love Caps" panose="04070805081001020A01" pitchFamily="82" charset="0"/>
              </a:rPr>
              <a:t>150 </a:t>
            </a:r>
            <a:r>
              <a:rPr lang="es-MX" sz="2000" b="1" dirty="0">
                <a:latin typeface="Modern Love Caps" panose="04070805081001020A01" pitchFamily="82" charset="0"/>
              </a:rPr>
              <a:t>           Sector: </a:t>
            </a:r>
            <a:r>
              <a:rPr lang="es-MX" sz="2000" u="sng" dirty="0">
                <a:latin typeface="Modern Love Caps" panose="04070805081001020A01" pitchFamily="82" charset="0"/>
              </a:rPr>
              <a:t>Público</a:t>
            </a:r>
          </a:p>
          <a:p>
            <a:endParaRPr lang="es-MX" sz="2000" b="1" dirty="0">
              <a:latin typeface="Modern Love Caps" panose="04070805081001020A01" pitchFamily="82" charset="0"/>
            </a:endParaRPr>
          </a:p>
          <a:p>
            <a:r>
              <a:rPr lang="es-MX" sz="2000" b="1" dirty="0">
                <a:latin typeface="Modern Love Caps" panose="04070805081001020A01" pitchFamily="82" charset="0"/>
              </a:rPr>
              <a:t>Domicilio: </a:t>
            </a:r>
            <a:r>
              <a:rPr lang="es-MX" sz="2000" u="sng" dirty="0">
                <a:latin typeface="Modern Love Caps" panose="04070805081001020A01" pitchFamily="82" charset="0"/>
              </a:rPr>
              <a:t>Privada Venezuela #160, Col. Lomas del Refugio, C.P. 25084,  Saltillo, Coahuila.</a:t>
            </a:r>
          </a:p>
          <a:p>
            <a:endParaRPr lang="es-MX" sz="2000" b="1" dirty="0">
              <a:latin typeface="Modern Love Caps" panose="04070805081001020A01" pitchFamily="82" charset="0"/>
            </a:endParaRPr>
          </a:p>
          <a:p>
            <a:r>
              <a:rPr lang="es-MX" sz="2000" b="1" dirty="0">
                <a:latin typeface="Modern Love Caps" panose="04070805081001020A01" pitchFamily="82" charset="0"/>
              </a:rPr>
              <a:t>Nombre de la educadora:  </a:t>
            </a:r>
            <a:r>
              <a:rPr lang="es-MX" sz="2000" u="sng" dirty="0">
                <a:latin typeface="Modern Love Caps" panose="04070805081001020A01" pitchFamily="82" charset="0"/>
              </a:rPr>
              <a:t>Ana Loreto Pérez Frausto</a:t>
            </a:r>
            <a:endParaRPr lang="es-MX" sz="2000" b="1" dirty="0">
              <a:latin typeface="Modern Love Caps" panose="04070805081001020A01" pitchFamily="82" charset="0"/>
            </a:endParaRPr>
          </a:p>
          <a:p>
            <a:endParaRPr lang="es-MX" sz="2000" b="1" dirty="0">
              <a:latin typeface="Modern Love Caps" panose="04070805081001020A01" pitchFamily="82" charset="0"/>
            </a:endParaRPr>
          </a:p>
          <a:p>
            <a:r>
              <a:rPr lang="es-MX" sz="2000" b="1" dirty="0">
                <a:latin typeface="Modern Love Caps" panose="04070805081001020A01" pitchFamily="82" charset="0"/>
              </a:rPr>
              <a:t>Grado:  </a:t>
            </a:r>
            <a:r>
              <a:rPr lang="es-MX" sz="2000" u="sng" dirty="0">
                <a:latin typeface="Modern Love Caps" panose="04070805081001020A01" pitchFamily="82" charset="0"/>
              </a:rPr>
              <a:t>1ero</a:t>
            </a:r>
            <a:r>
              <a:rPr lang="es-MX" sz="2000" b="1" dirty="0">
                <a:latin typeface="Modern Love Caps" panose="04070805081001020A01" pitchFamily="82" charset="0"/>
              </a:rPr>
              <a:t>                          Sección: </a:t>
            </a:r>
            <a:r>
              <a:rPr lang="es-MX" sz="2000" u="sng" dirty="0">
                <a:effectLst>
                  <a:outerShdw blurRad="38100" dist="38100" dir="2700000" algn="tl">
                    <a:srgbClr val="000000">
                      <a:alpha val="43137"/>
                    </a:srgbClr>
                  </a:outerShdw>
                </a:effectLst>
                <a:latin typeface="Modern Love Caps" panose="04070805081001020A01" pitchFamily="82" charset="0"/>
              </a:rPr>
              <a:t>a</a:t>
            </a:r>
            <a:endParaRPr lang="es-MX" sz="2000" b="1" dirty="0">
              <a:latin typeface="Modern Love Caps" panose="04070805081001020A01" pitchFamily="82" charset="0"/>
            </a:endParaRPr>
          </a:p>
          <a:p>
            <a:endParaRPr lang="es-MX" sz="2000" b="1" dirty="0">
              <a:latin typeface="Modern Love Caps" panose="04070805081001020A01" pitchFamily="82" charset="0"/>
            </a:endParaRPr>
          </a:p>
          <a:p>
            <a:r>
              <a:rPr lang="es-MX" sz="2000" b="1" dirty="0">
                <a:latin typeface="Modern Love Caps" panose="04070805081001020A01" pitchFamily="82" charset="0"/>
              </a:rPr>
              <a:t>Número de niños:  </a:t>
            </a:r>
            <a:r>
              <a:rPr lang="es-MX" sz="2000" u="sng" dirty="0">
                <a:latin typeface="Modern Love Caps" panose="04070805081001020A01" pitchFamily="82" charset="0"/>
              </a:rPr>
              <a:t>10</a:t>
            </a:r>
            <a:r>
              <a:rPr lang="es-MX" sz="2000" b="1" dirty="0">
                <a:latin typeface="Modern Love Caps" panose="04070805081001020A01" pitchFamily="82" charset="0"/>
              </a:rPr>
              <a:t>         Número de niñas:  </a:t>
            </a:r>
            <a:r>
              <a:rPr lang="es-MX" sz="2000" u="sng" dirty="0">
                <a:latin typeface="Modern Love Caps" panose="04070805081001020A01" pitchFamily="82" charset="0"/>
              </a:rPr>
              <a:t>10</a:t>
            </a:r>
            <a:r>
              <a:rPr lang="es-MX" sz="2000" b="1" dirty="0">
                <a:latin typeface="Modern Love Caps" panose="04070805081001020A01" pitchFamily="82" charset="0"/>
              </a:rPr>
              <a:t>          Total: </a:t>
            </a:r>
            <a:r>
              <a:rPr lang="es-MX" sz="2000" u="sng" dirty="0">
                <a:latin typeface="Modern Love Caps" panose="04070805081001020A01" pitchFamily="82" charset="0"/>
              </a:rPr>
              <a:t>20</a:t>
            </a:r>
            <a:endParaRPr lang="es-MX" sz="2000" b="1" dirty="0">
              <a:latin typeface="Modern Love Caps" panose="04070805081001020A01" pitchFamily="82" charset="0"/>
            </a:endParaRPr>
          </a:p>
          <a:p>
            <a:endParaRPr lang="es-MX" dirty="0"/>
          </a:p>
        </p:txBody>
      </p:sp>
    </p:spTree>
    <p:extLst>
      <p:ext uri="{BB962C8B-B14F-4D97-AF65-F5344CB8AC3E}">
        <p14:creationId xmlns:p14="http://schemas.microsoft.com/office/powerpoint/2010/main" val="141357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49A1ABC8-7BC2-49B8-A6C9-1573519DD7A6}"/>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815339F8-0D38-499B-B004-FA2E7E20164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a:extLst>
              <a:ext uri="{FF2B5EF4-FFF2-40B4-BE49-F238E27FC236}">
                <a16:creationId xmlns:a16="http://schemas.microsoft.com/office/drawing/2014/main" id="{9DC92234-0E96-4ADE-9546-C237D45B805F}"/>
              </a:ext>
            </a:extLst>
          </p:cNvPr>
          <p:cNvSpPr/>
          <p:nvPr/>
        </p:nvSpPr>
        <p:spPr>
          <a:xfrm>
            <a:off x="973105" y="537875"/>
            <a:ext cx="10196029" cy="5782247"/>
          </a:xfrm>
          <a:prstGeom prst="rect">
            <a:avLst/>
          </a:prstGeom>
          <a:solidFill>
            <a:schemeClr val="bg1"/>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a:extLst>
              <a:ext uri="{FF2B5EF4-FFF2-40B4-BE49-F238E27FC236}">
                <a16:creationId xmlns:a16="http://schemas.microsoft.com/office/drawing/2014/main" id="{DCA743E9-2D37-4B13-8295-0CC1476EEAAC}"/>
              </a:ext>
            </a:extLst>
          </p:cNvPr>
          <p:cNvSpPr txBox="1"/>
          <p:nvPr/>
        </p:nvSpPr>
        <p:spPr>
          <a:xfrm>
            <a:off x="4286046" y="761040"/>
            <a:ext cx="3619902" cy="646331"/>
          </a:xfrm>
          <a:prstGeom prst="rect">
            <a:avLst/>
          </a:prstGeom>
          <a:noFill/>
        </p:spPr>
        <p:txBody>
          <a:bodyPr wrap="none" rtlCol="0">
            <a:spAutoFit/>
          </a:bodyPr>
          <a:lstStyle/>
          <a:p>
            <a:r>
              <a:rPr lang="es-ES" sz="3600" b="1" dirty="0">
                <a:latin typeface="Modern Love Caps" panose="04070805081001020A01" pitchFamily="82" charset="0"/>
                <a:cs typeface="Lucida Sans Unicode" panose="020B0602030504020204" pitchFamily="34" charset="0"/>
              </a:rPr>
              <a:t>Secuencia didáctica:</a:t>
            </a:r>
          </a:p>
        </p:txBody>
      </p:sp>
      <p:graphicFrame>
        <p:nvGraphicFramePr>
          <p:cNvPr id="3" name="Tabla 2">
            <a:extLst>
              <a:ext uri="{FF2B5EF4-FFF2-40B4-BE49-F238E27FC236}">
                <a16:creationId xmlns:a16="http://schemas.microsoft.com/office/drawing/2014/main" id="{8EC564A6-2E37-4395-B830-38135B483CC0}"/>
              </a:ext>
            </a:extLst>
          </p:cNvPr>
          <p:cNvGraphicFramePr>
            <a:graphicFrameLocks noGrp="1"/>
          </p:cNvGraphicFramePr>
          <p:nvPr>
            <p:extLst>
              <p:ext uri="{D42A27DB-BD31-4B8C-83A1-F6EECF244321}">
                <p14:modId xmlns:p14="http://schemas.microsoft.com/office/powerpoint/2010/main" val="1983787238"/>
              </p:ext>
            </p:extLst>
          </p:nvPr>
        </p:nvGraphicFramePr>
        <p:xfrm>
          <a:off x="2031998" y="1455951"/>
          <a:ext cx="8127999" cy="1899920"/>
        </p:xfrm>
        <a:graphic>
          <a:graphicData uri="http://schemas.openxmlformats.org/drawingml/2006/table">
            <a:tbl>
              <a:tblPr firstRow="1" bandRow="1">
                <a:tableStyleId>{8799B23B-EC83-4686-B30A-512413B5E67A}</a:tableStyleId>
              </a:tblPr>
              <a:tblGrid>
                <a:gridCol w="2709333">
                  <a:extLst>
                    <a:ext uri="{9D8B030D-6E8A-4147-A177-3AD203B41FA5}">
                      <a16:colId xmlns:a16="http://schemas.microsoft.com/office/drawing/2014/main" val="3456892280"/>
                    </a:ext>
                  </a:extLst>
                </a:gridCol>
                <a:gridCol w="2709333">
                  <a:extLst>
                    <a:ext uri="{9D8B030D-6E8A-4147-A177-3AD203B41FA5}">
                      <a16:colId xmlns:a16="http://schemas.microsoft.com/office/drawing/2014/main" val="3388649211"/>
                    </a:ext>
                  </a:extLst>
                </a:gridCol>
                <a:gridCol w="2709333">
                  <a:extLst>
                    <a:ext uri="{9D8B030D-6E8A-4147-A177-3AD203B41FA5}">
                      <a16:colId xmlns:a16="http://schemas.microsoft.com/office/drawing/2014/main" val="1372711678"/>
                    </a:ext>
                  </a:extLst>
                </a:gridCol>
              </a:tblGrid>
              <a:tr h="370840">
                <a:tc>
                  <a:txBody>
                    <a:bodyPr/>
                    <a:lstStyle/>
                    <a:p>
                      <a:pPr algn="ctr"/>
                      <a:r>
                        <a:rPr lang="es-ES" sz="1600" dirty="0">
                          <a:solidFill>
                            <a:schemeClr val="bg1"/>
                          </a:solidFill>
                          <a:latin typeface="Modern Love Caps" panose="04070805081001020A01" pitchFamily="82" charset="0"/>
                          <a:cs typeface="Lucida Sans Unicode" panose="020B0602030504020204" pitchFamily="34" charset="0"/>
                        </a:rPr>
                        <a:t>Campo de formación académica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Organizador curricular 1</a:t>
                      </a:r>
                    </a:p>
                  </a:txBody>
                  <a:tcPr>
                    <a:solidFill>
                      <a:srgbClr val="0070C0"/>
                    </a:solidFill>
                  </a:tcPr>
                </a:tc>
                <a:tc>
                  <a:txBody>
                    <a:bodyPr/>
                    <a:lstStyle/>
                    <a:p>
                      <a:pPr algn="ctr"/>
                      <a:r>
                        <a:rPr lang="es-ES" sz="1600" dirty="0">
                          <a:solidFill>
                            <a:schemeClr val="bg1"/>
                          </a:solidFill>
                          <a:latin typeface="Modern Love Caps" panose="04070805081001020A01" pitchFamily="82" charset="0"/>
                          <a:cs typeface="Lucida Sans Unicode" panose="020B0602030504020204" pitchFamily="34" charset="0"/>
                        </a:rPr>
                        <a:t>Aprendizaje esperado</a:t>
                      </a:r>
                    </a:p>
                  </a:txBody>
                  <a:tcPr>
                    <a:solidFill>
                      <a:srgbClr val="0070C0"/>
                    </a:solidFill>
                  </a:tcPr>
                </a:tc>
                <a:extLst>
                  <a:ext uri="{0D108BD9-81ED-4DB2-BD59-A6C34878D82A}">
                    <a16:rowId xmlns:a16="http://schemas.microsoft.com/office/drawing/2014/main" val="2303411756"/>
                  </a:ext>
                </a:extLst>
              </a:tr>
              <a:tr h="370840">
                <a:tc rowSpan="3">
                  <a:txBody>
                    <a:bodyPr/>
                    <a:lstStyle/>
                    <a:p>
                      <a:pPr algn="ctr"/>
                      <a:r>
                        <a:rPr lang="es-ES" sz="1600" dirty="0">
                          <a:latin typeface="Century Gothic" panose="020B0502020202020204" pitchFamily="34" charset="0"/>
                          <a:cs typeface="Aharoni" panose="02010803020104030203" pitchFamily="2" charset="-79"/>
                        </a:rPr>
                        <a:t>Pensamiento matemático</a:t>
                      </a:r>
                    </a:p>
                  </a:txBody>
                  <a:tcPr>
                    <a:solidFill>
                      <a:schemeClr val="bg2">
                        <a:lumMod val="90000"/>
                        <a:alpha val="20000"/>
                      </a:schemeClr>
                    </a:solidFill>
                  </a:tcPr>
                </a:tc>
                <a:tc>
                  <a:txBody>
                    <a:bodyPr/>
                    <a:lstStyle/>
                    <a:p>
                      <a:pPr algn="ctr"/>
                      <a:r>
                        <a:rPr lang="es-ES" sz="1600" dirty="0">
                          <a:latin typeface="Century Gothic" panose="020B0502020202020204" pitchFamily="34" charset="0"/>
                          <a:cs typeface="Aharoni" panose="02010803020104030203" pitchFamily="2" charset="-79"/>
                        </a:rPr>
                        <a:t>Forma, espacio y medida</a:t>
                      </a:r>
                    </a:p>
                  </a:txBody>
                  <a:tcPr>
                    <a:solidFill>
                      <a:schemeClr val="bg2">
                        <a:lumMod val="90000"/>
                        <a:alpha val="20000"/>
                      </a:schemeClr>
                    </a:solidFill>
                  </a:tcPr>
                </a:tc>
                <a:tc rowSpan="3">
                  <a:txBody>
                    <a:bodyPr/>
                    <a:lstStyle/>
                    <a:p>
                      <a:pPr algn="ctr"/>
                      <a:r>
                        <a:rPr lang="es-ES" sz="1600" b="0" i="0" u="none" strike="noStrike" kern="1200" baseline="0" dirty="0">
                          <a:solidFill>
                            <a:schemeClr val="tx1"/>
                          </a:solidFill>
                          <a:latin typeface="Century Gothic" panose="020B0502020202020204" pitchFamily="34" charset="0"/>
                          <a:ea typeface="+mn-ea"/>
                          <a:cs typeface="+mn-cs"/>
                        </a:rPr>
                        <a:t>Reproduce modelos con formas, figuras y cuerpos geométricos.</a:t>
                      </a:r>
                      <a:endParaRPr lang="es-ES" sz="1600" dirty="0">
                        <a:latin typeface="Century Gothic" panose="020B0502020202020204" pitchFamily="34" charset="0"/>
                        <a:cs typeface="Aharoni" panose="02010803020104030203" pitchFamily="2" charset="-79"/>
                      </a:endParaRPr>
                    </a:p>
                  </a:txBody>
                  <a:tcPr>
                    <a:solidFill>
                      <a:schemeClr val="accent6">
                        <a:lumMod val="20000"/>
                        <a:lumOff val="80000"/>
                        <a:alpha val="20000"/>
                      </a:schemeClr>
                    </a:solidFill>
                  </a:tcPr>
                </a:tc>
                <a:extLst>
                  <a:ext uri="{0D108BD9-81ED-4DB2-BD59-A6C34878D82A}">
                    <a16:rowId xmlns:a16="http://schemas.microsoft.com/office/drawing/2014/main" val="1472347707"/>
                  </a:ext>
                </a:extLst>
              </a:tr>
              <a:tr h="370840">
                <a:tc vMerge="1">
                  <a:txBody>
                    <a:bodyPr/>
                    <a:lstStyle/>
                    <a:p>
                      <a:endParaRPr lang="es-ES" dirty="0"/>
                    </a:p>
                  </a:txBody>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Organizador curricular 2</a:t>
                      </a:r>
                    </a:p>
                  </a:txBody>
                  <a:tcPr>
                    <a:solidFill>
                      <a:srgbClr val="0070C0"/>
                    </a:solidFill>
                  </a:tcPr>
                </a:tc>
                <a:tc vMerge="1">
                  <a:txBody>
                    <a:bodyPr/>
                    <a:lstStyle/>
                    <a:p>
                      <a:pPr algn="ctr"/>
                      <a:endParaRPr lang="es-ES" dirty="0">
                        <a:latin typeface="Aharoni" panose="02010803020104030203" pitchFamily="2" charset="-79"/>
                        <a:cs typeface="Aharoni" panose="02010803020104030203" pitchFamily="2" charset="-79"/>
                      </a:endParaRPr>
                    </a:p>
                  </a:txBody>
                  <a:tcPr/>
                </a:tc>
                <a:extLst>
                  <a:ext uri="{0D108BD9-81ED-4DB2-BD59-A6C34878D82A}">
                    <a16:rowId xmlns:a16="http://schemas.microsoft.com/office/drawing/2014/main" val="3519200413"/>
                  </a:ext>
                </a:extLst>
              </a:tr>
              <a:tr h="370840">
                <a:tc vMerge="1">
                  <a:txBody>
                    <a:bodyPr/>
                    <a:lstStyle/>
                    <a:p>
                      <a:endParaRPr lang="es-ES" dirty="0"/>
                    </a:p>
                  </a:txBody>
                  <a:tcPr/>
                </a:tc>
                <a:tc>
                  <a:txBody>
                    <a:bodyPr/>
                    <a:lstStyle/>
                    <a:p>
                      <a:pPr algn="ctr"/>
                      <a:r>
                        <a:rPr lang="es-ES" sz="1600" dirty="0">
                          <a:latin typeface="Century Gothic" panose="020B0502020202020204" pitchFamily="34" charset="0"/>
                        </a:rPr>
                        <a:t>Figuras y cuerpos geométricos</a:t>
                      </a:r>
                    </a:p>
                  </a:txBody>
                  <a:tcPr>
                    <a:solidFill>
                      <a:schemeClr val="bg1">
                        <a:alpha val="20000"/>
                      </a:schemeClr>
                    </a:solidFill>
                  </a:tcPr>
                </a:tc>
                <a:tc vMerge="1">
                  <a:txBody>
                    <a:bodyPr/>
                    <a:lstStyle/>
                    <a:p>
                      <a:endParaRPr lang="es-ES" dirty="0"/>
                    </a:p>
                  </a:txBody>
                  <a:tcPr/>
                </a:tc>
                <a:extLst>
                  <a:ext uri="{0D108BD9-81ED-4DB2-BD59-A6C34878D82A}">
                    <a16:rowId xmlns:a16="http://schemas.microsoft.com/office/drawing/2014/main" val="1925787113"/>
                  </a:ext>
                </a:extLst>
              </a:tr>
            </a:tbl>
          </a:graphicData>
        </a:graphic>
      </p:graphicFrame>
      <p:graphicFrame>
        <p:nvGraphicFramePr>
          <p:cNvPr id="4" name="Tabla 3">
            <a:extLst>
              <a:ext uri="{FF2B5EF4-FFF2-40B4-BE49-F238E27FC236}">
                <a16:creationId xmlns:a16="http://schemas.microsoft.com/office/drawing/2014/main" id="{AC96499F-D4CE-4071-BEBA-3B0FBF7A60D6}"/>
              </a:ext>
            </a:extLst>
          </p:cNvPr>
          <p:cNvGraphicFramePr>
            <a:graphicFrameLocks noGrp="1"/>
          </p:cNvGraphicFramePr>
          <p:nvPr>
            <p:extLst>
              <p:ext uri="{D42A27DB-BD31-4B8C-83A1-F6EECF244321}">
                <p14:modId xmlns:p14="http://schemas.microsoft.com/office/powerpoint/2010/main" val="4155947440"/>
              </p:ext>
            </p:extLst>
          </p:nvPr>
        </p:nvGraphicFramePr>
        <p:xfrm>
          <a:off x="1133331" y="3737113"/>
          <a:ext cx="9925331" cy="2144201"/>
        </p:xfrm>
        <a:graphic>
          <a:graphicData uri="http://schemas.openxmlformats.org/drawingml/2006/table">
            <a:tbl>
              <a:tblPr firstRow="1" bandRow="1">
                <a:tableStyleId>{8799B23B-EC83-4686-B30A-512413B5E67A}</a:tableStyleId>
              </a:tblPr>
              <a:tblGrid>
                <a:gridCol w="9925331">
                  <a:extLst>
                    <a:ext uri="{9D8B030D-6E8A-4147-A177-3AD203B41FA5}">
                      <a16:colId xmlns:a16="http://schemas.microsoft.com/office/drawing/2014/main" val="118960796"/>
                    </a:ext>
                  </a:extLst>
                </a:gridCol>
              </a:tblGrid>
              <a:tr h="3259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dirty="0">
                          <a:latin typeface="Modern Love Caps" panose="04070805081001020A01" pitchFamily="82" charset="0"/>
                          <a:cs typeface="Lucida Sans Unicode" panose="020B0602030504020204" pitchFamily="34" charset="0"/>
                        </a:rPr>
                        <a:t>Tema: </a:t>
                      </a:r>
                      <a:r>
                        <a:rPr lang="es-ES" sz="1600" b="0" dirty="0">
                          <a:latin typeface="Century Gothic" panose="020B0502020202020204" pitchFamily="34" charset="0"/>
                        </a:rPr>
                        <a:t>Figuras y cuerpos geométricos</a:t>
                      </a:r>
                      <a:endParaRPr lang="es-ES" sz="1800" b="0" dirty="0">
                        <a:latin typeface="Century Gothic" panose="020B0502020202020204" pitchFamily="34" charset="0"/>
                      </a:endParaRPr>
                    </a:p>
                  </a:txBody>
                  <a:tcPr>
                    <a:solidFill>
                      <a:schemeClr val="bg1"/>
                    </a:solidFill>
                  </a:tcPr>
                </a:tc>
                <a:extLst>
                  <a:ext uri="{0D108BD9-81ED-4DB2-BD59-A6C34878D82A}">
                    <a16:rowId xmlns:a16="http://schemas.microsoft.com/office/drawing/2014/main" val="2116238943"/>
                  </a:ext>
                </a:extLst>
              </a:tr>
              <a:tr h="406841">
                <a:tc>
                  <a:txBody>
                    <a:bodyPr/>
                    <a:lstStyle/>
                    <a:p>
                      <a:r>
                        <a:rPr lang="es-ES" sz="1600" b="1" dirty="0">
                          <a:latin typeface="Modern Love Caps" panose="04070805081001020A01" pitchFamily="82" charset="0"/>
                          <a:cs typeface="Lucida Sans Unicode" panose="020B0602030504020204" pitchFamily="34" charset="0"/>
                        </a:rPr>
                        <a:t>Énfasis: </a:t>
                      </a:r>
                      <a:r>
                        <a:rPr lang="es-ES" sz="1600" b="0" dirty="0">
                          <a:latin typeface="Century Gothic" panose="020B0502020202020204" pitchFamily="34" charset="0"/>
                          <a:cs typeface="Lucida Sans Unicode" panose="020B0602030504020204" pitchFamily="34" charset="0"/>
                        </a:rPr>
                        <a:t>Reproduce modelos con formas y figuras geométricas.</a:t>
                      </a:r>
                    </a:p>
                  </a:txBody>
                  <a:tcPr>
                    <a:solidFill>
                      <a:schemeClr val="bg2">
                        <a:lumMod val="90000"/>
                        <a:alpha val="20000"/>
                      </a:schemeClr>
                    </a:solidFill>
                  </a:tcPr>
                </a:tc>
                <a:extLst>
                  <a:ext uri="{0D108BD9-81ED-4DB2-BD59-A6C34878D82A}">
                    <a16:rowId xmlns:a16="http://schemas.microsoft.com/office/drawing/2014/main" val="233858842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latin typeface="Modern Love Caps" panose="04070805081001020A01" pitchFamily="82" charset="0"/>
                          <a:cs typeface="Lucida Sans Unicode" panose="020B0602030504020204" pitchFamily="34" charset="0"/>
                        </a:rPr>
                        <a:t>Propósito: </a:t>
                      </a:r>
                      <a:r>
                        <a:rPr lang="es-ES" sz="1600" dirty="0">
                          <a:effectLst/>
                          <a:latin typeface="Century Gothic" panose="020B0502020202020204" pitchFamily="34" charset="0"/>
                          <a:ea typeface="Calibri" panose="020F0502020204030204" pitchFamily="34" charset="0"/>
                          <a:cs typeface="Times New Roman" panose="02020603050405020304" pitchFamily="18" charset="0"/>
                        </a:rPr>
                        <a:t>D</a:t>
                      </a:r>
                      <a:r>
                        <a:rPr lang="es-ES" sz="1600" b="0" i="0" u="none" strike="noStrike" baseline="0" dirty="0">
                          <a:latin typeface="Century Gothic" panose="020B0502020202020204" pitchFamily="34" charset="0"/>
                        </a:rPr>
                        <a:t>esarrollar la percepción geométrica por medio de situaciones problemáticas en las que los niños reproduzcan modelos y construyan configuraciones con formas, figuras y cuerpos geométricos.</a:t>
                      </a:r>
                      <a:endParaRPr lang="es-ES" sz="1600" b="1" dirty="0">
                        <a:latin typeface="Lucida Sans Unicode" panose="020B0602030504020204" pitchFamily="34" charset="0"/>
                        <a:cs typeface="Lucida Sans Unicode" panose="020B0602030504020204" pitchFamily="34" charset="0"/>
                      </a:endParaRPr>
                    </a:p>
                  </a:txBody>
                  <a:tcPr>
                    <a:solidFill>
                      <a:schemeClr val="bg1"/>
                    </a:solidFill>
                  </a:tcPr>
                </a:tc>
                <a:extLst>
                  <a:ext uri="{0D108BD9-81ED-4DB2-BD59-A6C34878D82A}">
                    <a16:rowId xmlns:a16="http://schemas.microsoft.com/office/drawing/2014/main" val="2547973358"/>
                  </a:ext>
                </a:extLst>
              </a:tr>
              <a:tr h="56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1" dirty="0">
                          <a:latin typeface="Modern Love Caps" panose="04070805081001020A01" pitchFamily="82" charset="0"/>
                          <a:cs typeface="Lucida Sans Unicode" panose="020B0602030504020204" pitchFamily="34" charset="0"/>
                        </a:rPr>
                        <a:t>Grado de aplicación: </a:t>
                      </a:r>
                      <a:r>
                        <a:rPr lang="es-ES" sz="1600" dirty="0">
                          <a:latin typeface="Century Gothic" panose="020B0502020202020204" pitchFamily="34" charset="0"/>
                          <a:cs typeface="Aharoni" panose="02010803020104030203" pitchFamily="2" charset="-79"/>
                        </a:rPr>
                        <a:t>Primer grado del preescolar.</a:t>
                      </a:r>
                      <a:endParaRPr lang="es-ES" sz="1800" dirty="0">
                        <a:latin typeface="Century Gothic" panose="020B0502020202020204" pitchFamily="34" charset="0"/>
                        <a:cs typeface="Aharoni" panose="02010803020104030203" pitchFamily="2" charset="-79"/>
                      </a:endParaRPr>
                    </a:p>
                    <a:p>
                      <a:endParaRPr lang="es-ES" sz="1600" b="1" dirty="0">
                        <a:latin typeface="Lucida Sans Unicode" panose="020B0602030504020204" pitchFamily="34" charset="0"/>
                        <a:cs typeface="Lucida Sans Unicode" panose="020B0602030504020204" pitchFamily="34" charset="0"/>
                      </a:endParaRPr>
                    </a:p>
                  </a:txBody>
                  <a:tcPr>
                    <a:solidFill>
                      <a:schemeClr val="bg2">
                        <a:lumMod val="90000"/>
                        <a:alpha val="20000"/>
                      </a:schemeClr>
                    </a:solidFill>
                  </a:tcPr>
                </a:tc>
                <a:extLst>
                  <a:ext uri="{0D108BD9-81ED-4DB2-BD59-A6C34878D82A}">
                    <a16:rowId xmlns:a16="http://schemas.microsoft.com/office/drawing/2014/main" val="1803097392"/>
                  </a:ext>
                </a:extLst>
              </a:tr>
            </a:tbl>
          </a:graphicData>
        </a:graphic>
      </p:graphicFrame>
    </p:spTree>
    <p:extLst>
      <p:ext uri="{BB962C8B-B14F-4D97-AF65-F5344CB8AC3E}">
        <p14:creationId xmlns:p14="http://schemas.microsoft.com/office/powerpoint/2010/main" val="372913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40273E54-5D6C-483D-ADD6-FC0C204AFDB3}"/>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098" name="Picture 2" descr="Imágenes de Formas Geometricas | Vectores, fotos de stock y PSD gratuitos">
            <a:extLst>
              <a:ext uri="{FF2B5EF4-FFF2-40B4-BE49-F238E27FC236}">
                <a16:creationId xmlns:a16="http://schemas.microsoft.com/office/drawing/2014/main" id="{D5C82AFE-56E7-4AF0-BE57-37C9C21EC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5BDFFD9D-2940-4A84-B64C-951AF16D47DE}"/>
              </a:ext>
            </a:extLst>
          </p:cNvPr>
          <p:cNvGraphicFramePr>
            <a:graphicFrameLocks noGrp="1"/>
          </p:cNvGraphicFramePr>
          <p:nvPr>
            <p:extLst>
              <p:ext uri="{D42A27DB-BD31-4B8C-83A1-F6EECF244321}">
                <p14:modId xmlns:p14="http://schemas.microsoft.com/office/powerpoint/2010/main" val="3115785688"/>
              </p:ext>
            </p:extLst>
          </p:nvPr>
        </p:nvGraphicFramePr>
        <p:xfrm>
          <a:off x="1209699" y="518160"/>
          <a:ext cx="9771269" cy="582168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895258903"/>
                    </a:ext>
                  </a:extLst>
                </a:gridCol>
                <a:gridCol w="1934817">
                  <a:extLst>
                    <a:ext uri="{9D8B030D-6E8A-4147-A177-3AD203B41FA5}">
                      <a16:colId xmlns:a16="http://schemas.microsoft.com/office/drawing/2014/main" val="4102895522"/>
                    </a:ext>
                  </a:extLst>
                </a:gridCol>
                <a:gridCol w="1722783">
                  <a:extLst>
                    <a:ext uri="{9D8B030D-6E8A-4147-A177-3AD203B41FA5}">
                      <a16:colId xmlns:a16="http://schemas.microsoft.com/office/drawing/2014/main" val="1087616088"/>
                    </a:ext>
                  </a:extLst>
                </a:gridCol>
                <a:gridCol w="2252869">
                  <a:extLst>
                    <a:ext uri="{9D8B030D-6E8A-4147-A177-3AD203B41FA5}">
                      <a16:colId xmlns:a16="http://schemas.microsoft.com/office/drawing/2014/main" val="3307511732"/>
                    </a:ext>
                  </a:extLst>
                </a:gridCol>
                <a:gridCol w="1727200">
                  <a:extLst>
                    <a:ext uri="{9D8B030D-6E8A-4147-A177-3AD203B41FA5}">
                      <a16:colId xmlns:a16="http://schemas.microsoft.com/office/drawing/2014/main"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val="3041726460"/>
                  </a:ext>
                </a:extLst>
              </a:tr>
              <a:tr h="370840">
                <a:tc>
                  <a:txBody>
                    <a:bodyPr/>
                    <a:lstStyle/>
                    <a:p>
                      <a:r>
                        <a:rPr lang="es-ES" sz="1300" dirty="0">
                          <a:solidFill>
                            <a:schemeClr val="tx1"/>
                          </a:solidFill>
                          <a:highlight>
                            <a:srgbClr val="FFFF00"/>
                          </a:highlight>
                          <a:latin typeface="Century Gothic" panose="020B0502020202020204" pitchFamily="34" charset="0"/>
                        </a:rPr>
                        <a:t>Inicio: </a:t>
                      </a:r>
                      <a:r>
                        <a:rPr lang="es-ES" sz="1300" dirty="0">
                          <a:solidFill>
                            <a:schemeClr val="tx1"/>
                          </a:solidFill>
                          <a:latin typeface="Century Gothic" panose="020B0502020202020204" pitchFamily="34" charset="0"/>
                        </a:rPr>
                        <a:t>Para la actividad de inicio los pequeños  observaran un video llamado: Plim Plim - Aprendemos las Figuras -  Videos educativos - </a:t>
                      </a:r>
                      <a:r>
                        <a:rPr lang="es-ES" sz="1300" dirty="0">
                          <a:solidFill>
                            <a:schemeClr val="tx1"/>
                          </a:solidFill>
                          <a:latin typeface="Century Gothic" panose="020B0502020202020204" pitchFamily="34" charset="0"/>
                          <a:hlinkClick r:id="rId3"/>
                        </a:rPr>
                        <a:t>https://youtu.be/IHaY0uSZifs</a:t>
                      </a:r>
                      <a:r>
                        <a:rPr lang="es-ES" sz="1300" dirty="0">
                          <a:solidFill>
                            <a:schemeClr val="tx1"/>
                          </a:solidFill>
                          <a:latin typeface="Century Gothic" panose="020B0502020202020204" pitchFamily="34" charset="0"/>
                        </a:rPr>
                        <a:t> en un proyector,  donde se mostrarán y explicarán las 4 figuras geométricas básicas (Cuadrado, triángulo, rectángulo y circulo). Durante la presentación hará pequeñas pausas para que los alumnos puedan llevar a cabo las actividades que se piden y ver si el tema está quedando claro contestando algunas preguntas y haciendo observaciones y de esta manera no se queden con ninguna duda o inconformidad.</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800" b="0" i="0" u="none" strike="noStrike" kern="1200" baseline="0" dirty="0">
                          <a:solidFill>
                            <a:schemeClr val="dk1"/>
                          </a:solidFill>
                          <a:latin typeface="Century Gothic" panose="020B0502020202020204" pitchFamily="34" charset="0"/>
                          <a:ea typeface="+mn-ea"/>
                          <a:cs typeface="+mn-cs"/>
                        </a:rPr>
                        <a:t>• </a:t>
                      </a:r>
                      <a:r>
                        <a:rPr lang="es-ES" sz="1400" b="0" i="0" u="none" strike="noStrike" kern="1200" baseline="0" dirty="0">
                          <a:solidFill>
                            <a:schemeClr val="dk1"/>
                          </a:solidFill>
                          <a:latin typeface="Century Gothic" panose="020B0502020202020204" pitchFamily="34" charset="0"/>
                          <a:ea typeface="+mn-ea"/>
                          <a:cs typeface="+mn-cs"/>
                        </a:rPr>
                        <a:t>Reproduce modelos con formas, figuras y cuerpos geométricos.</a:t>
                      </a:r>
                      <a:endParaRPr lang="es-ES" sz="1400" dirty="0">
                        <a:latin typeface="Century Gothic" panose="020B0502020202020204" pitchFamily="34" charset="0"/>
                      </a:endParaRPr>
                    </a:p>
                    <a:p>
                      <a:endParaRPr lang="es-ES" dirty="0"/>
                    </a:p>
                  </a:txBody>
                  <a:tcPr>
                    <a:solidFill>
                      <a:schemeClr val="bg1"/>
                    </a:solidFill>
                  </a:tcPr>
                </a:tc>
                <a:tc>
                  <a:txBody>
                    <a:bodyPr/>
                    <a:lstStyle/>
                    <a:p>
                      <a:pPr algn="ctr"/>
                      <a:r>
                        <a:rPr lang="es-ES" sz="1400" dirty="0">
                          <a:latin typeface="Century Gothic" panose="020B0502020202020204" pitchFamily="34" charset="0"/>
                        </a:rPr>
                        <a:t>Grupal</a:t>
                      </a:r>
                    </a:p>
                  </a:txBody>
                  <a:tcPr>
                    <a:solidFill>
                      <a:schemeClr val="accent5">
                        <a:lumMod val="20000"/>
                        <a:lumOff val="80000"/>
                      </a:schemeClr>
                    </a:solidFill>
                  </a:tcPr>
                </a:tc>
                <a:tc>
                  <a:txBody>
                    <a:bodyPr/>
                    <a:lstStyle/>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Video.</a:t>
                      </a:r>
                    </a:p>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Reproductor de video.</a:t>
                      </a:r>
                    </a:p>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Bocinas.</a:t>
                      </a:r>
                    </a:p>
                    <a:p>
                      <a:pPr marL="285750" indent="-285750">
                        <a:buFontTx/>
                        <a:buBlip>
                          <a:blip r:embed="rId4">
                            <a:extLst>
                              <a:ext uri="{837473B0-CC2E-450A-ABE3-18F120FF3D39}">
                                <a1611:picAttrSrcUrl xmlns:a1611="http://schemas.microsoft.com/office/drawing/2016/11/main" r:id="rId5"/>
                              </a:ext>
                            </a:extLst>
                          </a:blip>
                        </a:buBlip>
                      </a:pPr>
                      <a:r>
                        <a:rPr lang="es-ES" sz="1400" dirty="0">
                          <a:latin typeface="Century Gothic" panose="020B0502020202020204" pitchFamily="34" charset="0"/>
                        </a:rPr>
                        <a:t>Proyector.</a:t>
                      </a:r>
                    </a:p>
                    <a:p>
                      <a:pPr marL="0" indent="0">
                        <a:buFontTx/>
                        <a:buNone/>
                      </a:pP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10 Minutos</a:t>
                      </a:r>
                    </a:p>
                  </a:txBody>
                  <a:tcPr>
                    <a:solidFill>
                      <a:schemeClr val="accent5">
                        <a:lumMod val="20000"/>
                        <a:lumOff val="80000"/>
                      </a:schemeClr>
                    </a:solidFill>
                  </a:tcPr>
                </a:tc>
                <a:extLst>
                  <a:ext uri="{0D108BD9-81ED-4DB2-BD59-A6C34878D82A}">
                    <a16:rowId xmlns:a16="http://schemas.microsoft.com/office/drawing/2014/main" val="1082163539"/>
                  </a:ext>
                </a:extLst>
              </a:tr>
            </a:tbl>
          </a:graphicData>
        </a:graphic>
      </p:graphicFrame>
      <p:pic>
        <p:nvPicPr>
          <p:cNvPr id="3" name="Picture 4" descr="Día Del Niño PNG Imágenes Transparentes | Vectores y Archivos PSD |  Descarga Gratuita en Pngtree | Niños de la mano, Dibujos para niños,  Abecedario en cursiva">
            <a:extLst>
              <a:ext uri="{FF2B5EF4-FFF2-40B4-BE49-F238E27FC236}">
                <a16:creationId xmlns:a16="http://schemas.microsoft.com/office/drawing/2014/main" id="{7C4424CD-CCC0-44AA-86AD-F6CEBAD54CE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84979" y="3920215"/>
            <a:ext cx="3820711" cy="3820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1066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6CAB2088-96B5-460E-AC92-EEBF3CB6A18D}"/>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Picture 2" descr="Imágenes de Formas Geometricas | Vectores, fotos de stock y PSD gratuitos">
            <a:extLst>
              <a:ext uri="{FF2B5EF4-FFF2-40B4-BE49-F238E27FC236}">
                <a16:creationId xmlns:a16="http://schemas.microsoft.com/office/drawing/2014/main" id="{F24317E1-8078-4810-BC4E-B4ADEB29DF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a 2">
            <a:extLst>
              <a:ext uri="{FF2B5EF4-FFF2-40B4-BE49-F238E27FC236}">
                <a16:creationId xmlns:a16="http://schemas.microsoft.com/office/drawing/2014/main" id="{8D580A8F-C704-4F75-8C24-67821CDCB79D}"/>
              </a:ext>
            </a:extLst>
          </p:cNvPr>
          <p:cNvGraphicFramePr>
            <a:graphicFrameLocks noGrp="1"/>
          </p:cNvGraphicFramePr>
          <p:nvPr>
            <p:extLst>
              <p:ext uri="{D42A27DB-BD31-4B8C-83A1-F6EECF244321}">
                <p14:modId xmlns:p14="http://schemas.microsoft.com/office/powerpoint/2010/main" val="3812626527"/>
              </p:ext>
            </p:extLst>
          </p:nvPr>
        </p:nvGraphicFramePr>
        <p:xfrm>
          <a:off x="1214782" y="1066800"/>
          <a:ext cx="9762435" cy="4511040"/>
        </p:xfrm>
        <a:graphic>
          <a:graphicData uri="http://schemas.openxmlformats.org/drawingml/2006/table">
            <a:tbl>
              <a:tblPr firstRow="1" bandRow="1">
                <a:tableStyleId>{21E4AEA4-8DFA-4A89-87EB-49C32662AFE0}</a:tableStyleId>
              </a:tblPr>
              <a:tblGrid>
                <a:gridCol w="2204279">
                  <a:extLst>
                    <a:ext uri="{9D8B030D-6E8A-4147-A177-3AD203B41FA5}">
                      <a16:colId xmlns:a16="http://schemas.microsoft.com/office/drawing/2014/main" val="895258903"/>
                    </a:ext>
                  </a:extLst>
                </a:gridCol>
                <a:gridCol w="1700695">
                  <a:extLst>
                    <a:ext uri="{9D8B030D-6E8A-4147-A177-3AD203B41FA5}">
                      <a16:colId xmlns:a16="http://schemas.microsoft.com/office/drawing/2014/main" val="4102895522"/>
                    </a:ext>
                  </a:extLst>
                </a:gridCol>
                <a:gridCol w="1877392">
                  <a:extLst>
                    <a:ext uri="{9D8B030D-6E8A-4147-A177-3AD203B41FA5}">
                      <a16:colId xmlns:a16="http://schemas.microsoft.com/office/drawing/2014/main" val="1087616088"/>
                    </a:ext>
                  </a:extLst>
                </a:gridCol>
                <a:gridCol w="2252869">
                  <a:extLst>
                    <a:ext uri="{9D8B030D-6E8A-4147-A177-3AD203B41FA5}">
                      <a16:colId xmlns:a16="http://schemas.microsoft.com/office/drawing/2014/main" val="3307511732"/>
                    </a:ext>
                  </a:extLst>
                </a:gridCol>
                <a:gridCol w="1727200">
                  <a:extLst>
                    <a:ext uri="{9D8B030D-6E8A-4147-A177-3AD203B41FA5}">
                      <a16:colId xmlns:a16="http://schemas.microsoft.com/office/drawing/2014/main"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val="3041726460"/>
                  </a:ext>
                </a:extLst>
              </a:tr>
              <a:tr h="370840">
                <a:tc>
                  <a:txBody>
                    <a:bodyPr/>
                    <a:lstStyle/>
                    <a:p>
                      <a:r>
                        <a:rPr lang="es-ES" sz="1400" dirty="0">
                          <a:solidFill>
                            <a:schemeClr val="tx1"/>
                          </a:solidFill>
                          <a:highlight>
                            <a:srgbClr val="00FF00"/>
                          </a:highlight>
                          <a:latin typeface="Century Gothic" panose="020B0502020202020204" pitchFamily="34" charset="0"/>
                        </a:rPr>
                        <a:t>Desarrollo: </a:t>
                      </a:r>
                      <a:r>
                        <a:rPr lang="es-ES" sz="1400" dirty="0">
                          <a:solidFill>
                            <a:schemeClr val="tx1"/>
                          </a:solidFill>
                          <a:latin typeface="Century Gothic" panose="020B0502020202020204" pitchFamily="34" charset="0"/>
                        </a:rPr>
                        <a:t>Para la actividad de desarrollo los alumnos con ayuda de plastilinas de colores van rellenaran o pintaran las 4 figuras vistas en el video anterior que se plasman en una hoja de actividad que se les entregara, así como también a partir de unos carteles con los nombre de estas su misión será poner cada cartel debajo de la figura correspondiente.</a:t>
                      </a:r>
                    </a:p>
                  </a:txBody>
                  <a:tcPr>
                    <a:solidFill>
                      <a:schemeClr val="accent5">
                        <a:lumMod val="20000"/>
                        <a:lumOff val="80000"/>
                      </a:schemeClr>
                    </a:solidFill>
                  </a:tcPr>
                </a:tc>
                <a:tc>
                  <a:txBody>
                    <a:bodyPr/>
                    <a:lstStyle/>
                    <a:p>
                      <a:pPr algn="ctr"/>
                      <a:r>
                        <a:rPr lang="es-ES" sz="1400" b="0" i="0" u="none" strike="noStrike" kern="1200" baseline="0" dirty="0">
                          <a:solidFill>
                            <a:schemeClr val="dk1"/>
                          </a:solidFill>
                          <a:latin typeface="Century Gothic" panose="020B0502020202020204" pitchFamily="34" charset="0"/>
                          <a:ea typeface="+mn-ea"/>
                          <a:cs typeface="+mn-cs"/>
                        </a:rPr>
                        <a:t>• Reproduce modelos con formas, figuras y cuerpos geométricos.</a:t>
                      </a: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Individual</a:t>
                      </a:r>
                    </a:p>
                  </a:txBody>
                  <a:tcPr>
                    <a:solidFill>
                      <a:schemeClr val="accent5">
                        <a:lumMod val="20000"/>
                        <a:lumOff val="80000"/>
                      </a:schemeClr>
                    </a:solidFill>
                  </a:tcPr>
                </a:tc>
                <a:tc>
                  <a:txBody>
                    <a:bodyPr/>
                    <a:lstStyle/>
                    <a:p>
                      <a:pPr marL="285750" indent="-285750">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Hojas de actividad.</a:t>
                      </a:r>
                    </a:p>
                    <a:p>
                      <a:pPr marL="285750" indent="-285750">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Plastilinas de distintos colores. </a:t>
                      </a:r>
                    </a:p>
                    <a:p>
                      <a:pPr marL="285750" indent="-285750">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Carteles con los nombres de las figuras. </a:t>
                      </a:r>
                    </a:p>
                    <a:p>
                      <a:pPr marL="0" indent="0">
                        <a:buFontTx/>
                        <a:buNone/>
                      </a:pPr>
                      <a:endParaRPr lang="es-ES" sz="1400" dirty="0">
                        <a:latin typeface="Century Gothic" panose="020B0502020202020204" pitchFamily="34" charset="0"/>
                      </a:endParaRPr>
                    </a:p>
                  </a:txBody>
                  <a:tcPr>
                    <a:solidFill>
                      <a:schemeClr val="bg1"/>
                    </a:solidFill>
                  </a:tcPr>
                </a:tc>
                <a:tc>
                  <a:txBody>
                    <a:bodyPr/>
                    <a:lstStyle/>
                    <a:p>
                      <a:pPr algn="ctr"/>
                      <a:r>
                        <a:rPr lang="es-ES" sz="1400" dirty="0">
                          <a:latin typeface="Century Gothic" panose="020B0502020202020204" pitchFamily="34" charset="0"/>
                        </a:rPr>
                        <a:t>10 Minutos</a:t>
                      </a:r>
                    </a:p>
                  </a:txBody>
                  <a:tcPr>
                    <a:solidFill>
                      <a:schemeClr val="accent5">
                        <a:lumMod val="20000"/>
                        <a:lumOff val="80000"/>
                      </a:schemeClr>
                    </a:solidFill>
                  </a:tcPr>
                </a:tc>
                <a:extLst>
                  <a:ext uri="{0D108BD9-81ED-4DB2-BD59-A6C34878D82A}">
                    <a16:rowId xmlns:a16="http://schemas.microsoft.com/office/drawing/2014/main" val="1082163539"/>
                  </a:ext>
                </a:extLst>
              </a:tr>
            </a:tbl>
          </a:graphicData>
        </a:graphic>
      </p:graphicFrame>
      <p:pic>
        <p:nvPicPr>
          <p:cNvPr id="4" name="Picture 2" descr="Figuras geométricas - TOMi.digital">
            <a:extLst>
              <a:ext uri="{FF2B5EF4-FFF2-40B4-BE49-F238E27FC236}">
                <a16:creationId xmlns:a16="http://schemas.microsoft.com/office/drawing/2014/main" id="{D37F8D67-CA4D-4DB6-B9F0-0F04AD2152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6293" y="4276243"/>
            <a:ext cx="1242743" cy="98293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2" descr="Niños preescolar png » PNG Image">
            <a:extLst>
              <a:ext uri="{FF2B5EF4-FFF2-40B4-BE49-F238E27FC236}">
                <a16:creationId xmlns:a16="http://schemas.microsoft.com/office/drawing/2014/main" id="{395578DD-F311-4282-B321-7A178B1D7B26}"/>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44254"/>
          <a:stretch/>
        </p:blipFill>
        <p:spPr bwMode="auto">
          <a:xfrm>
            <a:off x="8200101" y="4426637"/>
            <a:ext cx="1389568" cy="1661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951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2">
            <a:extLst>
              <a:ext uri="{FF2B5EF4-FFF2-40B4-BE49-F238E27FC236}">
                <a16:creationId xmlns:a16="http://schemas.microsoft.com/office/drawing/2014/main" id="{8EA119A2-7FB4-46BC-97E4-C86D90F0816D}"/>
              </a:ext>
            </a:extLst>
          </p:cNvPr>
          <p:cNvGraphicFramePr>
            <a:graphicFrameLocks noGrp="1"/>
          </p:cNvGraphicFramePr>
          <p:nvPr>
            <p:extLst>
              <p:ext uri="{D42A27DB-BD31-4B8C-83A1-F6EECF244321}">
                <p14:modId xmlns:p14="http://schemas.microsoft.com/office/powerpoint/2010/main" val="2955155409"/>
              </p:ext>
            </p:extLst>
          </p:nvPr>
        </p:nvGraphicFramePr>
        <p:xfrm>
          <a:off x="1214782" y="360790"/>
          <a:ext cx="9762435" cy="5821680"/>
        </p:xfrm>
        <a:graphic>
          <a:graphicData uri="http://schemas.openxmlformats.org/drawingml/2006/table">
            <a:tbl>
              <a:tblPr firstRow="1" bandRow="1">
                <a:tableStyleId>{21E4AEA4-8DFA-4A89-87EB-49C32662AFE0}</a:tableStyleId>
              </a:tblPr>
              <a:tblGrid>
                <a:gridCol w="2204279">
                  <a:extLst>
                    <a:ext uri="{9D8B030D-6E8A-4147-A177-3AD203B41FA5}">
                      <a16:colId xmlns:a16="http://schemas.microsoft.com/office/drawing/2014/main" val="895258903"/>
                    </a:ext>
                  </a:extLst>
                </a:gridCol>
                <a:gridCol w="1700695">
                  <a:extLst>
                    <a:ext uri="{9D8B030D-6E8A-4147-A177-3AD203B41FA5}">
                      <a16:colId xmlns:a16="http://schemas.microsoft.com/office/drawing/2014/main" val="4102895522"/>
                    </a:ext>
                  </a:extLst>
                </a:gridCol>
                <a:gridCol w="1877392">
                  <a:extLst>
                    <a:ext uri="{9D8B030D-6E8A-4147-A177-3AD203B41FA5}">
                      <a16:colId xmlns:a16="http://schemas.microsoft.com/office/drawing/2014/main" val="1087616088"/>
                    </a:ext>
                  </a:extLst>
                </a:gridCol>
                <a:gridCol w="2252869">
                  <a:extLst>
                    <a:ext uri="{9D8B030D-6E8A-4147-A177-3AD203B41FA5}">
                      <a16:colId xmlns:a16="http://schemas.microsoft.com/office/drawing/2014/main" val="3307511732"/>
                    </a:ext>
                  </a:extLst>
                </a:gridCol>
                <a:gridCol w="1727200">
                  <a:extLst>
                    <a:ext uri="{9D8B030D-6E8A-4147-A177-3AD203B41FA5}">
                      <a16:colId xmlns:a16="http://schemas.microsoft.com/office/drawing/2014/main" val="3814847431"/>
                    </a:ext>
                  </a:extLst>
                </a:gridCol>
              </a:tblGrid>
              <a:tr h="370840">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Actividad/Consigna</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Aprendizaje</a:t>
                      </a:r>
                    </a:p>
                    <a:p>
                      <a:pPr algn="ctr"/>
                      <a:r>
                        <a:rPr lang="es-ES" sz="1600" b="1" dirty="0">
                          <a:solidFill>
                            <a:schemeClr val="bg1"/>
                          </a:solidFill>
                          <a:latin typeface="Modern Love Caps" panose="04070805081001020A01" pitchFamily="82" charset="0"/>
                          <a:cs typeface="Lucida Sans Unicode" panose="020B0602030504020204" pitchFamily="34" charset="0"/>
                        </a:rPr>
                        <a:t>esperado</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Organización</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Recursos/Materiales</a:t>
                      </a:r>
                    </a:p>
                  </a:txBody>
                  <a:tcPr>
                    <a:solidFill>
                      <a:srgbClr val="0070C0"/>
                    </a:solidFill>
                  </a:tcPr>
                </a:tc>
                <a:tc>
                  <a:txBody>
                    <a:bodyPr/>
                    <a:lstStyle/>
                    <a:p>
                      <a:pPr algn="ctr"/>
                      <a:r>
                        <a:rPr lang="es-ES" sz="1600" b="1" dirty="0">
                          <a:solidFill>
                            <a:schemeClr val="bg1"/>
                          </a:solidFill>
                          <a:latin typeface="Modern Love Caps" panose="04070805081001020A01" pitchFamily="82" charset="0"/>
                          <a:cs typeface="Lucida Sans Unicode" panose="020B0602030504020204" pitchFamily="34" charset="0"/>
                        </a:rPr>
                        <a:t>Tiempo/Días</a:t>
                      </a:r>
                    </a:p>
                  </a:txBody>
                  <a:tcPr>
                    <a:solidFill>
                      <a:srgbClr val="0070C0"/>
                    </a:solidFill>
                  </a:tcPr>
                </a:tc>
                <a:extLst>
                  <a:ext uri="{0D108BD9-81ED-4DB2-BD59-A6C34878D82A}">
                    <a16:rowId xmlns:a16="http://schemas.microsoft.com/office/drawing/2014/main" val="3041726460"/>
                  </a:ext>
                </a:extLst>
              </a:tr>
              <a:tr h="370840">
                <a:tc>
                  <a:txBody>
                    <a:bodyPr/>
                    <a:lstStyle/>
                    <a:p>
                      <a:r>
                        <a:rPr lang="es-ES" sz="1300" dirty="0">
                          <a:solidFill>
                            <a:schemeClr val="tx1"/>
                          </a:solidFill>
                          <a:highlight>
                            <a:srgbClr val="0000FF"/>
                          </a:highlight>
                          <a:latin typeface="Century Gothic" panose="020B0502020202020204" pitchFamily="34" charset="0"/>
                        </a:rPr>
                        <a:t>Cierre: </a:t>
                      </a:r>
                      <a:r>
                        <a:rPr lang="es-ES" sz="1300" dirty="0">
                          <a:solidFill>
                            <a:schemeClr val="tx1"/>
                          </a:solidFill>
                          <a:latin typeface="Century Gothic" panose="020B0502020202020204" pitchFamily="34" charset="0"/>
                        </a:rPr>
                        <a:t>Para la actividad de cierre los pequeños con ayuda de material como tubos de rollo tendrán que crear con ellos las figuras que han conocido por las actividades anteriores, moldeando con sus manos para lograr obtener fu forma, luego con ayuda de pinturas de diferentes colores en plato pondrán sus figuras de rollo como sellos y en una hoja de maquina plasmaran cada figura 2 veces. Al finalizar darán repuesta y platicaremos sobre algunas preguntas como ¿Cuáles de estas figuras habían visto antes? ¿Dónde? ¿Creen que existan mas o solo las que vimos hoy en clase?</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i="0" u="none" strike="noStrike" kern="1200" baseline="0" dirty="0">
                          <a:solidFill>
                            <a:schemeClr val="dk1"/>
                          </a:solidFill>
                          <a:latin typeface="Century Gothic" panose="020B0502020202020204" pitchFamily="34" charset="0"/>
                          <a:ea typeface="+mn-ea"/>
                          <a:cs typeface="+mn-cs"/>
                        </a:rPr>
                        <a:t>• Reproduce modelos con formas, figuras y cuerpos geométricos.</a:t>
                      </a:r>
                      <a:endParaRPr lang="es-ES" sz="1400" dirty="0">
                        <a:latin typeface="Century Gothic" panose="020B0502020202020204" pitchFamily="34" charset="0"/>
                      </a:endParaRPr>
                    </a:p>
                    <a:p>
                      <a:endParaRPr lang="es-ES" dirty="0"/>
                    </a:p>
                  </a:txBody>
                  <a:tcPr>
                    <a:solidFill>
                      <a:schemeClr val="bg1"/>
                    </a:solidFill>
                  </a:tcPr>
                </a:tc>
                <a:tc>
                  <a:txBody>
                    <a:bodyPr/>
                    <a:lstStyle/>
                    <a:p>
                      <a:pPr algn="ctr"/>
                      <a:r>
                        <a:rPr lang="es-ES" sz="1400" dirty="0">
                          <a:latin typeface="Century Gothic" panose="020B0502020202020204" pitchFamily="34" charset="0"/>
                        </a:rPr>
                        <a:t>Individual</a:t>
                      </a:r>
                    </a:p>
                  </a:txBody>
                  <a:tcPr>
                    <a:solidFill>
                      <a:schemeClr val="accent5">
                        <a:lumMod val="20000"/>
                        <a:lumOff val="80000"/>
                      </a:schemeClr>
                    </a:solidFill>
                  </a:tcPr>
                </a:tc>
                <a:tc>
                  <a:txBody>
                    <a:bodyPr/>
                    <a:lstStyle/>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Tubos de rollo vacíos.</a:t>
                      </a:r>
                    </a:p>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Pinturas de distintos colores.</a:t>
                      </a:r>
                    </a:p>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Hojas de maquina.</a:t>
                      </a:r>
                    </a:p>
                    <a:p>
                      <a:pPr marL="285750" indent="-285750" algn="l">
                        <a:buFontTx/>
                        <a:buBlip>
                          <a:blip r:embed="rId3">
                            <a:extLst>
                              <a:ext uri="{837473B0-CC2E-450A-ABE3-18F120FF3D39}">
                                <a1611:picAttrSrcUrl xmlns:a1611="http://schemas.microsoft.com/office/drawing/2016/11/main" r:id="rId4"/>
                              </a:ext>
                            </a:extLst>
                          </a:blip>
                        </a:buBlip>
                      </a:pPr>
                      <a:r>
                        <a:rPr lang="es-ES" sz="1400" dirty="0">
                          <a:latin typeface="Century Gothic" panose="020B0502020202020204" pitchFamily="34" charset="0"/>
                        </a:rPr>
                        <a:t>Pinceles.</a:t>
                      </a:r>
                    </a:p>
                  </a:txBody>
                  <a:tcPr>
                    <a:solidFill>
                      <a:schemeClr val="bg1"/>
                    </a:solidFill>
                  </a:tcPr>
                </a:tc>
                <a:tc>
                  <a:txBody>
                    <a:bodyPr/>
                    <a:lstStyle/>
                    <a:p>
                      <a:pPr algn="ctr"/>
                      <a:r>
                        <a:rPr lang="es-ES" sz="1400" dirty="0">
                          <a:latin typeface="Century Gothic" panose="020B0502020202020204" pitchFamily="34" charset="0"/>
                        </a:rPr>
                        <a:t>10-15 Minutos </a:t>
                      </a:r>
                    </a:p>
                  </a:txBody>
                  <a:tcPr>
                    <a:solidFill>
                      <a:schemeClr val="accent5">
                        <a:lumMod val="20000"/>
                        <a:lumOff val="80000"/>
                      </a:schemeClr>
                    </a:solidFill>
                  </a:tcPr>
                </a:tc>
                <a:extLst>
                  <a:ext uri="{0D108BD9-81ED-4DB2-BD59-A6C34878D82A}">
                    <a16:rowId xmlns:a16="http://schemas.microsoft.com/office/drawing/2014/main" val="1082163539"/>
                  </a:ext>
                </a:extLst>
              </a:tr>
            </a:tbl>
          </a:graphicData>
        </a:graphic>
      </p:graphicFrame>
      <p:pic>
        <p:nvPicPr>
          <p:cNvPr id="3" name="Picture 2" descr="Qué hacer con los rollos de papel higiénico? | Mujeres y Madres Magazine">
            <a:extLst>
              <a:ext uri="{FF2B5EF4-FFF2-40B4-BE49-F238E27FC236}">
                <a16:creationId xmlns:a16="http://schemas.microsoft.com/office/drawing/2014/main" id="{3A559DFD-20F0-428D-9740-4FFB933972C1}"/>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id="{E063DB10-7986-4EA8-8DDB-CD43DC4B3029}"/>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207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141736"/>
            <a:ext cx="11887039" cy="65745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Qué hacer con los rollos de papel higiénico? | Mujeres y Madres Magazine">
            <a:extLst>
              <a:ext uri="{FF2B5EF4-FFF2-40B4-BE49-F238E27FC236}">
                <a16:creationId xmlns:a16="http://schemas.microsoft.com/office/drawing/2014/main" id="{3A559DFD-20F0-428D-9740-4FFB933972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id="{E063DB10-7986-4EA8-8DDB-CD43DC4B302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7">
            <a:extLst>
              <a:ext uri="{FF2B5EF4-FFF2-40B4-BE49-F238E27FC236}">
                <a16:creationId xmlns:a16="http://schemas.microsoft.com/office/drawing/2014/main" id="{D5CC273B-8C3C-4FCA-866A-36834E6FC09D}"/>
              </a:ext>
            </a:extLst>
          </p:cNvPr>
          <p:cNvGraphicFramePr>
            <a:graphicFrameLocks noGrp="1"/>
          </p:cNvGraphicFramePr>
          <p:nvPr>
            <p:extLst>
              <p:ext uri="{D42A27DB-BD31-4B8C-83A1-F6EECF244321}">
                <p14:modId xmlns:p14="http://schemas.microsoft.com/office/powerpoint/2010/main" val="728950468"/>
              </p:ext>
            </p:extLst>
          </p:nvPr>
        </p:nvGraphicFramePr>
        <p:xfrm>
          <a:off x="2207097" y="1698085"/>
          <a:ext cx="8137673" cy="3317304"/>
        </p:xfrm>
        <a:graphic>
          <a:graphicData uri="http://schemas.openxmlformats.org/drawingml/2006/table">
            <a:tbl>
              <a:tblPr firstRow="1" bandRow="1">
                <a:tableStyleId>{5C22544A-7EE6-4342-B048-85BDC9FD1C3A}</a:tableStyleId>
              </a:tblPr>
              <a:tblGrid>
                <a:gridCol w="3041041">
                  <a:extLst>
                    <a:ext uri="{9D8B030D-6E8A-4147-A177-3AD203B41FA5}">
                      <a16:colId xmlns:a16="http://schemas.microsoft.com/office/drawing/2014/main" val="3149353641"/>
                    </a:ext>
                  </a:extLst>
                </a:gridCol>
                <a:gridCol w="876822">
                  <a:extLst>
                    <a:ext uri="{9D8B030D-6E8A-4147-A177-3AD203B41FA5}">
                      <a16:colId xmlns:a16="http://schemas.microsoft.com/office/drawing/2014/main" val="3529209857"/>
                    </a:ext>
                  </a:extLst>
                </a:gridCol>
                <a:gridCol w="851770">
                  <a:extLst>
                    <a:ext uri="{9D8B030D-6E8A-4147-A177-3AD203B41FA5}">
                      <a16:colId xmlns:a16="http://schemas.microsoft.com/office/drawing/2014/main" val="2643079670"/>
                    </a:ext>
                  </a:extLst>
                </a:gridCol>
                <a:gridCol w="1049333">
                  <a:extLst>
                    <a:ext uri="{9D8B030D-6E8A-4147-A177-3AD203B41FA5}">
                      <a16:colId xmlns:a16="http://schemas.microsoft.com/office/drawing/2014/main" val="2885044697"/>
                    </a:ext>
                  </a:extLst>
                </a:gridCol>
                <a:gridCol w="2318707">
                  <a:extLst>
                    <a:ext uri="{9D8B030D-6E8A-4147-A177-3AD203B41FA5}">
                      <a16:colId xmlns:a16="http://schemas.microsoft.com/office/drawing/2014/main" val="3485489818"/>
                    </a:ext>
                  </a:extLst>
                </a:gridCol>
              </a:tblGrid>
              <a:tr h="771417">
                <a:tc>
                  <a:txBody>
                    <a:bodyPr/>
                    <a:lstStyle/>
                    <a:p>
                      <a:pPr algn="ctr"/>
                      <a:r>
                        <a:rPr lang="es-MX" sz="1600" b="0" dirty="0">
                          <a:latin typeface="Modern Love" panose="04090805081005020601" pitchFamily="82" charset="0"/>
                        </a:rPr>
                        <a:t>Indicador</a:t>
                      </a:r>
                    </a:p>
                  </a:txBody>
                  <a:tcPr/>
                </a:tc>
                <a:tc>
                  <a:txBody>
                    <a:bodyPr/>
                    <a:lstStyle/>
                    <a:p>
                      <a:pPr algn="ctr"/>
                      <a:r>
                        <a:rPr lang="es-MX" sz="1600" b="0" dirty="0">
                          <a:latin typeface="Modern Love" panose="04090805081005020601" pitchFamily="82" charset="0"/>
                        </a:rPr>
                        <a:t>Lo hace</a:t>
                      </a:r>
                    </a:p>
                  </a:txBody>
                  <a:tcPr/>
                </a:tc>
                <a:tc>
                  <a:txBody>
                    <a:bodyPr/>
                    <a:lstStyle/>
                    <a:p>
                      <a:pPr algn="ctr"/>
                      <a:r>
                        <a:rPr lang="es-MX" sz="1600" b="0" dirty="0">
                          <a:latin typeface="Modern Love" panose="04090805081005020601" pitchFamily="82" charset="0"/>
                        </a:rPr>
                        <a:t>En proceso</a:t>
                      </a:r>
                    </a:p>
                  </a:txBody>
                  <a:tcPr/>
                </a:tc>
                <a:tc>
                  <a:txBody>
                    <a:bodyPr/>
                    <a:lstStyle/>
                    <a:p>
                      <a:pPr algn="ctr"/>
                      <a:r>
                        <a:rPr lang="es-MX" sz="1600" b="0" dirty="0">
                          <a:latin typeface="Modern Love" panose="04090805081005020601" pitchFamily="82" charset="0"/>
                        </a:rPr>
                        <a:t>No lo hace</a:t>
                      </a:r>
                    </a:p>
                  </a:txBody>
                  <a:tcPr/>
                </a:tc>
                <a:tc>
                  <a:txBody>
                    <a:bodyPr/>
                    <a:lstStyle/>
                    <a:p>
                      <a:pPr algn="ctr"/>
                      <a:r>
                        <a:rPr lang="es-MX" sz="1600" b="0" dirty="0">
                          <a:latin typeface="Modern Love" panose="04090805081005020601" pitchFamily="82" charset="0"/>
                        </a:rPr>
                        <a:t>Observaciones</a:t>
                      </a:r>
                    </a:p>
                  </a:txBody>
                  <a:tcPr/>
                </a:tc>
                <a:extLst>
                  <a:ext uri="{0D108BD9-81ED-4DB2-BD59-A6C34878D82A}">
                    <a16:rowId xmlns:a16="http://schemas.microsoft.com/office/drawing/2014/main" val="3612548016"/>
                  </a:ext>
                </a:extLst>
              </a:tr>
              <a:tr h="872860">
                <a:tc>
                  <a:txBody>
                    <a:bodyPr/>
                    <a:lstStyle/>
                    <a:p>
                      <a:r>
                        <a:rPr lang="es-MX" sz="1400" dirty="0">
                          <a:latin typeface="Century Gothic" panose="020B0502020202020204" pitchFamily="34" charset="0"/>
                        </a:rPr>
                        <a:t>Identifica las figuras geométricas por sus nombres </a:t>
                      </a:r>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extLst>
                  <a:ext uri="{0D108BD9-81ED-4DB2-BD59-A6C34878D82A}">
                    <a16:rowId xmlns:a16="http://schemas.microsoft.com/office/drawing/2014/main" val="1400917067"/>
                  </a:ext>
                </a:extLst>
              </a:tr>
              <a:tr h="887834">
                <a:tc>
                  <a:txBody>
                    <a:bodyPr/>
                    <a:lstStyle/>
                    <a:p>
                      <a:r>
                        <a:rPr lang="es-MX" sz="1200" dirty="0">
                          <a:latin typeface="Century Gothic" panose="020B0502020202020204" pitchFamily="34" charset="0"/>
                        </a:rPr>
                        <a:t>Identifica las características de las figuras geométricas</a:t>
                      </a:r>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dirty="0"/>
                    </a:p>
                  </a:txBody>
                  <a:tcPr/>
                </a:tc>
                <a:extLst>
                  <a:ext uri="{0D108BD9-81ED-4DB2-BD59-A6C34878D82A}">
                    <a16:rowId xmlns:a16="http://schemas.microsoft.com/office/drawing/2014/main" val="2331212806"/>
                  </a:ext>
                </a:extLst>
              </a:tr>
              <a:tr h="78519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200" dirty="0">
                          <a:latin typeface="Century Gothic" panose="020B0502020202020204" pitchFamily="34" charset="0"/>
                        </a:rPr>
                        <a:t>Logra construir las figuras con diversos materiales (plastilina y tubos de rollo)</a:t>
                      </a:r>
                    </a:p>
                    <a:p>
                      <a:endParaRPr lang="es-MX" sz="1200" dirty="0"/>
                    </a:p>
                  </a:txBody>
                  <a:tcPr/>
                </a:tc>
                <a:tc>
                  <a:txBody>
                    <a:bodyPr/>
                    <a:lstStyle/>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8033650"/>
                  </a:ext>
                </a:extLst>
              </a:tr>
            </a:tbl>
          </a:graphicData>
        </a:graphic>
      </p:graphicFrame>
    </p:spTree>
    <p:extLst>
      <p:ext uri="{BB962C8B-B14F-4D97-AF65-F5344CB8AC3E}">
        <p14:creationId xmlns:p14="http://schemas.microsoft.com/office/powerpoint/2010/main" val="3458905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7F3D6452-1A90-4683-B3B6-D70EDB4552BB}"/>
              </a:ext>
            </a:extLst>
          </p:cNvPr>
          <p:cNvSpPr/>
          <p:nvPr/>
        </p:nvSpPr>
        <p:spPr>
          <a:xfrm>
            <a:off x="0" y="-29818"/>
            <a:ext cx="12192000" cy="6887817"/>
          </a:xfrm>
          <a:prstGeom prst="rect">
            <a:avLst/>
          </a:prstGeom>
          <a:pattFill prst="lgGrid">
            <a:fgClr>
              <a:schemeClr val="accent5">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6" name="Picture 2" descr="Imágenes de Formas Geometricas | Vectores, fotos de stock y PSD gratuitos">
            <a:extLst>
              <a:ext uri="{FF2B5EF4-FFF2-40B4-BE49-F238E27FC236}">
                <a16:creationId xmlns:a16="http://schemas.microsoft.com/office/drawing/2014/main" id="{5845B681-714A-4418-803F-3CB03960FD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80" y="0"/>
            <a:ext cx="11887039" cy="657452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Qué hacer con los rollos de papel higiénico? | Mujeres y Madres Magazine">
            <a:extLst>
              <a:ext uri="{FF2B5EF4-FFF2-40B4-BE49-F238E27FC236}">
                <a16:creationId xmlns:a16="http://schemas.microsoft.com/office/drawing/2014/main" id="{3A559DFD-20F0-428D-9740-4FFB933972C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51199" y="5491703"/>
            <a:ext cx="1215899" cy="74824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12" descr="Niños preescolar png » PNG Image">
            <a:extLst>
              <a:ext uri="{FF2B5EF4-FFF2-40B4-BE49-F238E27FC236}">
                <a16:creationId xmlns:a16="http://schemas.microsoft.com/office/drawing/2014/main" id="{E063DB10-7986-4EA8-8DDB-CD43DC4B3029}"/>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51665"/>
          <a:stretch/>
        </p:blipFill>
        <p:spPr bwMode="auto">
          <a:xfrm>
            <a:off x="8043418" y="4981948"/>
            <a:ext cx="1098600" cy="151526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a 1"/>
          <p:cNvGraphicFramePr>
            <a:graphicFrameLocks noGrp="1"/>
          </p:cNvGraphicFramePr>
          <p:nvPr>
            <p:extLst>
              <p:ext uri="{D42A27DB-BD31-4B8C-83A1-F6EECF244321}">
                <p14:modId xmlns:p14="http://schemas.microsoft.com/office/powerpoint/2010/main" val="1821611995"/>
              </p:ext>
            </p:extLst>
          </p:nvPr>
        </p:nvGraphicFramePr>
        <p:xfrm>
          <a:off x="900332" y="1182987"/>
          <a:ext cx="9805180" cy="5314223"/>
        </p:xfrm>
        <a:graphic>
          <a:graphicData uri="http://schemas.openxmlformats.org/drawingml/2006/table">
            <a:tbl>
              <a:tblPr firstRow="1" firstCol="1" bandRow="1">
                <a:tableStyleId>{5C22544A-7EE6-4342-B048-85BDC9FD1C3A}</a:tableStyleId>
              </a:tblPr>
              <a:tblGrid>
                <a:gridCol w="771424">
                  <a:extLst>
                    <a:ext uri="{9D8B030D-6E8A-4147-A177-3AD203B41FA5}">
                      <a16:colId xmlns:a16="http://schemas.microsoft.com/office/drawing/2014/main" val="20000"/>
                    </a:ext>
                  </a:extLst>
                </a:gridCol>
                <a:gridCol w="2404522">
                  <a:extLst>
                    <a:ext uri="{9D8B030D-6E8A-4147-A177-3AD203B41FA5}">
                      <a16:colId xmlns:a16="http://schemas.microsoft.com/office/drawing/2014/main" val="20001"/>
                    </a:ext>
                  </a:extLst>
                </a:gridCol>
                <a:gridCol w="2240487">
                  <a:extLst>
                    <a:ext uri="{9D8B030D-6E8A-4147-A177-3AD203B41FA5}">
                      <a16:colId xmlns:a16="http://schemas.microsoft.com/office/drawing/2014/main" val="20002"/>
                    </a:ext>
                  </a:extLst>
                </a:gridCol>
                <a:gridCol w="2054714">
                  <a:extLst>
                    <a:ext uri="{9D8B030D-6E8A-4147-A177-3AD203B41FA5}">
                      <a16:colId xmlns:a16="http://schemas.microsoft.com/office/drawing/2014/main" val="20003"/>
                    </a:ext>
                  </a:extLst>
                </a:gridCol>
                <a:gridCol w="2334033">
                  <a:extLst>
                    <a:ext uri="{9D8B030D-6E8A-4147-A177-3AD203B41FA5}">
                      <a16:colId xmlns:a16="http://schemas.microsoft.com/office/drawing/2014/main" val="20004"/>
                    </a:ext>
                  </a:extLst>
                </a:gridCol>
              </a:tblGrid>
              <a:tr h="330426">
                <a:tc>
                  <a:txBody>
                    <a:bodyPr/>
                    <a:lstStyle/>
                    <a:p>
                      <a:pPr>
                        <a:lnSpc>
                          <a:spcPct val="115000"/>
                        </a:lnSpc>
                        <a:spcAft>
                          <a:spcPts val="1000"/>
                        </a:spcAft>
                      </a:pPr>
                      <a:r>
                        <a:rPr lang="es-MX" sz="1000" dirty="0">
                          <a:effectLst/>
                        </a:rPr>
                        <a:t>Indicador</a:t>
                      </a:r>
                      <a:r>
                        <a:rPr lang="es-MX" sz="900" dirty="0">
                          <a:effectLst/>
                        </a:rPr>
                        <a:t> </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10     Competente</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8      Satisfactorio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7 Regular</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900">
                          <a:effectLst/>
                        </a:rPr>
                        <a:t>6     Básico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0"/>
                  </a:ext>
                </a:extLst>
              </a:tr>
              <a:tr h="996760">
                <a:tc>
                  <a:txBody>
                    <a:bodyPr/>
                    <a:lstStyle/>
                    <a:p>
                      <a:pPr>
                        <a:lnSpc>
                          <a:spcPct val="115000"/>
                        </a:lnSpc>
                        <a:spcAft>
                          <a:spcPts val="1000"/>
                        </a:spcAft>
                      </a:pPr>
                      <a:r>
                        <a:rPr lang="es-MX" sz="800">
                          <a:effectLst/>
                        </a:rPr>
                        <a:t>Realiza el diagnóstico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Genera  diagnósticos tomando en cuenta los conocimientos previos, la edad, el contexto social - familiar, los estilos de aprendizaje, emociones, las habilidades, conocimientos, actitudes y valores por medio de instrumentos de investigación.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Argumenta el  diagnóstico tomando en cuenta los conocimientos previos, la edad, el contexto social - familiar, los estilos de aprendizaje, emociones, por medio de instrumentos de investigación.</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Diagnóstica tomando en cuenta algunos  conocimientos previos, características de los niños, elementos del aula, por medio de algunos  instrumentos de investigación.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800">
                          <a:effectLst/>
                        </a:rPr>
                        <a:t>Selecciona registros observacionales subjetivos sin argumentos, solo  a través  de conductas, actitudes y emociones para el  diagnóstico.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1"/>
                  </a:ext>
                </a:extLst>
              </a:tr>
              <a:tr h="1594815">
                <a:tc>
                  <a:txBody>
                    <a:bodyPr/>
                    <a:lstStyle/>
                    <a:p>
                      <a:pPr>
                        <a:lnSpc>
                          <a:spcPct val="115000"/>
                        </a:lnSpc>
                        <a:spcAft>
                          <a:spcPts val="1000"/>
                        </a:spcAft>
                      </a:pPr>
                      <a:r>
                        <a:rPr lang="es-MX" sz="800">
                          <a:effectLst/>
                        </a:rPr>
                        <a:t>Situación didáctica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Propone situaciones didácticas o secuencias auténticas, reales, interesantes, que desafíen la curiosidad y motiven el gusto por aprender, actividades con orden lógico articuladas de un solo campo o diferentes campos de formación académica,  para la movilización de  conocimientos,</a:t>
                      </a:r>
                      <a:r>
                        <a:rPr lang="es-MX" sz="600">
                          <a:effectLst/>
                        </a:rPr>
                        <a:t> </a:t>
                      </a:r>
                      <a:r>
                        <a:rPr lang="es-MX" sz="700">
                          <a:effectLst/>
                        </a:rPr>
                        <a:t>procedimientos, actitudes y valores que le permita resolver situaciones conflictivas  y problemas presentes en la vida real de niño lo que debe aprender los niños.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Analiza el plan de trabajo conforme a situaciones auténticas y el aprendizaje situado en un contexto real, acorde a las necesidades del grupo y organiza acciones con intención formativa, coherente entre qué y cómo aprender con actividades organizadas de forma lógica a partir de tres momentos: inicio, desarrollo y cierre.</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Elabora un plan de trabajo conforme a situaciones sencillas para el aprendizaje  en contextos escolares  acorde a las necesidades del grupo y organiza un conjunto de actividades organizadas  de forma lógica a partir de tres momentos: inicio, desarrollo y cierre.</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dirty="0">
                          <a:effectLst/>
                        </a:rPr>
                        <a:t>Selecciona mínimos elementos o aspectos  para el diseño del plan de trabajo  y se dificulta entender el orden lógico en la secuencia de las actividades, presenta poco impacto en los aprendizajes esperados establecidos y se aleja de contextos auténticos y reales para promover aprendizajes significativos. Aunque integra los tres momentos: inicio, desarrollo y cierre.</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2"/>
                  </a:ext>
                </a:extLst>
              </a:tr>
              <a:tr h="1794167">
                <a:tc>
                  <a:txBody>
                    <a:bodyPr/>
                    <a:lstStyle/>
                    <a:p>
                      <a:pPr>
                        <a:lnSpc>
                          <a:spcPct val="115000"/>
                        </a:lnSpc>
                        <a:spcAft>
                          <a:spcPts val="1000"/>
                        </a:spcAft>
                      </a:pPr>
                      <a:r>
                        <a:rPr lang="es-MX" sz="800">
                          <a:effectLst/>
                        </a:rPr>
                        <a:t>Elementos del plan de trabajo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tomando en cuenta  los elementos de la planeación. Datos de identificación, nombre de la estudiante, grado, sección, total de niños, H,M. nombre de la situación didáctica, campo de formación académica, OC1, OC2, aprendizajes esperados, fecha, duración, actividades de aprendizaje (inicio, desarrollo y cierre) consignas, recursos materiales, actividad permanente, organización del grupo , espacio, tiempo, rasgos a evaluar y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o tomando en cuenta suficientes elementos de la planeación: Datos de identificación, nombre de las estudiantes, grado, sección, total de niños, nombre de la situación didáctica, campo de formación académica, OC1, OC2,  aprendizajes esperados, actividades de aprendizaje (inicio, desarrollo y cierre) consignas, recursos materiales, actividad permanente, organización del grupo , espacio  y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Crea situaciones o secuencias didácticas, toma en cuenta algunos elementos de la planeación: Datos de identificación, nombre de las estudiantes, grado, sección, nombre de la situación didáctica, campo de formación académica,  aprendizajes esperados, actividades de aprendizaje (inicio, desarrollo y cierre) consignas, recursos materiales, actividad permanente, observaciones, rubrica para valorar la situación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Crea situaciones o secuencias didácticas tomando en cuenta pocos elementos de la planeación Datos de identificación, nombre de las estudiantes, nombre de la situación didáctica, campo de formación académica,  aprendizajes esperados, fecha, duración, actividades de aprendizaje (inicio, desarrollo y cierre) consignas.</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3"/>
                  </a:ext>
                </a:extLst>
              </a:tr>
              <a:tr h="598055">
                <a:tc>
                  <a:txBody>
                    <a:bodyPr/>
                    <a:lstStyle/>
                    <a:p>
                      <a:pPr>
                        <a:lnSpc>
                          <a:spcPct val="115000"/>
                        </a:lnSpc>
                        <a:spcAft>
                          <a:spcPts val="1000"/>
                        </a:spcAft>
                      </a:pPr>
                      <a:r>
                        <a:rPr lang="es-MX" sz="800">
                          <a:effectLst/>
                        </a:rPr>
                        <a:t>Ortografía y sintaxis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800">
                          <a:effectLst/>
                        </a:rPr>
                        <a:t>Sintaxis y ortografía correctas, lenguaje muy claro, Uso correcto del vocabulario técnico (preciso).</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a:effectLst/>
                        </a:rPr>
                        <a:t>Sintaxis y ortografía correctas. Lenguaje algo claro. Utiliza  vocabulario técnico aunque con algunas imprecisiones.</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0"/>
                        </a:spcAft>
                      </a:pPr>
                      <a:r>
                        <a:rPr lang="es-MX" sz="700">
                          <a:effectLst/>
                        </a:rPr>
                        <a:t>Comete algunos errores de ortografía y/o sintaxis. Lenguaje poco claro. Utiliza vocabulario técnico  aunque con muchas imprecisiones. </a:t>
                      </a:r>
                      <a:endParaRPr lang="es-MX" sz="90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tc>
                  <a:txBody>
                    <a:bodyPr/>
                    <a:lstStyle/>
                    <a:p>
                      <a:pPr>
                        <a:lnSpc>
                          <a:spcPct val="115000"/>
                        </a:lnSpc>
                        <a:spcAft>
                          <a:spcPts val="1000"/>
                        </a:spcAft>
                      </a:pPr>
                      <a:r>
                        <a:rPr lang="es-MX" sz="700" dirty="0">
                          <a:effectLst/>
                        </a:rPr>
                        <a:t>Tiene varios errores de ortografía  y sintaxis. El contenido resulta nada claro. Utiliza muy poco  vocabulario técnico.</a:t>
                      </a:r>
                      <a:endParaRPr lang="es-MX"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103" marR="55103" marT="0" marB="0"/>
                </a:tc>
                <a:extLst>
                  <a:ext uri="{0D108BD9-81ED-4DB2-BD59-A6C34878D82A}">
                    <a16:rowId xmlns:a16="http://schemas.microsoft.com/office/drawing/2014/main" val="10004"/>
                  </a:ext>
                </a:extLst>
              </a:tr>
            </a:tbl>
          </a:graphicData>
        </a:graphic>
      </p:graphicFrame>
      <p:sp>
        <p:nvSpPr>
          <p:cNvPr id="8" name="Rectangle 2"/>
          <p:cNvSpPr>
            <a:spLocks noChangeArrowheads="1"/>
          </p:cNvSpPr>
          <p:nvPr/>
        </p:nvSpPr>
        <p:spPr bwMode="auto">
          <a:xfrm>
            <a:off x="2383106" y="17173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sp>
        <p:nvSpPr>
          <p:cNvPr id="10" name="CuadroTexto 9"/>
          <p:cNvSpPr txBox="1"/>
          <p:nvPr/>
        </p:nvSpPr>
        <p:spPr>
          <a:xfrm>
            <a:off x="5252061" y="535497"/>
            <a:ext cx="1899138" cy="646331"/>
          </a:xfrm>
          <a:prstGeom prst="rect">
            <a:avLst/>
          </a:prstGeom>
          <a:noFill/>
        </p:spPr>
        <p:txBody>
          <a:bodyPr wrap="square" rtlCol="0">
            <a:spAutoFit/>
          </a:bodyPr>
          <a:lstStyle/>
          <a:p>
            <a:r>
              <a:rPr lang="es-MX" sz="3600" b="1" dirty="0"/>
              <a:t>Rubrica</a:t>
            </a:r>
          </a:p>
        </p:txBody>
      </p:sp>
    </p:spTree>
    <p:extLst>
      <p:ext uri="{BB962C8B-B14F-4D97-AF65-F5344CB8AC3E}">
        <p14:creationId xmlns:p14="http://schemas.microsoft.com/office/powerpoint/2010/main" val="34784502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1509</Words>
  <Application>Microsoft Office PowerPoint</Application>
  <PresentationFormat>Panorámica</PresentationFormat>
  <Paragraphs>116</Paragraphs>
  <Slides>8</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8</vt:i4>
      </vt:variant>
    </vt:vector>
  </HeadingPairs>
  <TitlesOfParts>
    <vt:vector size="18" baseType="lpstr">
      <vt:lpstr>Arial</vt:lpstr>
      <vt:lpstr>Britannic Bold</vt:lpstr>
      <vt:lpstr>Calibri</vt:lpstr>
      <vt:lpstr>Calibri Light</vt:lpstr>
      <vt:lpstr>Century Gothic</vt:lpstr>
      <vt:lpstr>Lucida Sans Unicode</vt:lpstr>
      <vt:lpstr>Modern Love</vt:lpstr>
      <vt:lpstr>Modern Love Caps</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ADAMARY SARAHI ARIZPE ALVAREZ</dc:creator>
  <cp:lastModifiedBy>JIMENA SARAHI GAYTAN ESPINOZA</cp:lastModifiedBy>
  <cp:revision>13</cp:revision>
  <dcterms:created xsi:type="dcterms:W3CDTF">2021-05-27T02:10:53Z</dcterms:created>
  <dcterms:modified xsi:type="dcterms:W3CDTF">2021-05-28T23:46:47Z</dcterms:modified>
</cp:coreProperties>
</file>