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5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94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73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74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12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82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8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00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70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2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660C-1CF5-43EC-8AE6-589567E4B76F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7FC1-742C-4790-A3C9-8BCBC2567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oc.uva.es/bitstream/handle/10324/12941/TFG-O%20476.pdf;jsessionid=55427004F315344C087A33F88FEBCE9B?sequence=1" TargetMode="External"/><Relationship Id="rId2" Type="http://schemas.openxmlformats.org/officeDocument/2006/relationships/hyperlink" Target="http://laboratoriogrecia.cl/wp-content/uploads/2015/12/CS-Nats-yTrabajo-por-Proyectos-Version-digital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5896DF1-B39A-4E23-8A0E-F7FA9463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09" y="502732"/>
            <a:ext cx="51873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3EA8236-9215-4C03-8261-EFC94247D856}"/>
              </a:ext>
            </a:extLst>
          </p:cNvPr>
          <p:cNvGrpSpPr/>
          <p:nvPr/>
        </p:nvGrpSpPr>
        <p:grpSpPr>
          <a:xfrm>
            <a:off x="1622742" y="1618532"/>
            <a:ext cx="3612515" cy="761365"/>
            <a:chOff x="0" y="0"/>
            <a:chExt cx="4420078" cy="909701"/>
          </a:xfrm>
        </p:grpSpPr>
        <p:pic>
          <p:nvPicPr>
            <p:cNvPr id="6" name="2 Imagen">
              <a:extLst>
                <a:ext uri="{FF2B5EF4-FFF2-40B4-BE49-F238E27FC236}">
                  <a16:creationId xmlns:a16="http://schemas.microsoft.com/office/drawing/2014/main" id="{1FD4E729-9910-495E-8FA6-B233B689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7" name="1 CuadroTexto">
              <a:extLst>
                <a:ext uri="{FF2B5EF4-FFF2-40B4-BE49-F238E27FC236}">
                  <a16:creationId xmlns:a16="http://schemas.microsoft.com/office/drawing/2014/main" id="{5A123D7A-0DA2-43C0-8655-960F1F573957}"/>
                </a:ext>
              </a:extLst>
            </p:cNvPr>
            <p:cNvSpPr txBox="1"/>
            <p:nvPr/>
          </p:nvSpPr>
          <p:spPr>
            <a:xfrm>
              <a:off x="2135348" y="17357"/>
              <a:ext cx="2284730" cy="7378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MX" sz="11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ESTRATEGIAS PARA LA EXPLORACIÓN DEL MUNDO NATURAL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12 Conector recto">
              <a:extLst>
                <a:ext uri="{FF2B5EF4-FFF2-40B4-BE49-F238E27FC236}">
                  <a16:creationId xmlns:a16="http://schemas.microsoft.com/office/drawing/2014/main" id="{9A00EB47-486E-4120-8B37-1DCA13D752F8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A674161B-7191-4293-9FD5-5131975E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62" y="2477294"/>
            <a:ext cx="5329990" cy="940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Semestre      Grupo: B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Profesora: Yixie Karelia Laguna Monta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Natalia Guadalupe Anguiano </a:t>
            </a:r>
            <a:r>
              <a:rPr lang="es-MX" altLang="es-MX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Perez</a:t>
            </a:r>
            <a:r>
              <a:rPr lang="es-MX" alt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#2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Lucio Belmares #8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APRENDIZAJE III. EL TRABAJO POR PROYECTOS EN CIENCIAS NATURALES Y LOS FENÓMENOS FÍSICOS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 de aprendizaje 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metodologías pertinentes y actualizadas para promover el aprendizaje de los conocimientos científicos de los alumnos en el campo Exploración y comprensión del mundo natural y social que propone el currículum, considerando los contextos y su desarrollo.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 los recursos y medios didácticos para que sus alumnos utilicen el conocimiento científico para describir, explicar y predecir fenómenos naturales; para comprender los rasgos característicos de la ciencia; para formular e investigar problemas e hipótesis; así como para documentarse, argumentar y tomar decisiones personales y sociales sobre el mundo natural y los cambios que la actividad humana provoca en él. 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 estrategias derivadas de la didáctica de las ciencias que favorecen el desarrollo intelectual, físico, social y emocional de los alumnos para procurar el logro de los aprendizajes. 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los resultados de la investigación en didáctica de las ciencias para profundizar en el conocimiento y los procesos de aprendizaje de sus alumnos.</a:t>
            </a:r>
            <a:endParaRPr lang="es-MX" alt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s-MX" altLang="es-MX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FOGRAFIA TRABAJO POR PROYECTOS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de Zaragoza; 17 de mayo del 2021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85808C-DFB6-4038-92F8-2F563992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434"/>
            <a:ext cx="4876800" cy="113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E0C0C3-CA74-4898-A4D9-0F7484D15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8014"/>
            <a:ext cx="4876800" cy="116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368E1F-C18F-46BB-979C-0811F39BB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1227"/>
            <a:ext cx="4876800" cy="117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EC74C-A6F0-4BD5-8A34-A722A5CB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2172"/>
            <a:ext cx="4876800" cy="115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00278-0B8F-4BF4-A5C9-0138BEA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9922"/>
            <a:ext cx="5915025" cy="1100858"/>
          </a:xfrm>
        </p:spPr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EF26E8-8F17-44E2-9CE2-3C5F8AC52969}"/>
              </a:ext>
            </a:extLst>
          </p:cNvPr>
          <p:cNvSpPr txBox="1"/>
          <p:nvPr/>
        </p:nvSpPr>
        <p:spPr>
          <a:xfrm>
            <a:off x="471487" y="1560780"/>
            <a:ext cx="57716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Gómez Galindo, A. A., Benavides </a:t>
            </a:r>
            <a:r>
              <a:rPr lang="es-MX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Lahnstein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I., Balderas Robledo, R. G., Pulido Córdoba, L. G., y Guerra Ramos, M. T. (2015) El trabajo por proyectos en ciencias naturales: encuentros y desencuentros entre las propuestas curriculares y la literatura científica.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Domínguez, A., Sánchez García, J. y Guerra Ramos, M. T. (2015) Volumen 2: Prácticas educativas digitales, Licenciatura en Educación Preescolar. Plan de estudios 2018 45 Pedagogía y Currículum, (pp. 147-163). Monterrey: REDIIEN. Recuperado de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http://laboratoriogrecia.cl/wp-content/uploads/2015/12/CS-Nats-yTrabajo-por-Proyectos-Version-digital.pdf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Raquel Peralta Pallarés (2015) EL TRABAJO POR PROYECTOS EN CIENCIAS: PROPUESTA DIDÁCTICA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https://uvadoc.uva.es/bitstream/handle/10324/12941/TFG-O%20476.pdf;jsessionid=55427004F315344C087A33F88FEBCE9B?sequence=1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CA61E-B11C-424F-9815-591BF6AD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148155"/>
          </a:xfrm>
        </p:spPr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C1F83A-C46F-4E86-955B-84B82CEB1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8258"/>
              </p:ext>
            </p:extLst>
          </p:nvPr>
        </p:nvGraphicFramePr>
        <p:xfrm>
          <a:off x="471487" y="2029454"/>
          <a:ext cx="5915025" cy="3641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657">
                  <a:extLst>
                    <a:ext uri="{9D8B030D-6E8A-4147-A177-3AD203B41FA5}">
                      <a16:colId xmlns:a16="http://schemas.microsoft.com/office/drawing/2014/main" val="2899906614"/>
                    </a:ext>
                  </a:extLst>
                </a:gridCol>
                <a:gridCol w="1199568">
                  <a:extLst>
                    <a:ext uri="{9D8B030D-6E8A-4147-A177-3AD203B41FA5}">
                      <a16:colId xmlns:a16="http://schemas.microsoft.com/office/drawing/2014/main" val="1405006530"/>
                    </a:ext>
                  </a:extLst>
                </a:gridCol>
                <a:gridCol w="993784">
                  <a:extLst>
                    <a:ext uri="{9D8B030D-6E8A-4147-A177-3AD203B41FA5}">
                      <a16:colId xmlns:a16="http://schemas.microsoft.com/office/drawing/2014/main" val="1361641275"/>
                    </a:ext>
                  </a:extLst>
                </a:gridCol>
                <a:gridCol w="1008005">
                  <a:extLst>
                    <a:ext uri="{9D8B030D-6E8A-4147-A177-3AD203B41FA5}">
                      <a16:colId xmlns:a16="http://schemas.microsoft.com/office/drawing/2014/main" val="3026032659"/>
                    </a:ext>
                  </a:extLst>
                </a:gridCol>
                <a:gridCol w="948613">
                  <a:extLst>
                    <a:ext uri="{9D8B030D-6E8A-4147-A177-3AD203B41FA5}">
                      <a16:colId xmlns:a16="http://schemas.microsoft.com/office/drawing/2014/main" val="4171413616"/>
                    </a:ext>
                  </a:extLst>
                </a:gridCol>
                <a:gridCol w="1067398">
                  <a:extLst>
                    <a:ext uri="{9D8B030D-6E8A-4147-A177-3AD203B41FA5}">
                      <a16:colId xmlns:a16="http://schemas.microsoft.com/office/drawing/2014/main" val="2511856790"/>
                    </a:ext>
                  </a:extLst>
                </a:gridCol>
              </a:tblGrid>
              <a:tr h="29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CRITERIOS DE DESEMPEÑO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PRE FORMAL 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RECEPTIVO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RESOLUTIVO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AUTÓNOMO 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ESTRATÉGICO 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:a16="http://schemas.microsoft.com/office/drawing/2014/main" val="1256853589"/>
                  </a:ext>
                </a:extLst>
              </a:tr>
              <a:tr h="9917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Presentación </a:t>
                      </a:r>
                      <a:endParaRPr lang="es-MX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visual</a:t>
                      </a:r>
                      <a:endParaRPr lang="es-MX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 Emplea recursos visuales poco atractivos, imágenes de dibujos animados y poca relación con el tema. El tamaño de fuentes, imágenes y gráficos no está equilibrado y se dificulta su comprensión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Emplea recursos visuales que dificultan la lectura, poco atractivos y no se relacionan con el tema. El tamaño de las fuentes, imágenes y gráficos no está proporcionado y dificulta su comprensión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 Emplea diversos recursos para facilitar la lectura, pero son poco atractivos, el tamaño de fuentes, imágenes y gráficos de cierta manera es proporcionado.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Emplea diversos recursos para facilitar la lectura con elementos visuales atractivos. El tamaño de fuentes, imágenes y gráficos es proporcionado y adecuado para su comprensión. 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  Emplea diversos recursos para facilitar la lectura, los elementos visuales son muy atractivos y relacionados con el tema. El tamaño de fuentes, imágenes y gráficos es proporcionado y original para su comprensión.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:a16="http://schemas.microsoft.com/office/drawing/2014/main" val="2870454225"/>
                  </a:ext>
                </a:extLst>
              </a:tr>
              <a:tr h="547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Originalidad y creatividad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La infografía no ofrece nada de creatividad y originalidad.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poca creatividad en el diseño académico y carece de ideas originales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cierta creatividad, poca originalidad en su estructura y diseño académico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La infografía demuestra cierta creatividad y originalidad en su estructura y diseño académico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una amplia creatividad, sus ideas son originales y da soluciones visuales con enfoque académico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:a16="http://schemas.microsoft.com/office/drawing/2014/main" val="1883229338"/>
                  </a:ext>
                </a:extLst>
              </a:tr>
              <a:tr h="1405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Refleja las ideas principales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No ofrece dominio de los contenidos, no resume la información esencial, la relación entre las ideas centrales y secundarias es incorrecta y carece de capacidad de síntesis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poco dominio de los contenidos, no resume la información esencial, la relación entre las ideas centrales y secundarias es incorrecta. No muestra capacidad de análisis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algo de dominio de los contenidos, resume de forma aceptable la información esencial, la relación entre las ideas centrales y secundarias es incorrecta, muestra regular capacidad de síntesis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un buen dominio de los contenidos, resume bien la información esencial y utiliza palabras claves. La relación entre las ideas centrales y secundarias es correcta y muestra capacidad de análisis.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Demuestra un gran dominio de los contenidos. Resume la perfección la información esencial y utiliza palabras clave .la relación entre las ideas centrales y secundarias es correcta.</a:t>
                      </a:r>
                      <a:endParaRPr lang="es-MX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>
                          <a:effectLst/>
                        </a:rPr>
                        <a:t>Gran capacidad de síntesis, muy eficaz para invitar al lector seguir leyendo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:a16="http://schemas.microsoft.com/office/drawing/2014/main" val="1365138059"/>
                  </a:ext>
                </a:extLst>
              </a:tr>
              <a:tr h="316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VALOR: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60%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70%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80%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90%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100%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:a16="http://schemas.microsoft.com/office/drawing/2014/main" val="92610990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957D0BF-9EBC-4D96-9F14-24DC3D4E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" y="202926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094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843</Words>
  <Application>Microsoft Office PowerPoint</Application>
  <PresentationFormat>Panorámica</PresentationFormat>
  <Paragraphs>69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RUBRICA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Belmares</dc:creator>
  <cp:lastModifiedBy>Rocio Belmares</cp:lastModifiedBy>
  <cp:revision>4</cp:revision>
  <dcterms:created xsi:type="dcterms:W3CDTF">2021-05-31T00:34:50Z</dcterms:created>
  <dcterms:modified xsi:type="dcterms:W3CDTF">2021-05-31T04:34:27Z</dcterms:modified>
</cp:coreProperties>
</file>