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Lst>
  <p:sldSz cy="6858000" cx="12192000"/>
  <p:notesSz cx="6858000" cy="9144000"/>
  <p:defaultTextStyle>
    <a:defPPr lvl="0">
      <a:defRPr lang="es-MX"/>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10" Type="http://schemas.openxmlformats.org/officeDocument/2006/relationships/slide" Target="slides/slide7.xml"/><Relationship Id="rId9" Type="http://schemas.openxmlformats.org/officeDocument/2006/relationships/slide" Target="slides/slide6.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48C4B2-3E9E-4B5B-A100-F397F216F05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E6B0427D-7DB0-4364-BF76-BB520866DF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F778FFEF-6F42-4FC5-83C8-BCC6D121A4B5}"/>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5" name="Marcador de pie de página 4">
            <a:extLst>
              <a:ext uri="{FF2B5EF4-FFF2-40B4-BE49-F238E27FC236}">
                <a16:creationId xmlns:a16="http://schemas.microsoft.com/office/drawing/2014/main" id="{FA4721E7-A86B-42D3-8976-49CE4F91F58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3244091-22FD-4669-B7D8-DD6F937CF212}"/>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393810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09170F-3A60-48D3-9610-F6D9980BAA4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3304197-7679-4D23-8E72-F3E5C53BCD7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7882F95-2040-4F81-A7AE-256E52E961CE}"/>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5" name="Marcador de pie de página 4">
            <a:extLst>
              <a:ext uri="{FF2B5EF4-FFF2-40B4-BE49-F238E27FC236}">
                <a16:creationId xmlns:a16="http://schemas.microsoft.com/office/drawing/2014/main" id="{0D8DF496-C9AE-4D5E-8F3C-7EFE12BA9F6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3AC3E30-667C-4EBD-90E8-61AC15E3E8F0}"/>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31223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84409B0-BC95-404E-9091-BAD4EB87D81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A23A21E-2A2C-4D1E-B87C-858C6A6FE54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4A6DEDE-12A4-4D54-8462-62128AA868A7}"/>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5" name="Marcador de pie de página 4">
            <a:extLst>
              <a:ext uri="{FF2B5EF4-FFF2-40B4-BE49-F238E27FC236}">
                <a16:creationId xmlns:a16="http://schemas.microsoft.com/office/drawing/2014/main" id="{6A6DA207-E85F-40EF-9992-9DB26A89140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59067F0-84EC-4852-9786-F5C85424DD04}"/>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1473663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0A64A4-2182-41A7-AC6D-3D920F46138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35C500A-A2C5-4CB8-98E5-FABB1E895A8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19FFFB9-F6FD-4D2A-8967-38661235CA3D}"/>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5" name="Marcador de pie de página 4">
            <a:extLst>
              <a:ext uri="{FF2B5EF4-FFF2-40B4-BE49-F238E27FC236}">
                <a16:creationId xmlns:a16="http://schemas.microsoft.com/office/drawing/2014/main" id="{DCB4B526-633F-4378-BB8A-1F47407B270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55B3041-6C51-41AD-8D44-A6E69E4DAD56}"/>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3182620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656108-5735-4A36-828E-FFDDEB27CF6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DAD396B-3918-4F64-9C72-9552983AB3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7A67668-4D94-4B6E-BFFB-34E69B012EB7}"/>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5" name="Marcador de pie de página 4">
            <a:extLst>
              <a:ext uri="{FF2B5EF4-FFF2-40B4-BE49-F238E27FC236}">
                <a16:creationId xmlns:a16="http://schemas.microsoft.com/office/drawing/2014/main" id="{78FF9271-2A46-43B8-A26B-F350FD06A38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7281603-9DD4-4FC8-BDCE-9F411CC4B829}"/>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3290340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DA4A6-2CCA-458D-8FF2-C1D06CE82F8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2A7ED23-E9B2-4701-ACB0-1C88C52F494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4FF39DDD-A0E1-4BD2-9643-05D6A4C7410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BA5F1EC0-D6D2-4A35-8AAD-A5C75301F7CD}"/>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6" name="Marcador de pie de página 5">
            <a:extLst>
              <a:ext uri="{FF2B5EF4-FFF2-40B4-BE49-F238E27FC236}">
                <a16:creationId xmlns:a16="http://schemas.microsoft.com/office/drawing/2014/main" id="{C4CAB413-6BD2-41F0-A4ED-51D61FC0077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31C8110-CD93-4C4F-A3C2-9F936485F49B}"/>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3418508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2B249B-88BA-49B1-8489-66A3A76ABA9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8E05FF7-E840-495B-9BCF-6E1F98EE88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A038FD9-CE6D-4C2E-B1FF-1B3BABD6071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1832E8E-617A-4A89-B2F8-F11B71AA21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9672725-6FDB-4F16-B705-A6BE82E9176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CA1781C-3FCF-4434-BCEF-1DB1EB26D7EE}"/>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8" name="Marcador de pie de página 7">
            <a:extLst>
              <a:ext uri="{FF2B5EF4-FFF2-40B4-BE49-F238E27FC236}">
                <a16:creationId xmlns:a16="http://schemas.microsoft.com/office/drawing/2014/main" id="{D77421F2-1A42-4BB9-8596-9396EA00496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4546DD8-40C3-4794-BA02-FAD48D8C5C49}"/>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26624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BD95EF-6FAE-4B89-A315-45D59E25BFD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E449FB0-20CB-46B5-B4C4-207E77DA8E78}"/>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4" name="Marcador de pie de página 3">
            <a:extLst>
              <a:ext uri="{FF2B5EF4-FFF2-40B4-BE49-F238E27FC236}">
                <a16:creationId xmlns:a16="http://schemas.microsoft.com/office/drawing/2014/main" id="{7E53346B-2B99-4933-A7A0-DF4A0B0418B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D5E3605-9DF0-4AC1-A3A3-BF0924744DAD}"/>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161497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2F8D355-E8A7-4E78-8684-3010600D7A2A}"/>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3" name="Marcador de pie de página 2">
            <a:extLst>
              <a:ext uri="{FF2B5EF4-FFF2-40B4-BE49-F238E27FC236}">
                <a16:creationId xmlns:a16="http://schemas.microsoft.com/office/drawing/2014/main" id="{D5D77220-05E0-4C3D-8ACB-272D28F82EA9}"/>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24BA897F-9A83-438E-9F68-BB0471FDA913}"/>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3658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8A0CC3-DCC7-4B02-AA39-5D5FCBA16C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5D1D722-7A3A-4243-8EE2-03A5EF6183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18A08C0F-AEA4-4A99-BE0E-83224D32D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6978DDE-94B8-4328-A229-DD6E0D6C3555}"/>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6" name="Marcador de pie de página 5">
            <a:extLst>
              <a:ext uri="{FF2B5EF4-FFF2-40B4-BE49-F238E27FC236}">
                <a16:creationId xmlns:a16="http://schemas.microsoft.com/office/drawing/2014/main" id="{06112B1F-BDA3-4A6D-8AA8-3B03D9E7B85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573B032-5F0F-45A7-AF14-68B6FA789E89}"/>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3632755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5A244E-D8CC-44BC-8F51-B5F3DF2D572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3DCF179-AE49-4CA7-B907-0A19C22254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7A335A1C-B8EA-4811-A2BF-282A3CE9B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8D7915-F6B1-4401-8FF6-C135566FD197}"/>
              </a:ext>
            </a:extLst>
          </p:cNvPr>
          <p:cNvSpPr>
            <a:spLocks noGrp="1"/>
          </p:cNvSpPr>
          <p:nvPr>
            <p:ph type="dt" sz="half" idx="10"/>
          </p:nvPr>
        </p:nvSpPr>
        <p:spPr/>
        <p:txBody>
          <a:bodyPr/>
          <a:lstStyle/>
          <a:p>
            <a:fld id="{FC4AE610-9F1D-4466-994B-8CE47E8DF1BE}" type="datetimeFigureOut">
              <a:rPr lang="es-MX" smtClean="0"/>
              <a:t>19/06/2021</a:t>
            </a:fld>
            <a:endParaRPr lang="es-MX"/>
          </a:p>
        </p:txBody>
      </p:sp>
      <p:sp>
        <p:nvSpPr>
          <p:cNvPr id="6" name="Marcador de pie de página 5">
            <a:extLst>
              <a:ext uri="{FF2B5EF4-FFF2-40B4-BE49-F238E27FC236}">
                <a16:creationId xmlns:a16="http://schemas.microsoft.com/office/drawing/2014/main" id="{C6637262-D281-412F-BCAF-9218068E5F5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B7B52EC-5BD8-43C2-9A50-D963AF8C87C1}"/>
              </a:ext>
            </a:extLst>
          </p:cNvPr>
          <p:cNvSpPr>
            <a:spLocks noGrp="1"/>
          </p:cNvSpPr>
          <p:nvPr>
            <p:ph type="sldNum" sz="quarter" idx="12"/>
          </p:nvPr>
        </p:nvSpPr>
        <p:spPr/>
        <p:txBody>
          <a:bodyPr/>
          <a:lstStyle/>
          <a:p>
            <a:fld id="{B9FD1589-CAC5-4812-B1EF-C4C4335DC6E3}" type="slidenum">
              <a:rPr lang="es-MX" smtClean="0"/>
              <a:t>‹Nº›</a:t>
            </a:fld>
            <a:endParaRPr lang="es-MX"/>
          </a:p>
        </p:txBody>
      </p:sp>
    </p:spTree>
    <p:extLst>
      <p:ext uri="{BB962C8B-B14F-4D97-AF65-F5344CB8AC3E}">
        <p14:creationId xmlns:p14="http://schemas.microsoft.com/office/powerpoint/2010/main" val="3599081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publicdomainpictures.net/view-image.php?image=26027&amp;picture="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extLst>
              <a:ext uri="{837473B0-CC2E-450A-ABE3-18F120FF3D39}">
                <a1611:picAttrSrcUrl xmlns:a1611="http://schemas.microsoft.com/office/drawing/2016/11/main" r:id="rId14"/>
              </a:ext>
            </a:extLst>
          </a:blip>
          <a:srcRect/>
          <a:stretch>
            <a:fillRect t="-9000" b="-9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0A1E7CA-2D65-4D4E-8841-ACDAD3A195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9184967-F11C-40A6-89CD-9FA0389A3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DA6788A-5D40-41DC-ACC0-BCC8314EDC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4AE610-9F1D-4466-994B-8CE47E8DF1BE}" type="datetimeFigureOut">
              <a:rPr lang="es-MX" smtClean="0"/>
              <a:t>19/06/2021</a:t>
            </a:fld>
            <a:endParaRPr lang="es-MX"/>
          </a:p>
        </p:txBody>
      </p:sp>
      <p:sp>
        <p:nvSpPr>
          <p:cNvPr id="5" name="Marcador de pie de página 4">
            <a:extLst>
              <a:ext uri="{FF2B5EF4-FFF2-40B4-BE49-F238E27FC236}">
                <a16:creationId xmlns:a16="http://schemas.microsoft.com/office/drawing/2014/main" id="{2BF22F53-9658-4C06-BBC4-FBB8E61085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EC644E9-E65F-469B-93EA-AE831E81B3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D1589-CAC5-4812-B1EF-C4C4335DC6E3}" type="slidenum">
              <a:rPr lang="es-MX" smtClean="0"/>
              <a:t>‹Nº›</a:t>
            </a:fld>
            <a:endParaRPr lang="es-MX"/>
          </a:p>
        </p:txBody>
      </p:sp>
    </p:spTree>
    <p:extLst>
      <p:ext uri="{BB962C8B-B14F-4D97-AF65-F5344CB8AC3E}">
        <p14:creationId xmlns:p14="http://schemas.microsoft.com/office/powerpoint/2010/main" val="3585846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8.png"/><Relationship Id="rId6"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1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1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1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1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id="{323C603A-1FDE-4A94-A5E9-B4E8834CBD40}"/>
              </a:ext>
            </a:extLst>
          </p:cNvPr>
          <p:cNvSpPr/>
          <p:nvPr/>
        </p:nvSpPr>
        <p:spPr>
          <a:xfrm>
            <a:off x="638827" y="325677"/>
            <a:ext cx="11010378" cy="6212909"/>
          </a:xfrm>
          <a:prstGeom prst="roundRect">
            <a:avLst>
              <a:gd name="adj" fmla="val 9131"/>
            </a:avLst>
          </a:prstGeom>
          <a:noFill/>
          <a:ln w="76200">
            <a:solidFill>
              <a:schemeClr val="tx1"/>
            </a:solidFill>
            <a:prstDash val="dash"/>
            <a:extLst>
              <a:ext uri="{C807C97D-BFC1-408E-A445-0C87EB9F89A2}">
                <ask:lineSketchStyleProps xmlns:ask="http://schemas.microsoft.com/office/drawing/2018/sketchyshapes" sd="3775924132">
                  <a:custGeom>
                    <a:avLst/>
                    <a:gdLst>
                      <a:gd name="connsiteX0" fmla="*/ 0 w 11010378"/>
                      <a:gd name="connsiteY0" fmla="*/ 567301 h 6212909"/>
                      <a:gd name="connsiteX1" fmla="*/ 567301 w 11010378"/>
                      <a:gd name="connsiteY1" fmla="*/ 0 h 6212909"/>
                      <a:gd name="connsiteX2" fmla="*/ 1049471 w 11010378"/>
                      <a:gd name="connsiteY2" fmla="*/ 0 h 6212909"/>
                      <a:gd name="connsiteX3" fmla="*/ 1827915 w 11010378"/>
                      <a:gd name="connsiteY3" fmla="*/ 0 h 6212909"/>
                      <a:gd name="connsiteX4" fmla="*/ 2112569 w 11010378"/>
                      <a:gd name="connsiteY4" fmla="*/ 0 h 6212909"/>
                      <a:gd name="connsiteX5" fmla="*/ 2594740 w 11010378"/>
                      <a:gd name="connsiteY5" fmla="*/ 0 h 6212909"/>
                      <a:gd name="connsiteX6" fmla="*/ 3175668 w 11010378"/>
                      <a:gd name="connsiteY6" fmla="*/ 0 h 6212909"/>
                      <a:gd name="connsiteX7" fmla="*/ 3756596 w 11010378"/>
                      <a:gd name="connsiteY7" fmla="*/ 0 h 6212909"/>
                      <a:gd name="connsiteX8" fmla="*/ 4436281 w 11010378"/>
                      <a:gd name="connsiteY8" fmla="*/ 0 h 6212909"/>
                      <a:gd name="connsiteX9" fmla="*/ 5214725 w 11010378"/>
                      <a:gd name="connsiteY9" fmla="*/ 0 h 6212909"/>
                      <a:gd name="connsiteX10" fmla="*/ 5993169 w 11010378"/>
                      <a:gd name="connsiteY10" fmla="*/ 0 h 6212909"/>
                      <a:gd name="connsiteX11" fmla="*/ 6277823 w 11010378"/>
                      <a:gd name="connsiteY11" fmla="*/ 0 h 6212909"/>
                      <a:gd name="connsiteX12" fmla="*/ 6562478 w 11010378"/>
                      <a:gd name="connsiteY12" fmla="*/ 0 h 6212909"/>
                      <a:gd name="connsiteX13" fmla="*/ 6847133 w 11010378"/>
                      <a:gd name="connsiteY13" fmla="*/ 0 h 6212909"/>
                      <a:gd name="connsiteX14" fmla="*/ 7329303 w 11010378"/>
                      <a:gd name="connsiteY14" fmla="*/ 0 h 6212909"/>
                      <a:gd name="connsiteX15" fmla="*/ 7910231 w 11010378"/>
                      <a:gd name="connsiteY15" fmla="*/ 0 h 6212909"/>
                      <a:gd name="connsiteX16" fmla="*/ 8491159 w 11010378"/>
                      <a:gd name="connsiteY16" fmla="*/ 0 h 6212909"/>
                      <a:gd name="connsiteX17" fmla="*/ 9072087 w 11010378"/>
                      <a:gd name="connsiteY17" fmla="*/ 0 h 6212909"/>
                      <a:gd name="connsiteX18" fmla="*/ 9850530 w 11010378"/>
                      <a:gd name="connsiteY18" fmla="*/ 0 h 6212909"/>
                      <a:gd name="connsiteX19" fmla="*/ 10443077 w 11010378"/>
                      <a:gd name="connsiteY19" fmla="*/ 0 h 6212909"/>
                      <a:gd name="connsiteX20" fmla="*/ 11010378 w 11010378"/>
                      <a:gd name="connsiteY20" fmla="*/ 567301 h 6212909"/>
                      <a:gd name="connsiteX21" fmla="*/ 11010378 w 11010378"/>
                      <a:gd name="connsiteY21" fmla="*/ 979208 h 6212909"/>
                      <a:gd name="connsiteX22" fmla="*/ 11010378 w 11010378"/>
                      <a:gd name="connsiteY22" fmla="*/ 1492681 h 6212909"/>
                      <a:gd name="connsiteX23" fmla="*/ 11010378 w 11010378"/>
                      <a:gd name="connsiteY23" fmla="*/ 1955372 h 6212909"/>
                      <a:gd name="connsiteX24" fmla="*/ 11010378 w 11010378"/>
                      <a:gd name="connsiteY24" fmla="*/ 2468845 h 6212909"/>
                      <a:gd name="connsiteX25" fmla="*/ 11010378 w 11010378"/>
                      <a:gd name="connsiteY25" fmla="*/ 3134667 h 6212909"/>
                      <a:gd name="connsiteX26" fmla="*/ 11010378 w 11010378"/>
                      <a:gd name="connsiteY26" fmla="*/ 3597358 h 6212909"/>
                      <a:gd name="connsiteX27" fmla="*/ 11010378 w 11010378"/>
                      <a:gd name="connsiteY27" fmla="*/ 4161614 h 6212909"/>
                      <a:gd name="connsiteX28" fmla="*/ 11010378 w 11010378"/>
                      <a:gd name="connsiteY28" fmla="*/ 4725870 h 6212909"/>
                      <a:gd name="connsiteX29" fmla="*/ 11010378 w 11010378"/>
                      <a:gd name="connsiteY29" fmla="*/ 5645608 h 6212909"/>
                      <a:gd name="connsiteX30" fmla="*/ 10443077 w 11010378"/>
                      <a:gd name="connsiteY30" fmla="*/ 6212909 h 6212909"/>
                      <a:gd name="connsiteX31" fmla="*/ 9960907 w 11010378"/>
                      <a:gd name="connsiteY31" fmla="*/ 6212909 h 6212909"/>
                      <a:gd name="connsiteX32" fmla="*/ 9478737 w 11010378"/>
                      <a:gd name="connsiteY32" fmla="*/ 6212909 h 6212909"/>
                      <a:gd name="connsiteX33" fmla="*/ 8897809 w 11010378"/>
                      <a:gd name="connsiteY33" fmla="*/ 6212909 h 6212909"/>
                      <a:gd name="connsiteX34" fmla="*/ 8415638 w 11010378"/>
                      <a:gd name="connsiteY34" fmla="*/ 6212909 h 6212909"/>
                      <a:gd name="connsiteX35" fmla="*/ 8130984 w 11010378"/>
                      <a:gd name="connsiteY35" fmla="*/ 6212909 h 6212909"/>
                      <a:gd name="connsiteX36" fmla="*/ 7648813 w 11010378"/>
                      <a:gd name="connsiteY36" fmla="*/ 6212909 h 6212909"/>
                      <a:gd name="connsiteX37" fmla="*/ 7067885 w 11010378"/>
                      <a:gd name="connsiteY37" fmla="*/ 6212909 h 6212909"/>
                      <a:gd name="connsiteX38" fmla="*/ 6486957 w 11010378"/>
                      <a:gd name="connsiteY38" fmla="*/ 6212909 h 6212909"/>
                      <a:gd name="connsiteX39" fmla="*/ 5906029 w 11010378"/>
                      <a:gd name="connsiteY39" fmla="*/ 6212909 h 6212909"/>
                      <a:gd name="connsiteX40" fmla="*/ 5423859 w 11010378"/>
                      <a:gd name="connsiteY40" fmla="*/ 6212909 h 6212909"/>
                      <a:gd name="connsiteX41" fmla="*/ 4842931 w 11010378"/>
                      <a:gd name="connsiteY41" fmla="*/ 6212909 h 6212909"/>
                      <a:gd name="connsiteX42" fmla="*/ 4163245 w 11010378"/>
                      <a:gd name="connsiteY42" fmla="*/ 6212909 h 6212909"/>
                      <a:gd name="connsiteX43" fmla="*/ 3681075 w 11010378"/>
                      <a:gd name="connsiteY43" fmla="*/ 6212909 h 6212909"/>
                      <a:gd name="connsiteX44" fmla="*/ 3100147 w 11010378"/>
                      <a:gd name="connsiteY44" fmla="*/ 6212909 h 6212909"/>
                      <a:gd name="connsiteX45" fmla="*/ 2420461 w 11010378"/>
                      <a:gd name="connsiteY45" fmla="*/ 6212909 h 6212909"/>
                      <a:gd name="connsiteX46" fmla="*/ 1839533 w 11010378"/>
                      <a:gd name="connsiteY46" fmla="*/ 6212909 h 6212909"/>
                      <a:gd name="connsiteX47" fmla="*/ 1357363 w 11010378"/>
                      <a:gd name="connsiteY47" fmla="*/ 6212909 h 6212909"/>
                      <a:gd name="connsiteX48" fmla="*/ 567301 w 11010378"/>
                      <a:gd name="connsiteY48" fmla="*/ 6212909 h 6212909"/>
                      <a:gd name="connsiteX49" fmla="*/ 0 w 11010378"/>
                      <a:gd name="connsiteY49" fmla="*/ 5645608 h 6212909"/>
                      <a:gd name="connsiteX50" fmla="*/ 0 w 11010378"/>
                      <a:gd name="connsiteY50" fmla="*/ 5233701 h 6212909"/>
                      <a:gd name="connsiteX51" fmla="*/ 0 w 11010378"/>
                      <a:gd name="connsiteY51" fmla="*/ 4618661 h 6212909"/>
                      <a:gd name="connsiteX52" fmla="*/ 0 w 11010378"/>
                      <a:gd name="connsiteY52" fmla="*/ 4003622 h 6212909"/>
                      <a:gd name="connsiteX53" fmla="*/ 0 w 11010378"/>
                      <a:gd name="connsiteY53" fmla="*/ 3337800 h 6212909"/>
                      <a:gd name="connsiteX54" fmla="*/ 0 w 11010378"/>
                      <a:gd name="connsiteY54" fmla="*/ 2722760 h 6212909"/>
                      <a:gd name="connsiteX55" fmla="*/ 0 w 11010378"/>
                      <a:gd name="connsiteY55" fmla="*/ 2107721 h 6212909"/>
                      <a:gd name="connsiteX56" fmla="*/ 0 w 11010378"/>
                      <a:gd name="connsiteY56" fmla="*/ 1645031 h 6212909"/>
                      <a:gd name="connsiteX57" fmla="*/ 0 w 11010378"/>
                      <a:gd name="connsiteY57" fmla="*/ 1080774 h 6212909"/>
                      <a:gd name="connsiteX58" fmla="*/ 0 w 11010378"/>
                      <a:gd name="connsiteY58" fmla="*/ 567301 h 6212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010378" h="6212909" extrusionOk="0">
                        <a:moveTo>
                          <a:pt x="0" y="567301"/>
                        </a:moveTo>
                        <a:cubicBezTo>
                          <a:pt x="-16401" y="260982"/>
                          <a:pt x="284827" y="68343"/>
                          <a:pt x="567301" y="0"/>
                        </a:cubicBezTo>
                        <a:cubicBezTo>
                          <a:pt x="806053" y="-12073"/>
                          <a:pt x="912334" y="24825"/>
                          <a:pt x="1049471" y="0"/>
                        </a:cubicBezTo>
                        <a:cubicBezTo>
                          <a:pt x="1186608" y="-24825"/>
                          <a:pt x="1655318" y="19178"/>
                          <a:pt x="1827915" y="0"/>
                        </a:cubicBezTo>
                        <a:cubicBezTo>
                          <a:pt x="2000512" y="-19178"/>
                          <a:pt x="2017674" y="16243"/>
                          <a:pt x="2112569" y="0"/>
                        </a:cubicBezTo>
                        <a:cubicBezTo>
                          <a:pt x="2207464" y="-16243"/>
                          <a:pt x="2483394" y="22088"/>
                          <a:pt x="2594740" y="0"/>
                        </a:cubicBezTo>
                        <a:cubicBezTo>
                          <a:pt x="2706086" y="-22088"/>
                          <a:pt x="3035590" y="16075"/>
                          <a:pt x="3175668" y="0"/>
                        </a:cubicBezTo>
                        <a:cubicBezTo>
                          <a:pt x="3315746" y="-16075"/>
                          <a:pt x="3601185" y="17755"/>
                          <a:pt x="3756596" y="0"/>
                        </a:cubicBezTo>
                        <a:cubicBezTo>
                          <a:pt x="3912007" y="-17755"/>
                          <a:pt x="4270616" y="31769"/>
                          <a:pt x="4436281" y="0"/>
                        </a:cubicBezTo>
                        <a:cubicBezTo>
                          <a:pt x="4601947" y="-31769"/>
                          <a:pt x="4839166" y="29269"/>
                          <a:pt x="5214725" y="0"/>
                        </a:cubicBezTo>
                        <a:cubicBezTo>
                          <a:pt x="5590284" y="-29269"/>
                          <a:pt x="5735240" y="59246"/>
                          <a:pt x="5993169" y="0"/>
                        </a:cubicBezTo>
                        <a:cubicBezTo>
                          <a:pt x="6251098" y="-59246"/>
                          <a:pt x="6152012" y="14182"/>
                          <a:pt x="6277823" y="0"/>
                        </a:cubicBezTo>
                        <a:cubicBezTo>
                          <a:pt x="6403634" y="-14182"/>
                          <a:pt x="6488822" y="26977"/>
                          <a:pt x="6562478" y="0"/>
                        </a:cubicBezTo>
                        <a:cubicBezTo>
                          <a:pt x="6636134" y="-26977"/>
                          <a:pt x="6737575" y="31845"/>
                          <a:pt x="6847133" y="0"/>
                        </a:cubicBezTo>
                        <a:cubicBezTo>
                          <a:pt x="6956691" y="-31845"/>
                          <a:pt x="7100037" y="22598"/>
                          <a:pt x="7329303" y="0"/>
                        </a:cubicBezTo>
                        <a:cubicBezTo>
                          <a:pt x="7558569" y="-22598"/>
                          <a:pt x="7622606" y="36455"/>
                          <a:pt x="7910231" y="0"/>
                        </a:cubicBezTo>
                        <a:cubicBezTo>
                          <a:pt x="8197856" y="-36455"/>
                          <a:pt x="8261920" y="44001"/>
                          <a:pt x="8491159" y="0"/>
                        </a:cubicBezTo>
                        <a:cubicBezTo>
                          <a:pt x="8720398" y="-44001"/>
                          <a:pt x="8793041" y="43302"/>
                          <a:pt x="9072087" y="0"/>
                        </a:cubicBezTo>
                        <a:cubicBezTo>
                          <a:pt x="9351133" y="-43302"/>
                          <a:pt x="9597777" y="16820"/>
                          <a:pt x="9850530" y="0"/>
                        </a:cubicBezTo>
                        <a:cubicBezTo>
                          <a:pt x="10103283" y="-16820"/>
                          <a:pt x="10301224" y="25109"/>
                          <a:pt x="10443077" y="0"/>
                        </a:cubicBezTo>
                        <a:cubicBezTo>
                          <a:pt x="10758943" y="33559"/>
                          <a:pt x="11055333" y="313129"/>
                          <a:pt x="11010378" y="567301"/>
                        </a:cubicBezTo>
                        <a:cubicBezTo>
                          <a:pt x="11038849" y="664099"/>
                          <a:pt x="10963000" y="882362"/>
                          <a:pt x="11010378" y="979208"/>
                        </a:cubicBezTo>
                        <a:cubicBezTo>
                          <a:pt x="11057756" y="1076054"/>
                          <a:pt x="10992571" y="1311979"/>
                          <a:pt x="11010378" y="1492681"/>
                        </a:cubicBezTo>
                        <a:cubicBezTo>
                          <a:pt x="11028185" y="1673383"/>
                          <a:pt x="10980929" y="1750589"/>
                          <a:pt x="11010378" y="1955372"/>
                        </a:cubicBezTo>
                        <a:cubicBezTo>
                          <a:pt x="11039827" y="2160155"/>
                          <a:pt x="10993479" y="2266311"/>
                          <a:pt x="11010378" y="2468845"/>
                        </a:cubicBezTo>
                        <a:cubicBezTo>
                          <a:pt x="11027277" y="2671379"/>
                          <a:pt x="10948297" y="2940432"/>
                          <a:pt x="11010378" y="3134667"/>
                        </a:cubicBezTo>
                        <a:cubicBezTo>
                          <a:pt x="11072459" y="3328902"/>
                          <a:pt x="10976023" y="3468269"/>
                          <a:pt x="11010378" y="3597358"/>
                        </a:cubicBezTo>
                        <a:cubicBezTo>
                          <a:pt x="11044733" y="3726447"/>
                          <a:pt x="11005499" y="3977646"/>
                          <a:pt x="11010378" y="4161614"/>
                        </a:cubicBezTo>
                        <a:cubicBezTo>
                          <a:pt x="11015257" y="4345582"/>
                          <a:pt x="10944580" y="4538023"/>
                          <a:pt x="11010378" y="4725870"/>
                        </a:cubicBezTo>
                        <a:cubicBezTo>
                          <a:pt x="11076176" y="4913717"/>
                          <a:pt x="10915043" y="5459096"/>
                          <a:pt x="11010378" y="5645608"/>
                        </a:cubicBezTo>
                        <a:cubicBezTo>
                          <a:pt x="10959752" y="5978298"/>
                          <a:pt x="10833415" y="6215614"/>
                          <a:pt x="10443077" y="6212909"/>
                        </a:cubicBezTo>
                        <a:cubicBezTo>
                          <a:pt x="10290659" y="6257677"/>
                          <a:pt x="10074379" y="6171749"/>
                          <a:pt x="9960907" y="6212909"/>
                        </a:cubicBezTo>
                        <a:cubicBezTo>
                          <a:pt x="9847435" y="6254069"/>
                          <a:pt x="9667209" y="6184270"/>
                          <a:pt x="9478737" y="6212909"/>
                        </a:cubicBezTo>
                        <a:cubicBezTo>
                          <a:pt x="9290265" y="6241548"/>
                          <a:pt x="9059727" y="6153504"/>
                          <a:pt x="8897809" y="6212909"/>
                        </a:cubicBezTo>
                        <a:cubicBezTo>
                          <a:pt x="8735891" y="6272314"/>
                          <a:pt x="8545731" y="6170464"/>
                          <a:pt x="8415638" y="6212909"/>
                        </a:cubicBezTo>
                        <a:cubicBezTo>
                          <a:pt x="8285545" y="6255354"/>
                          <a:pt x="8221429" y="6207992"/>
                          <a:pt x="8130984" y="6212909"/>
                        </a:cubicBezTo>
                        <a:cubicBezTo>
                          <a:pt x="8040539" y="6217826"/>
                          <a:pt x="7864344" y="6183000"/>
                          <a:pt x="7648813" y="6212909"/>
                        </a:cubicBezTo>
                        <a:cubicBezTo>
                          <a:pt x="7433282" y="6242818"/>
                          <a:pt x="7237383" y="6169750"/>
                          <a:pt x="7067885" y="6212909"/>
                        </a:cubicBezTo>
                        <a:cubicBezTo>
                          <a:pt x="6898387" y="6256068"/>
                          <a:pt x="6637039" y="6155249"/>
                          <a:pt x="6486957" y="6212909"/>
                        </a:cubicBezTo>
                        <a:cubicBezTo>
                          <a:pt x="6336875" y="6270569"/>
                          <a:pt x="6134299" y="6173600"/>
                          <a:pt x="5906029" y="6212909"/>
                        </a:cubicBezTo>
                        <a:cubicBezTo>
                          <a:pt x="5677759" y="6252218"/>
                          <a:pt x="5553077" y="6182949"/>
                          <a:pt x="5423859" y="6212909"/>
                        </a:cubicBezTo>
                        <a:cubicBezTo>
                          <a:pt x="5294641" y="6242869"/>
                          <a:pt x="4995166" y="6148484"/>
                          <a:pt x="4842931" y="6212909"/>
                        </a:cubicBezTo>
                        <a:cubicBezTo>
                          <a:pt x="4690696" y="6277334"/>
                          <a:pt x="4382557" y="6142295"/>
                          <a:pt x="4163245" y="6212909"/>
                        </a:cubicBezTo>
                        <a:cubicBezTo>
                          <a:pt x="3943933" y="6283523"/>
                          <a:pt x="3849109" y="6206032"/>
                          <a:pt x="3681075" y="6212909"/>
                        </a:cubicBezTo>
                        <a:cubicBezTo>
                          <a:pt x="3513041" y="6219786"/>
                          <a:pt x="3333955" y="6167803"/>
                          <a:pt x="3100147" y="6212909"/>
                        </a:cubicBezTo>
                        <a:cubicBezTo>
                          <a:pt x="2866339" y="6258015"/>
                          <a:pt x="2737236" y="6195135"/>
                          <a:pt x="2420461" y="6212909"/>
                        </a:cubicBezTo>
                        <a:cubicBezTo>
                          <a:pt x="2103686" y="6230683"/>
                          <a:pt x="2123748" y="6170117"/>
                          <a:pt x="1839533" y="6212909"/>
                        </a:cubicBezTo>
                        <a:cubicBezTo>
                          <a:pt x="1555318" y="6255701"/>
                          <a:pt x="1511733" y="6206506"/>
                          <a:pt x="1357363" y="6212909"/>
                        </a:cubicBezTo>
                        <a:cubicBezTo>
                          <a:pt x="1202993" y="6219312"/>
                          <a:pt x="819521" y="6197741"/>
                          <a:pt x="567301" y="6212909"/>
                        </a:cubicBezTo>
                        <a:cubicBezTo>
                          <a:pt x="187789" y="6172964"/>
                          <a:pt x="73418" y="5998464"/>
                          <a:pt x="0" y="5645608"/>
                        </a:cubicBezTo>
                        <a:cubicBezTo>
                          <a:pt x="-43573" y="5560656"/>
                          <a:pt x="36598" y="5427073"/>
                          <a:pt x="0" y="5233701"/>
                        </a:cubicBezTo>
                        <a:cubicBezTo>
                          <a:pt x="-36598" y="5040329"/>
                          <a:pt x="65492" y="4769479"/>
                          <a:pt x="0" y="4618661"/>
                        </a:cubicBezTo>
                        <a:cubicBezTo>
                          <a:pt x="-65492" y="4467843"/>
                          <a:pt x="6284" y="4127429"/>
                          <a:pt x="0" y="4003622"/>
                        </a:cubicBezTo>
                        <a:cubicBezTo>
                          <a:pt x="-6284" y="3879815"/>
                          <a:pt x="33405" y="3566144"/>
                          <a:pt x="0" y="3337800"/>
                        </a:cubicBezTo>
                        <a:cubicBezTo>
                          <a:pt x="-33405" y="3109456"/>
                          <a:pt x="20469" y="2951239"/>
                          <a:pt x="0" y="2722760"/>
                        </a:cubicBezTo>
                        <a:cubicBezTo>
                          <a:pt x="-20469" y="2494281"/>
                          <a:pt x="62033" y="2372088"/>
                          <a:pt x="0" y="2107721"/>
                        </a:cubicBezTo>
                        <a:cubicBezTo>
                          <a:pt x="-62033" y="1843354"/>
                          <a:pt x="5399" y="1842574"/>
                          <a:pt x="0" y="1645031"/>
                        </a:cubicBezTo>
                        <a:cubicBezTo>
                          <a:pt x="-5399" y="1447488"/>
                          <a:pt x="13658" y="1359487"/>
                          <a:pt x="0" y="1080774"/>
                        </a:cubicBezTo>
                        <a:cubicBezTo>
                          <a:pt x="-13658" y="802061"/>
                          <a:pt x="31106" y="731695"/>
                          <a:pt x="0" y="567301"/>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0CF5ED2F-1734-46F1-8291-FE97959597E5}"/>
              </a:ext>
            </a:extLst>
          </p:cNvPr>
          <p:cNvSpPr txBox="1"/>
          <p:nvPr/>
        </p:nvSpPr>
        <p:spPr>
          <a:xfrm>
            <a:off x="1377864" y="640885"/>
            <a:ext cx="9761950" cy="1415772"/>
          </a:xfrm>
          <a:prstGeom prst="rect">
            <a:avLst/>
          </a:prstGeom>
          <a:noFill/>
        </p:spPr>
        <p:txBody>
          <a:bodyPr wrap="square" rtlCol="0">
            <a:spAutoFit/>
          </a:bodyPr>
          <a:lstStyle/>
          <a:p>
            <a:pPr algn="ctr"/>
            <a:r>
              <a:rPr lang="es-MX" sz="3600" b="1" dirty="0">
                <a:latin typeface="Impact" panose="020B0806030902050204" pitchFamily="34" charset="0"/>
              </a:rPr>
              <a:t>Escuela Normal de Educación Preescolar</a:t>
            </a:r>
          </a:p>
          <a:p>
            <a:pPr algn="ctr"/>
            <a:r>
              <a:rPr lang="es-MX" sz="3200" dirty="0">
                <a:latin typeface="Impact" panose="020B0806030902050204" pitchFamily="34" charset="0"/>
              </a:rPr>
              <a:t>Licenciatura en Educación Preescolar</a:t>
            </a:r>
          </a:p>
          <a:p>
            <a:endParaRPr lang="es-MX" dirty="0"/>
          </a:p>
        </p:txBody>
      </p:sp>
      <p:grpSp>
        <p:nvGrpSpPr>
          <p:cNvPr id="13" name="Grupo 12">
            <a:extLst>
              <a:ext uri="{FF2B5EF4-FFF2-40B4-BE49-F238E27FC236}">
                <a16:creationId xmlns:a16="http://schemas.microsoft.com/office/drawing/2014/main" id="{71136CE5-E2F1-4C45-A418-E7CFDB588B37}"/>
              </a:ext>
            </a:extLst>
          </p:cNvPr>
          <p:cNvGrpSpPr/>
          <p:nvPr/>
        </p:nvGrpSpPr>
        <p:grpSpPr>
          <a:xfrm>
            <a:off x="5467746" y="1846242"/>
            <a:ext cx="1582186" cy="1811641"/>
            <a:chOff x="5330152" y="2442575"/>
            <a:chExt cx="1582186" cy="1811641"/>
          </a:xfrm>
        </p:grpSpPr>
        <p:grpSp>
          <p:nvGrpSpPr>
            <p:cNvPr id="12" name="Grupo 11">
              <a:extLst>
                <a:ext uri="{FF2B5EF4-FFF2-40B4-BE49-F238E27FC236}">
                  <a16:creationId xmlns:a16="http://schemas.microsoft.com/office/drawing/2014/main" id="{DA23BA63-A32E-44B5-A759-999D68649CC1}"/>
                </a:ext>
              </a:extLst>
            </p:cNvPr>
            <p:cNvGrpSpPr/>
            <p:nvPr/>
          </p:nvGrpSpPr>
          <p:grpSpPr>
            <a:xfrm>
              <a:off x="5330152" y="2442575"/>
              <a:ext cx="1582186" cy="1811641"/>
              <a:chOff x="5330151" y="2442575"/>
              <a:chExt cx="1940881" cy="2242159"/>
            </a:xfrm>
          </p:grpSpPr>
          <p:sp>
            <p:nvSpPr>
              <p:cNvPr id="11" name="Elipse 10">
                <a:extLst>
                  <a:ext uri="{FF2B5EF4-FFF2-40B4-BE49-F238E27FC236}">
                    <a16:creationId xmlns:a16="http://schemas.microsoft.com/office/drawing/2014/main" id="{9FBB7440-489F-401C-B454-95C52B22A8EC}"/>
                  </a:ext>
                </a:extLst>
              </p:cNvPr>
              <p:cNvSpPr/>
              <p:nvPr/>
            </p:nvSpPr>
            <p:spPr>
              <a:xfrm>
                <a:off x="5330151" y="2442575"/>
                <a:ext cx="1940881" cy="2242159"/>
              </a:xfrm>
              <a:prstGeom prst="ellipse">
                <a:avLst/>
              </a:prstGeom>
              <a:solidFill>
                <a:schemeClr val="bg1"/>
              </a:solidFill>
              <a:ln w="381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lipse 9">
                <a:extLst>
                  <a:ext uri="{FF2B5EF4-FFF2-40B4-BE49-F238E27FC236}">
                    <a16:creationId xmlns:a16="http://schemas.microsoft.com/office/drawing/2014/main" id="{2BFB4E59-C1D5-4395-8C71-29C549FF9E95}"/>
                  </a:ext>
                </a:extLst>
              </p:cNvPr>
              <p:cNvSpPr/>
              <p:nvPr/>
            </p:nvSpPr>
            <p:spPr>
              <a:xfrm>
                <a:off x="5429250" y="2530258"/>
                <a:ext cx="1758276" cy="2041742"/>
              </a:xfrm>
              <a:prstGeom prst="ellipse">
                <a:avLst/>
              </a:prstGeom>
              <a:solidFill>
                <a:schemeClr val="bg1"/>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pic>
          <p:nvPicPr>
            <p:cNvPr id="9" name="Imagen 8">
              <a:extLst>
                <a:ext uri="{FF2B5EF4-FFF2-40B4-BE49-F238E27FC236}">
                  <a16:creationId xmlns:a16="http://schemas.microsoft.com/office/drawing/2014/main" id="{C905BDA5-E251-4F08-96F5-4E667EFDEB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0152" y="2809014"/>
              <a:ext cx="1537295" cy="1143117"/>
            </a:xfrm>
            <a:prstGeom prst="rect">
              <a:avLst/>
            </a:prstGeom>
          </p:spPr>
        </p:pic>
      </p:grpSp>
      <p:sp>
        <p:nvSpPr>
          <p:cNvPr id="14" name="CuadroTexto 13">
            <a:extLst>
              <a:ext uri="{FF2B5EF4-FFF2-40B4-BE49-F238E27FC236}">
                <a16:creationId xmlns:a16="http://schemas.microsoft.com/office/drawing/2014/main" id="{48FFDEF9-C57D-4A4C-9853-53AADA3F8998}"/>
              </a:ext>
            </a:extLst>
          </p:cNvPr>
          <p:cNvSpPr txBox="1"/>
          <p:nvPr/>
        </p:nvSpPr>
        <p:spPr>
          <a:xfrm>
            <a:off x="1699457" y="4511475"/>
            <a:ext cx="9131474" cy="1477328"/>
          </a:xfrm>
          <a:prstGeom prst="rect">
            <a:avLst/>
          </a:prstGeom>
          <a:noFill/>
        </p:spPr>
        <p:txBody>
          <a:bodyPr wrap="square" rtlCol="0">
            <a:spAutoFit/>
          </a:bodyPr>
          <a:lstStyle/>
          <a:p>
            <a:pPr algn="ctr"/>
            <a:r>
              <a:rPr lang="es-MX" dirty="0">
                <a:latin typeface="Impact" panose="020B0806030902050204" pitchFamily="34" charset="0"/>
              </a:rPr>
              <a:t>Curso: Estrategias para la exploración del mundo natural</a:t>
            </a:r>
          </a:p>
          <a:p>
            <a:pPr algn="ctr"/>
            <a:r>
              <a:rPr lang="es-MX" dirty="0">
                <a:latin typeface="Impact" panose="020B0806030902050204" pitchFamily="34" charset="0"/>
              </a:rPr>
              <a:t>Docente: Yixie Karelia Laguna Montañez</a:t>
            </a:r>
          </a:p>
          <a:p>
            <a:pPr algn="ctr"/>
            <a:endParaRPr lang="es-MX" dirty="0">
              <a:latin typeface="Impact" panose="020B0806030902050204" pitchFamily="34" charset="0"/>
            </a:endParaRPr>
          </a:p>
          <a:p>
            <a:pPr algn="ctr"/>
            <a:r>
              <a:rPr lang="es-MX" dirty="0">
                <a:latin typeface="Impact" panose="020B0806030902050204" pitchFamily="34" charset="0"/>
              </a:rPr>
              <a:t>Alumna: Jimena Sarahi Gaytan Espinoza  N.L. 9</a:t>
            </a:r>
          </a:p>
          <a:p>
            <a:pPr algn="ctr"/>
            <a:r>
              <a:rPr lang="es-MX" dirty="0">
                <a:latin typeface="Impact" panose="020B0806030902050204" pitchFamily="34" charset="0"/>
              </a:rPr>
              <a:t>Segundo semestre    Sección A</a:t>
            </a:r>
          </a:p>
        </p:txBody>
      </p:sp>
      <p:sp>
        <p:nvSpPr>
          <p:cNvPr id="16" name="CuadroTexto 15">
            <a:extLst>
              <a:ext uri="{FF2B5EF4-FFF2-40B4-BE49-F238E27FC236}">
                <a16:creationId xmlns:a16="http://schemas.microsoft.com/office/drawing/2014/main" id="{40F13F56-8E73-4EAB-BD72-3DCBEFDC188D}"/>
              </a:ext>
            </a:extLst>
          </p:cNvPr>
          <p:cNvSpPr txBox="1"/>
          <p:nvPr/>
        </p:nvSpPr>
        <p:spPr>
          <a:xfrm>
            <a:off x="4397159" y="3730736"/>
            <a:ext cx="4032857" cy="707886"/>
          </a:xfrm>
          <a:prstGeom prst="rect">
            <a:avLst/>
          </a:prstGeom>
          <a:noFill/>
        </p:spPr>
        <p:txBody>
          <a:bodyPr wrap="square" rtlCol="0">
            <a:spAutoFit/>
          </a:bodyPr>
          <a:lstStyle/>
          <a:p>
            <a:r>
              <a:rPr lang="es-MX" sz="4000" dirty="0">
                <a:latin typeface="Impact" panose="020B0806030902050204" pitchFamily="34" charset="0"/>
              </a:rPr>
              <a:t>LÍNEA  DEL  TIEMPO    </a:t>
            </a:r>
          </a:p>
        </p:txBody>
      </p:sp>
      <p:sp>
        <p:nvSpPr>
          <p:cNvPr id="19" name="CuadroTexto 18">
            <a:extLst>
              <a:ext uri="{FF2B5EF4-FFF2-40B4-BE49-F238E27FC236}">
                <a16:creationId xmlns:a16="http://schemas.microsoft.com/office/drawing/2014/main" id="{AFBB9738-91B0-4E9D-A045-EC6030E9A136}"/>
              </a:ext>
            </a:extLst>
          </p:cNvPr>
          <p:cNvSpPr txBox="1"/>
          <p:nvPr/>
        </p:nvSpPr>
        <p:spPr>
          <a:xfrm>
            <a:off x="8024917" y="6061656"/>
            <a:ext cx="3528256" cy="369332"/>
          </a:xfrm>
          <a:prstGeom prst="rect">
            <a:avLst/>
          </a:prstGeom>
          <a:noFill/>
        </p:spPr>
        <p:txBody>
          <a:bodyPr wrap="square" rtlCol="0">
            <a:spAutoFit/>
          </a:bodyPr>
          <a:lstStyle/>
          <a:p>
            <a:r>
              <a:rPr lang="es-MX" dirty="0">
                <a:latin typeface="Impact" panose="020B0806030902050204" pitchFamily="34" charset="0"/>
              </a:rPr>
              <a:t>Fecha de entrega: 20 / junio / 2021</a:t>
            </a:r>
          </a:p>
        </p:txBody>
      </p:sp>
    </p:spTree>
    <p:extLst>
      <p:ext uri="{BB962C8B-B14F-4D97-AF65-F5344CB8AC3E}">
        <p14:creationId xmlns:p14="http://schemas.microsoft.com/office/powerpoint/2010/main" val="2076929167"/>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1"/>
          <p:cNvSpPr/>
          <p:nvPr/>
        </p:nvSpPr>
        <p:spPr>
          <a:xfrm>
            <a:off x="347500" y="433425"/>
            <a:ext cx="11327400" cy="5991300"/>
          </a:xfrm>
          <a:prstGeom prst="roundRect">
            <a:avLst>
              <a:gd fmla="val 9131" name="adj"/>
            </a:avLst>
          </a:prstGeom>
          <a:noFill/>
          <a:ln cap="flat" cmpd="sng" w="762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42" name="Google Shape;42;p1"/>
          <p:cNvGrpSpPr/>
          <p:nvPr/>
        </p:nvGrpSpPr>
        <p:grpSpPr>
          <a:xfrm>
            <a:off x="9745416" y="4590761"/>
            <a:ext cx="2192174" cy="2091681"/>
            <a:chOff x="3883068" y="1177447"/>
            <a:chExt cx="4446600" cy="4446600"/>
          </a:xfrm>
        </p:grpSpPr>
        <p:sp>
          <p:nvSpPr>
            <p:cNvPr id="43" name="Google Shape;43;p1"/>
            <p:cNvSpPr/>
            <p:nvPr/>
          </p:nvSpPr>
          <p:spPr>
            <a:xfrm>
              <a:off x="3883068" y="1177447"/>
              <a:ext cx="4446600" cy="44466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4" name="Google Shape;44;p1"/>
            <p:cNvSpPr/>
            <p:nvPr/>
          </p:nvSpPr>
          <p:spPr>
            <a:xfrm>
              <a:off x="4045906" y="1352811"/>
              <a:ext cx="4121100" cy="4095900"/>
            </a:xfrm>
            <a:prstGeom prst="ellipse">
              <a:avLst/>
            </a:prstGeom>
            <a:solidFill>
              <a:schemeClr val="lt1"/>
            </a:solidFill>
            <a:ln cap="flat" cmpd="sng" w="57150">
              <a:solidFill>
                <a:schemeClr val="dk1"/>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45" name="Google Shape;45;p1"/>
            <p:cNvPicPr preferRelativeResize="0"/>
            <p:nvPr/>
          </p:nvPicPr>
          <p:blipFill rotWithShape="1">
            <a:blip r:embed="rId2">
              <a:alphaModFix/>
            </a:blip>
            <a:srcRect b="0" l="0" r="0" t="0"/>
            <a:stretch/>
          </p:blipFill>
          <p:spPr>
            <a:xfrm>
              <a:off x="4595812" y="1928812"/>
              <a:ext cx="3000375" cy="3000375"/>
            </a:xfrm>
            <a:prstGeom prst="rect">
              <a:avLst/>
            </a:prstGeom>
            <a:noFill/>
            <a:ln>
              <a:noFill/>
            </a:ln>
          </p:spPr>
        </p:pic>
      </p:grpSp>
      <p:grpSp>
        <p:nvGrpSpPr>
          <p:cNvPr id="46" name="Google Shape;46;p1"/>
          <p:cNvGrpSpPr/>
          <p:nvPr/>
        </p:nvGrpSpPr>
        <p:grpSpPr>
          <a:xfrm>
            <a:off x="610183" y="824001"/>
            <a:ext cx="3327862" cy="1751280"/>
            <a:chOff x="993819" y="738998"/>
            <a:chExt cx="3125046" cy="1903979"/>
          </a:xfrm>
        </p:grpSpPr>
        <p:grpSp>
          <p:nvGrpSpPr>
            <p:cNvPr id="47" name="Google Shape;47;p1"/>
            <p:cNvGrpSpPr/>
            <p:nvPr/>
          </p:nvGrpSpPr>
          <p:grpSpPr>
            <a:xfrm>
              <a:off x="993819" y="738998"/>
              <a:ext cx="3125047" cy="1903979"/>
              <a:chOff x="1766170" y="1052186"/>
              <a:chExt cx="3594900" cy="2204700"/>
            </a:xfrm>
          </p:grpSpPr>
          <p:sp>
            <p:nvSpPr>
              <p:cNvPr id="48" name="Google Shape;48;p1"/>
              <p:cNvSpPr/>
              <p:nvPr/>
            </p:nvSpPr>
            <p:spPr>
              <a:xfrm>
                <a:off x="1766170" y="1052186"/>
                <a:ext cx="3594900" cy="2204700"/>
              </a:xfrm>
              <a:prstGeom prst="roundRect">
                <a:avLst>
                  <a:gd fmla="val 8144" name="adj"/>
                </a:avLst>
              </a:prstGeom>
              <a:solidFill>
                <a:srgbClr val="FFCC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9" name="Google Shape;49;p1"/>
              <p:cNvSpPr/>
              <p:nvPr/>
            </p:nvSpPr>
            <p:spPr>
              <a:xfrm>
                <a:off x="1834750" y="1117843"/>
                <a:ext cx="3445800" cy="2067300"/>
              </a:xfrm>
              <a:prstGeom prst="roundRect">
                <a:avLst>
                  <a:gd fmla="val 8144" name="adj"/>
                </a:avLst>
              </a:prstGeom>
              <a:no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50" name="Google Shape;50;p1"/>
            <p:cNvSpPr txBox="1"/>
            <p:nvPr/>
          </p:nvSpPr>
          <p:spPr>
            <a:xfrm>
              <a:off x="1165460" y="873013"/>
              <a:ext cx="2771100" cy="15228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Siglos XVI y XVII</a:t>
              </a:r>
              <a:endParaRPr/>
            </a:p>
            <a:p>
              <a:pPr indent="0" lvl="0" marL="0" marR="0" rtl="0" algn="ctr">
                <a:spcBef>
                  <a:spcPts val="0"/>
                </a:spcBef>
                <a:spcAft>
                  <a:spcPts val="0"/>
                </a:spcAft>
                <a:buNone/>
              </a:pPr>
              <a:r>
                <a:t/>
              </a:r>
              <a:endParaRPr b="1" sz="18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Inicia el uso de proyectos en educación, en la formación de arquitectura en las academias de Roma y París</a:t>
              </a:r>
              <a:endParaRPr/>
            </a:p>
          </p:txBody>
        </p:sp>
      </p:grpSp>
      <p:grpSp>
        <p:nvGrpSpPr>
          <p:cNvPr id="51" name="Google Shape;51;p1"/>
          <p:cNvGrpSpPr/>
          <p:nvPr/>
        </p:nvGrpSpPr>
        <p:grpSpPr>
          <a:xfrm>
            <a:off x="4968279" y="556454"/>
            <a:ext cx="3021920" cy="1924732"/>
            <a:chOff x="5655589" y="1254653"/>
            <a:chExt cx="3125046" cy="1903979"/>
          </a:xfrm>
        </p:grpSpPr>
        <p:grpSp>
          <p:nvGrpSpPr>
            <p:cNvPr id="52" name="Google Shape;52;p1"/>
            <p:cNvGrpSpPr/>
            <p:nvPr/>
          </p:nvGrpSpPr>
          <p:grpSpPr>
            <a:xfrm>
              <a:off x="5655589" y="1254653"/>
              <a:ext cx="3125047" cy="1903979"/>
              <a:chOff x="1766170" y="1052186"/>
              <a:chExt cx="3594900" cy="2204700"/>
            </a:xfrm>
          </p:grpSpPr>
          <p:sp>
            <p:nvSpPr>
              <p:cNvPr id="53" name="Google Shape;53;p1"/>
              <p:cNvSpPr/>
              <p:nvPr/>
            </p:nvSpPr>
            <p:spPr>
              <a:xfrm>
                <a:off x="1766170" y="1052186"/>
                <a:ext cx="3594900" cy="2204700"/>
              </a:xfrm>
              <a:prstGeom prst="roundRect">
                <a:avLst>
                  <a:gd fmla="val 8144" name="adj"/>
                </a:avLst>
              </a:prstGeom>
              <a:solidFill>
                <a:srgbClr val="CCEC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4" name="Google Shape;54;p1"/>
              <p:cNvSpPr/>
              <p:nvPr/>
            </p:nvSpPr>
            <p:spPr>
              <a:xfrm>
                <a:off x="1834750" y="1117843"/>
                <a:ext cx="3445800" cy="2067300"/>
              </a:xfrm>
              <a:prstGeom prst="roundRect">
                <a:avLst>
                  <a:gd fmla="val 8144" name="adj"/>
                </a:avLst>
              </a:prstGeom>
              <a:solidFill>
                <a:srgbClr val="CCECFF"/>
              </a:solid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55" name="Google Shape;55;p1"/>
            <p:cNvSpPr txBox="1"/>
            <p:nvPr/>
          </p:nvSpPr>
          <p:spPr>
            <a:xfrm>
              <a:off x="5885547" y="1418752"/>
              <a:ext cx="2654400" cy="16329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Fines del siglo XIX</a:t>
              </a:r>
              <a:endParaRPr/>
            </a:p>
            <a:p>
              <a:pPr indent="0" lvl="0" marL="0" marR="0" rtl="0" algn="ctr">
                <a:spcBef>
                  <a:spcPts val="0"/>
                </a:spcBef>
                <a:spcAft>
                  <a:spcPts val="0"/>
                </a:spcAft>
                <a:buNone/>
              </a:pPr>
              <a:r>
                <a:t/>
              </a:r>
              <a:endParaRPr sz="1800">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Esta metodología llega a Estados Unidos y comienza a emplearse en el terreno de la ingeniería y educación manual.</a:t>
              </a:r>
              <a:endParaRPr/>
            </a:p>
          </p:txBody>
        </p:sp>
      </p:grpSp>
      <p:grpSp>
        <p:nvGrpSpPr>
          <p:cNvPr id="56" name="Google Shape;56;p1"/>
          <p:cNvGrpSpPr/>
          <p:nvPr/>
        </p:nvGrpSpPr>
        <p:grpSpPr>
          <a:xfrm>
            <a:off x="6238140" y="3139435"/>
            <a:ext cx="3371103" cy="2722020"/>
            <a:chOff x="6095923" y="3167530"/>
            <a:chExt cx="3728271" cy="3020439"/>
          </a:xfrm>
        </p:grpSpPr>
        <p:grpSp>
          <p:nvGrpSpPr>
            <p:cNvPr id="57" name="Google Shape;57;p1"/>
            <p:cNvGrpSpPr/>
            <p:nvPr/>
          </p:nvGrpSpPr>
          <p:grpSpPr>
            <a:xfrm>
              <a:off x="6095923" y="3167530"/>
              <a:ext cx="3728271" cy="3020439"/>
              <a:chOff x="1766170" y="1052186"/>
              <a:chExt cx="3594900" cy="2204700"/>
            </a:xfrm>
          </p:grpSpPr>
          <p:sp>
            <p:nvSpPr>
              <p:cNvPr id="58" name="Google Shape;58;p1"/>
              <p:cNvSpPr/>
              <p:nvPr/>
            </p:nvSpPr>
            <p:spPr>
              <a:xfrm>
                <a:off x="1766170" y="1052186"/>
                <a:ext cx="3594900" cy="2204700"/>
              </a:xfrm>
              <a:prstGeom prst="roundRect">
                <a:avLst>
                  <a:gd fmla="val 8144" name="adj"/>
                </a:avLst>
              </a:prstGeom>
              <a:solidFill>
                <a:srgbClr val="FF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9" name="Google Shape;59;p1"/>
              <p:cNvSpPr/>
              <p:nvPr/>
            </p:nvSpPr>
            <p:spPr>
              <a:xfrm>
                <a:off x="1834750" y="1117843"/>
                <a:ext cx="3445800" cy="2067300"/>
              </a:xfrm>
              <a:prstGeom prst="roundRect">
                <a:avLst>
                  <a:gd fmla="val 8144" name="adj"/>
                </a:avLst>
              </a:prstGeom>
              <a:solidFill>
                <a:srgbClr val="FFFFCC"/>
              </a:solid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60" name="Google Shape;60;p1"/>
            <p:cNvSpPr txBox="1"/>
            <p:nvPr/>
          </p:nvSpPr>
          <p:spPr>
            <a:xfrm>
              <a:off x="6238052" y="3358137"/>
              <a:ext cx="3481200" cy="26298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Siglo XX</a:t>
              </a:r>
              <a:endParaRPr/>
            </a:p>
            <a:p>
              <a:pPr indent="0" lvl="0" marL="0" marR="0" rtl="0" algn="ctr">
                <a:spcBef>
                  <a:spcPts val="0"/>
                </a:spcBef>
                <a:spcAft>
                  <a:spcPts val="0"/>
                </a:spcAft>
                <a:buNone/>
              </a:pPr>
              <a:r>
                <a:t/>
              </a:r>
              <a:endParaRPr sz="1800">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A principios del siglo XX, Dewey formuló la Pedagogía por proyectos, tomando como modelo de enseñanza el camino que siguen los científicos para la producción de nuevos conocimientos, según el cual el conocimiento es el resultado de intentar dar respuesta a problemas y preguntas.</a:t>
              </a:r>
              <a:endParaRPr/>
            </a:p>
          </p:txBody>
        </p:sp>
      </p:grpSp>
      <p:grpSp>
        <p:nvGrpSpPr>
          <p:cNvPr id="61" name="Google Shape;61;p1"/>
          <p:cNvGrpSpPr/>
          <p:nvPr/>
        </p:nvGrpSpPr>
        <p:grpSpPr>
          <a:xfrm>
            <a:off x="724237" y="3311226"/>
            <a:ext cx="4322252" cy="2828164"/>
            <a:chOff x="993819" y="738998"/>
            <a:chExt cx="3125046" cy="3564163"/>
          </a:xfrm>
        </p:grpSpPr>
        <p:grpSp>
          <p:nvGrpSpPr>
            <p:cNvPr id="62" name="Google Shape;62;p1"/>
            <p:cNvGrpSpPr/>
            <p:nvPr/>
          </p:nvGrpSpPr>
          <p:grpSpPr>
            <a:xfrm>
              <a:off x="993819" y="738998"/>
              <a:ext cx="3125047" cy="3564164"/>
              <a:chOff x="1766170" y="1052186"/>
              <a:chExt cx="3594900" cy="4127100"/>
            </a:xfrm>
          </p:grpSpPr>
          <p:sp>
            <p:nvSpPr>
              <p:cNvPr id="63" name="Google Shape;63;p1"/>
              <p:cNvSpPr/>
              <p:nvPr/>
            </p:nvSpPr>
            <p:spPr>
              <a:xfrm>
                <a:off x="1766170" y="1052186"/>
                <a:ext cx="3594900" cy="4127100"/>
              </a:xfrm>
              <a:prstGeom prst="roundRect">
                <a:avLst>
                  <a:gd fmla="val 8144" name="adj"/>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 name="Google Shape;64;p1"/>
              <p:cNvSpPr/>
              <p:nvPr/>
            </p:nvSpPr>
            <p:spPr>
              <a:xfrm>
                <a:off x="1834750" y="1117843"/>
                <a:ext cx="3445800" cy="3899700"/>
              </a:xfrm>
              <a:prstGeom prst="roundRect">
                <a:avLst>
                  <a:gd fmla="val 8144" name="adj"/>
                </a:avLst>
              </a:prstGeom>
              <a:no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65" name="Google Shape;65;p1"/>
            <p:cNvSpPr txBox="1"/>
            <p:nvPr/>
          </p:nvSpPr>
          <p:spPr>
            <a:xfrm>
              <a:off x="1238663" y="808819"/>
              <a:ext cx="2750100" cy="33549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Rufus Stimson  (1868 – 1947)</a:t>
              </a:r>
              <a:endParaRPr/>
            </a:p>
            <a:p>
              <a:pPr indent="0" lvl="0" marL="0" marR="0" rtl="0" algn="ctr">
                <a:spcBef>
                  <a:spcPts val="0"/>
                </a:spcBef>
                <a:spcAft>
                  <a:spcPts val="0"/>
                </a:spcAft>
                <a:buNone/>
              </a:pPr>
              <a:r>
                <a:t/>
              </a:r>
              <a:endParaRPr b="1" sz="18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Siendo director de una escuela secundaria agrícola de Massachusetts s desarrolló, a partir de 1908, un plan de proyectos con dos momentos diferenciados: el de la formación teórica escolar y el de su aplicación práctica en otro espacio. De este modo, los alumnos adquirían la formación teórica en la escuela y luego, en las granjas, realizaban proyectos reales para poner en práctica los conocimientos adquiridos.</a:t>
              </a:r>
              <a:endParaRPr/>
            </a:p>
          </p:txBody>
        </p:sp>
      </p:grpSp>
      <p:pic>
        <p:nvPicPr>
          <p:cNvPr descr="Flecha con curva ligera" id="66" name="Google Shape;66;p1"/>
          <p:cNvPicPr preferRelativeResize="0"/>
          <p:nvPr/>
        </p:nvPicPr>
        <p:blipFill rotWithShape="1">
          <a:blip r:embed="rId3">
            <a:alphaModFix/>
          </a:blip>
          <a:srcRect b="0" l="0" r="0" t="0"/>
          <a:stretch/>
        </p:blipFill>
        <p:spPr>
          <a:xfrm>
            <a:off x="3938102" y="1329115"/>
            <a:ext cx="914400" cy="914400"/>
          </a:xfrm>
          <a:prstGeom prst="rect">
            <a:avLst/>
          </a:prstGeom>
          <a:noFill/>
          <a:ln>
            <a:noFill/>
          </a:ln>
        </p:spPr>
      </p:pic>
      <p:pic>
        <p:nvPicPr>
          <p:cNvPr descr="Flecha con giro a la derecha" id="67" name="Google Shape;67;p1"/>
          <p:cNvPicPr preferRelativeResize="0"/>
          <p:nvPr/>
        </p:nvPicPr>
        <p:blipFill rotWithShape="1">
          <a:blip r:embed="rId4">
            <a:alphaModFix/>
          </a:blip>
          <a:srcRect b="0" l="0" r="0" t="0"/>
          <a:stretch/>
        </p:blipFill>
        <p:spPr>
          <a:xfrm rot="1807565">
            <a:off x="8055080" y="2057302"/>
            <a:ext cx="914400" cy="914400"/>
          </a:xfrm>
          <a:prstGeom prst="rect">
            <a:avLst/>
          </a:prstGeom>
          <a:noFill/>
          <a:ln>
            <a:noFill/>
          </a:ln>
        </p:spPr>
      </p:pic>
      <p:pic>
        <p:nvPicPr>
          <p:cNvPr descr="Flecha recta" id="68" name="Google Shape;68;p1"/>
          <p:cNvPicPr preferRelativeResize="0"/>
          <p:nvPr/>
        </p:nvPicPr>
        <p:blipFill rotWithShape="1">
          <a:blip r:embed="rId5">
            <a:alphaModFix/>
          </a:blip>
          <a:srcRect b="0" l="0" r="0" t="0"/>
          <a:stretch/>
        </p:blipFill>
        <p:spPr>
          <a:xfrm>
            <a:off x="5238856" y="4186200"/>
            <a:ext cx="914400" cy="914400"/>
          </a:xfrm>
          <a:prstGeom prst="rect">
            <a:avLst/>
          </a:prstGeom>
          <a:noFill/>
          <a:ln>
            <a:noFill/>
          </a:ln>
        </p:spPr>
      </p:pic>
      <p:pic>
        <p:nvPicPr>
          <p:cNvPr id="69" name="Google Shape;69;p1"/>
          <p:cNvPicPr preferRelativeResize="0"/>
          <p:nvPr/>
        </p:nvPicPr>
        <p:blipFill>
          <a:blip r:embed="rId6">
            <a:alphaModFix/>
          </a:blip>
          <a:stretch>
            <a:fillRect/>
          </a:stretch>
        </p:blipFill>
        <p:spPr>
          <a:xfrm>
            <a:off x="9137201" y="643175"/>
            <a:ext cx="2101443" cy="1751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2"/>
          <p:cNvSpPr/>
          <p:nvPr/>
        </p:nvSpPr>
        <p:spPr>
          <a:xfrm>
            <a:off x="952919" y="439678"/>
            <a:ext cx="10850700" cy="5991300"/>
          </a:xfrm>
          <a:prstGeom prst="roundRect">
            <a:avLst>
              <a:gd fmla="val 9131" name="adj"/>
            </a:avLst>
          </a:prstGeom>
          <a:noFill/>
          <a:ln cap="flat" cmpd="sng" w="762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72" name="Google Shape;72;p2"/>
          <p:cNvGrpSpPr/>
          <p:nvPr/>
        </p:nvGrpSpPr>
        <p:grpSpPr>
          <a:xfrm>
            <a:off x="125428" y="4590761"/>
            <a:ext cx="2192174" cy="2091681"/>
            <a:chOff x="3883068" y="1177447"/>
            <a:chExt cx="4446600" cy="4446600"/>
          </a:xfrm>
        </p:grpSpPr>
        <p:sp>
          <p:nvSpPr>
            <p:cNvPr id="73" name="Google Shape;73;p2"/>
            <p:cNvSpPr/>
            <p:nvPr/>
          </p:nvSpPr>
          <p:spPr>
            <a:xfrm>
              <a:off x="3883068" y="1177447"/>
              <a:ext cx="4446600" cy="44466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4" name="Google Shape;74;p2"/>
            <p:cNvSpPr/>
            <p:nvPr/>
          </p:nvSpPr>
          <p:spPr>
            <a:xfrm>
              <a:off x="4045906" y="1352811"/>
              <a:ext cx="4121100" cy="4095900"/>
            </a:xfrm>
            <a:prstGeom prst="ellipse">
              <a:avLst/>
            </a:prstGeom>
            <a:solidFill>
              <a:schemeClr val="lt1"/>
            </a:solidFill>
            <a:ln cap="flat" cmpd="sng" w="57150">
              <a:solidFill>
                <a:schemeClr val="dk1"/>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75" name="Google Shape;75;p2"/>
            <p:cNvPicPr preferRelativeResize="0"/>
            <p:nvPr/>
          </p:nvPicPr>
          <p:blipFill rotWithShape="1">
            <a:blip r:embed="rId2">
              <a:alphaModFix/>
            </a:blip>
            <a:srcRect b="0" l="0" r="0" t="0"/>
            <a:stretch/>
          </p:blipFill>
          <p:spPr>
            <a:xfrm>
              <a:off x="4595812" y="1928812"/>
              <a:ext cx="3000375" cy="3000375"/>
            </a:xfrm>
            <a:prstGeom prst="rect">
              <a:avLst/>
            </a:prstGeom>
            <a:noFill/>
            <a:ln>
              <a:noFill/>
            </a:ln>
          </p:spPr>
        </p:pic>
      </p:grpSp>
      <p:grpSp>
        <p:nvGrpSpPr>
          <p:cNvPr id="76" name="Google Shape;76;p2"/>
          <p:cNvGrpSpPr/>
          <p:nvPr/>
        </p:nvGrpSpPr>
        <p:grpSpPr>
          <a:xfrm>
            <a:off x="1209471" y="764120"/>
            <a:ext cx="3628804" cy="3826650"/>
            <a:chOff x="993819" y="738997"/>
            <a:chExt cx="3125046" cy="4160307"/>
          </a:xfrm>
        </p:grpSpPr>
        <p:grpSp>
          <p:nvGrpSpPr>
            <p:cNvPr id="77" name="Google Shape;77;p2"/>
            <p:cNvGrpSpPr/>
            <p:nvPr/>
          </p:nvGrpSpPr>
          <p:grpSpPr>
            <a:xfrm>
              <a:off x="993819" y="738997"/>
              <a:ext cx="3125047" cy="4160307"/>
              <a:chOff x="1766170" y="1052185"/>
              <a:chExt cx="3594900" cy="4817400"/>
            </a:xfrm>
          </p:grpSpPr>
          <p:sp>
            <p:nvSpPr>
              <p:cNvPr id="78" name="Google Shape;78;p2"/>
              <p:cNvSpPr/>
              <p:nvPr/>
            </p:nvSpPr>
            <p:spPr>
              <a:xfrm>
                <a:off x="1766170" y="1052185"/>
                <a:ext cx="3594900" cy="4817400"/>
              </a:xfrm>
              <a:prstGeom prst="roundRect">
                <a:avLst>
                  <a:gd fmla="val 8144" name="adj"/>
                </a:avLst>
              </a:prstGeom>
              <a:solidFill>
                <a:srgbClr val="FFCC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9" name="Google Shape;79;p2"/>
              <p:cNvSpPr/>
              <p:nvPr/>
            </p:nvSpPr>
            <p:spPr>
              <a:xfrm>
                <a:off x="1834750" y="1117844"/>
                <a:ext cx="3450300" cy="4642500"/>
              </a:xfrm>
              <a:prstGeom prst="roundRect">
                <a:avLst>
                  <a:gd fmla="val 8144" name="adj"/>
                </a:avLst>
              </a:prstGeom>
              <a:no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80" name="Google Shape;80;p2"/>
            <p:cNvSpPr txBox="1"/>
            <p:nvPr/>
          </p:nvSpPr>
          <p:spPr>
            <a:xfrm>
              <a:off x="1165460" y="873013"/>
              <a:ext cx="2771100" cy="397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William Kilpatrick  (1946)</a:t>
              </a:r>
              <a:endParaRPr/>
            </a:p>
            <a:p>
              <a:pPr indent="0" lvl="0" marL="0" marR="0" rtl="0" algn="ctr">
                <a:spcBef>
                  <a:spcPts val="0"/>
                </a:spcBef>
                <a:spcAft>
                  <a:spcPts val="0"/>
                </a:spcAft>
                <a:buNone/>
              </a:pPr>
              <a:r>
                <a:t/>
              </a:r>
              <a:endParaRPr b="1" sz="18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La propuesta metodológica del trabajo implica cinco fases o etapas: </a:t>
              </a:r>
              <a:endParaRPr/>
            </a:p>
            <a:p>
              <a:pPr indent="-285750" lvl="0" marL="285750" marR="0" rtl="0" algn="l">
                <a:spcBef>
                  <a:spcPts val="0"/>
                </a:spcBef>
                <a:spcAft>
                  <a:spcPts val="0"/>
                </a:spcAft>
                <a:buClr>
                  <a:schemeClr val="dk1"/>
                </a:buClr>
                <a:buSzPts val="1600"/>
                <a:buFont typeface="Noto Sans Symbols"/>
                <a:buChar char="▪"/>
              </a:pPr>
              <a:r>
                <a:rPr lang="es-MX" sz="1600">
                  <a:solidFill>
                    <a:schemeClr val="dk1"/>
                  </a:solidFill>
                  <a:latin typeface="Teko"/>
                  <a:ea typeface="Teko"/>
                  <a:cs typeface="Teko"/>
                  <a:sym typeface="Teko"/>
                </a:rPr>
                <a:t>Consideraciones de alguna experiencia actual y real de los estudiantes. </a:t>
              </a:r>
              <a:endParaRPr/>
            </a:p>
            <a:p>
              <a:pPr indent="-285750" lvl="0" marL="285750" marR="0" rtl="0" algn="l">
                <a:spcBef>
                  <a:spcPts val="0"/>
                </a:spcBef>
                <a:spcAft>
                  <a:spcPts val="0"/>
                </a:spcAft>
                <a:buClr>
                  <a:schemeClr val="dk1"/>
                </a:buClr>
                <a:buSzPts val="1600"/>
                <a:buFont typeface="Noto Sans Symbols"/>
                <a:buChar char="▪"/>
              </a:pPr>
              <a:r>
                <a:rPr lang="es-MX" sz="1600">
                  <a:solidFill>
                    <a:schemeClr val="dk1"/>
                  </a:solidFill>
                  <a:latin typeface="Teko"/>
                  <a:ea typeface="Teko"/>
                  <a:cs typeface="Teko"/>
                  <a:sym typeface="Teko"/>
                </a:rPr>
                <a:t>Identificación de algún problema –o dificultad– suscitado a partir de esa experiencia. </a:t>
              </a:r>
              <a:endParaRPr/>
            </a:p>
            <a:p>
              <a:pPr indent="-285750" lvl="0" marL="285750" marR="0" rtl="0" algn="l">
                <a:spcBef>
                  <a:spcPts val="0"/>
                </a:spcBef>
                <a:spcAft>
                  <a:spcPts val="0"/>
                </a:spcAft>
                <a:buClr>
                  <a:schemeClr val="dk1"/>
                </a:buClr>
                <a:buSzPts val="1600"/>
                <a:buFont typeface="Noto Sans Symbols"/>
                <a:buChar char="▪"/>
              </a:pPr>
              <a:r>
                <a:rPr lang="es-MX" sz="1600">
                  <a:solidFill>
                    <a:schemeClr val="dk1"/>
                  </a:solidFill>
                  <a:latin typeface="Teko"/>
                  <a:ea typeface="Teko"/>
                  <a:cs typeface="Teko"/>
                  <a:sym typeface="Teko"/>
                </a:rPr>
                <a:t> Inspección de datos disponibles, así como búsqueda de posibles soluciones viables. </a:t>
              </a:r>
              <a:endParaRPr/>
            </a:p>
            <a:p>
              <a:pPr indent="-285750" lvl="0" marL="285750" marR="0" rtl="0" algn="l">
                <a:spcBef>
                  <a:spcPts val="0"/>
                </a:spcBef>
                <a:spcAft>
                  <a:spcPts val="0"/>
                </a:spcAft>
                <a:buClr>
                  <a:schemeClr val="dk1"/>
                </a:buClr>
                <a:buSzPts val="1600"/>
                <a:buFont typeface="Noto Sans Symbols"/>
                <a:buChar char="▪"/>
              </a:pPr>
              <a:r>
                <a:rPr lang="es-MX" sz="1600">
                  <a:solidFill>
                    <a:schemeClr val="dk1"/>
                  </a:solidFill>
                  <a:latin typeface="Teko"/>
                  <a:ea typeface="Teko"/>
                  <a:cs typeface="Teko"/>
                  <a:sym typeface="Teko"/>
                </a:rPr>
                <a:t>Formulación de alternativas de solución.  Puesta a prueba de las alternativas mediante la acción.</a:t>
              </a:r>
              <a:endParaRPr b="1" sz="1600">
                <a:solidFill>
                  <a:schemeClr val="dk1"/>
                </a:solidFill>
                <a:latin typeface="Teko"/>
                <a:ea typeface="Teko"/>
                <a:cs typeface="Teko"/>
                <a:sym typeface="Teko"/>
              </a:endParaRPr>
            </a:p>
          </p:txBody>
        </p:sp>
      </p:grpSp>
      <p:grpSp>
        <p:nvGrpSpPr>
          <p:cNvPr id="81" name="Google Shape;81;p2"/>
          <p:cNvGrpSpPr/>
          <p:nvPr/>
        </p:nvGrpSpPr>
        <p:grpSpPr>
          <a:xfrm>
            <a:off x="5995057" y="549953"/>
            <a:ext cx="3767869" cy="2933937"/>
            <a:chOff x="5655589" y="1254653"/>
            <a:chExt cx="3125046" cy="3074761"/>
          </a:xfrm>
        </p:grpSpPr>
        <p:grpSp>
          <p:nvGrpSpPr>
            <p:cNvPr id="82" name="Google Shape;82;p2"/>
            <p:cNvGrpSpPr/>
            <p:nvPr/>
          </p:nvGrpSpPr>
          <p:grpSpPr>
            <a:xfrm>
              <a:off x="5655589" y="1254653"/>
              <a:ext cx="3125047" cy="3074761"/>
              <a:chOff x="1766170" y="1052186"/>
              <a:chExt cx="3594900" cy="3560400"/>
            </a:xfrm>
          </p:grpSpPr>
          <p:sp>
            <p:nvSpPr>
              <p:cNvPr id="83" name="Google Shape;83;p2"/>
              <p:cNvSpPr/>
              <p:nvPr/>
            </p:nvSpPr>
            <p:spPr>
              <a:xfrm>
                <a:off x="1766170" y="1052186"/>
                <a:ext cx="3594900" cy="3560400"/>
              </a:xfrm>
              <a:prstGeom prst="roundRect">
                <a:avLst>
                  <a:gd fmla="val 8144" name="adj"/>
                </a:avLst>
              </a:prstGeom>
              <a:solidFill>
                <a:srgbClr val="CCEC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4" name="Google Shape;84;p2"/>
              <p:cNvSpPr/>
              <p:nvPr/>
            </p:nvSpPr>
            <p:spPr>
              <a:xfrm>
                <a:off x="1834750" y="1117843"/>
                <a:ext cx="3445800" cy="3383400"/>
              </a:xfrm>
              <a:prstGeom prst="roundRect">
                <a:avLst>
                  <a:gd fmla="val 8144" name="adj"/>
                </a:avLst>
              </a:prstGeom>
              <a:solidFill>
                <a:srgbClr val="CCECFF"/>
              </a:solid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85" name="Google Shape;85;p2"/>
            <p:cNvSpPr txBox="1"/>
            <p:nvPr/>
          </p:nvSpPr>
          <p:spPr>
            <a:xfrm>
              <a:off x="5885547" y="1418752"/>
              <a:ext cx="2654400" cy="2778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John Dewey  (1967)</a:t>
              </a:r>
              <a:endParaRPr/>
            </a:p>
            <a:p>
              <a:pPr indent="0" lvl="0" marL="0" marR="0" rtl="0" algn="ctr">
                <a:spcBef>
                  <a:spcPts val="0"/>
                </a:spcBef>
                <a:spcAft>
                  <a:spcPts val="0"/>
                </a:spcAft>
                <a:buNone/>
              </a:pPr>
              <a:r>
                <a:t/>
              </a:r>
              <a:endParaRPr b="1" sz="18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Enfatiza la importancia del método de proyectos ya que “los alumnos aprenden lo que practican”, indicando que un proyecto no es una sucesión de actos inconexos, sino una actividad coherentemente ordenada, en la cual un paso prepara la necesidad del siguiente y en la que cada uno de ellos se añade a lo que ya se ha hecho y lo trasciende.</a:t>
              </a:r>
              <a:endParaRPr/>
            </a:p>
          </p:txBody>
        </p:sp>
      </p:grpSp>
      <p:grpSp>
        <p:nvGrpSpPr>
          <p:cNvPr id="86" name="Google Shape;86;p2"/>
          <p:cNvGrpSpPr/>
          <p:nvPr/>
        </p:nvGrpSpPr>
        <p:grpSpPr>
          <a:xfrm>
            <a:off x="4959488" y="4172211"/>
            <a:ext cx="5621487" cy="2016445"/>
            <a:chOff x="6095923" y="3167530"/>
            <a:chExt cx="3728271" cy="3020439"/>
          </a:xfrm>
        </p:grpSpPr>
        <p:grpSp>
          <p:nvGrpSpPr>
            <p:cNvPr id="87" name="Google Shape;87;p2"/>
            <p:cNvGrpSpPr/>
            <p:nvPr/>
          </p:nvGrpSpPr>
          <p:grpSpPr>
            <a:xfrm>
              <a:off x="6095923" y="3167530"/>
              <a:ext cx="3728271" cy="3020439"/>
              <a:chOff x="1766170" y="1052186"/>
              <a:chExt cx="3594900" cy="2204700"/>
            </a:xfrm>
          </p:grpSpPr>
          <p:sp>
            <p:nvSpPr>
              <p:cNvPr id="88" name="Google Shape;88;p2"/>
              <p:cNvSpPr/>
              <p:nvPr/>
            </p:nvSpPr>
            <p:spPr>
              <a:xfrm>
                <a:off x="1766170" y="1052186"/>
                <a:ext cx="3594900" cy="2204700"/>
              </a:xfrm>
              <a:prstGeom prst="roundRect">
                <a:avLst>
                  <a:gd fmla="val 8144" name="adj"/>
                </a:avLst>
              </a:prstGeom>
              <a:solidFill>
                <a:srgbClr val="FF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9" name="Google Shape;89;p2"/>
              <p:cNvSpPr/>
              <p:nvPr/>
            </p:nvSpPr>
            <p:spPr>
              <a:xfrm>
                <a:off x="1834750" y="1117843"/>
                <a:ext cx="3445800" cy="2067300"/>
              </a:xfrm>
              <a:prstGeom prst="roundRect">
                <a:avLst>
                  <a:gd fmla="val 8144" name="adj"/>
                </a:avLst>
              </a:prstGeom>
              <a:solidFill>
                <a:srgbClr val="FFFFCC"/>
              </a:solid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90" name="Google Shape;90;p2"/>
            <p:cNvSpPr txBox="1"/>
            <p:nvPr/>
          </p:nvSpPr>
          <p:spPr>
            <a:xfrm>
              <a:off x="6244909" y="3300956"/>
              <a:ext cx="3481200" cy="2804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Cecilia Bixio  (1996)</a:t>
              </a:r>
              <a:endParaRPr/>
            </a:p>
            <a:p>
              <a:pPr indent="0" lvl="0" marL="0" marR="0" rtl="0" algn="ctr">
                <a:spcBef>
                  <a:spcPts val="0"/>
                </a:spcBef>
                <a:spcAft>
                  <a:spcPts val="0"/>
                </a:spcAft>
                <a:buNone/>
              </a:pPr>
              <a:r>
                <a:t/>
              </a:r>
              <a:endParaRPr b="1" sz="16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En relación con los proyectos en el aula, menciona que seleccionan objetivos, contenidos, prevén recursos técnicos y, generalmente, apuntan a ampliar o complementar algún objetivo institucional o de la planificación de la docente, prestando un apoyo en un momento dado, y a su vez tienen la virtud de poder modificarse rápida y ágilmente.</a:t>
              </a:r>
              <a:endParaRPr/>
            </a:p>
          </p:txBody>
        </p:sp>
      </p:grpSp>
      <p:pic>
        <p:nvPicPr>
          <p:cNvPr descr="Flecha con curva ligera" id="91" name="Google Shape;91;p2"/>
          <p:cNvPicPr preferRelativeResize="0"/>
          <p:nvPr/>
        </p:nvPicPr>
        <p:blipFill rotWithShape="1">
          <a:blip r:embed="rId3">
            <a:alphaModFix/>
          </a:blip>
          <a:srcRect b="0" l="0" r="0" t="0"/>
          <a:stretch/>
        </p:blipFill>
        <p:spPr>
          <a:xfrm>
            <a:off x="4959510" y="1912572"/>
            <a:ext cx="914400" cy="914400"/>
          </a:xfrm>
          <a:prstGeom prst="rect">
            <a:avLst/>
          </a:prstGeom>
          <a:noFill/>
          <a:ln>
            <a:noFill/>
          </a:ln>
        </p:spPr>
      </p:pic>
      <p:pic>
        <p:nvPicPr>
          <p:cNvPr descr="Flecha con giro a la derecha" id="92" name="Google Shape;92;p2"/>
          <p:cNvPicPr preferRelativeResize="0"/>
          <p:nvPr/>
        </p:nvPicPr>
        <p:blipFill rotWithShape="1">
          <a:blip r:embed="rId4">
            <a:alphaModFix/>
          </a:blip>
          <a:srcRect b="0" l="0" r="0" t="0"/>
          <a:stretch/>
        </p:blipFill>
        <p:spPr>
          <a:xfrm rot="1877577">
            <a:off x="10318957" y="3272408"/>
            <a:ext cx="914400" cy="914400"/>
          </a:xfrm>
          <a:prstGeom prst="rect">
            <a:avLst/>
          </a:prstGeom>
          <a:noFill/>
          <a:ln>
            <a:noFill/>
          </a:ln>
        </p:spPr>
      </p:pic>
      <p:pic>
        <p:nvPicPr>
          <p:cNvPr id="93" name="Google Shape;93;p2"/>
          <p:cNvPicPr preferRelativeResize="0"/>
          <p:nvPr/>
        </p:nvPicPr>
        <p:blipFill>
          <a:blip r:embed="rId5">
            <a:alphaModFix/>
          </a:blip>
          <a:stretch>
            <a:fillRect/>
          </a:stretch>
        </p:blipFill>
        <p:spPr>
          <a:xfrm>
            <a:off x="9884151" y="1285273"/>
            <a:ext cx="1564500" cy="146334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3"/>
          <p:cNvSpPr/>
          <p:nvPr/>
        </p:nvSpPr>
        <p:spPr>
          <a:xfrm>
            <a:off x="482600" y="241300"/>
            <a:ext cx="11443800" cy="6324600"/>
          </a:xfrm>
          <a:prstGeom prst="roundRect">
            <a:avLst>
              <a:gd fmla="val 9131" name="adj"/>
            </a:avLst>
          </a:prstGeom>
          <a:noFill/>
          <a:ln cap="flat" cmpd="sng" w="762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96" name="Google Shape;96;p3"/>
          <p:cNvGrpSpPr/>
          <p:nvPr/>
        </p:nvGrpSpPr>
        <p:grpSpPr>
          <a:xfrm>
            <a:off x="9850784" y="4705262"/>
            <a:ext cx="2192174" cy="2091681"/>
            <a:chOff x="3883068" y="1177447"/>
            <a:chExt cx="4446600" cy="4446600"/>
          </a:xfrm>
        </p:grpSpPr>
        <p:sp>
          <p:nvSpPr>
            <p:cNvPr id="97" name="Google Shape;97;p3"/>
            <p:cNvSpPr/>
            <p:nvPr/>
          </p:nvSpPr>
          <p:spPr>
            <a:xfrm>
              <a:off x="3883068" y="1177447"/>
              <a:ext cx="4446600" cy="44466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8" name="Google Shape;98;p3"/>
            <p:cNvSpPr/>
            <p:nvPr/>
          </p:nvSpPr>
          <p:spPr>
            <a:xfrm>
              <a:off x="4045906" y="1352811"/>
              <a:ext cx="4121100" cy="4095900"/>
            </a:xfrm>
            <a:prstGeom prst="ellipse">
              <a:avLst/>
            </a:prstGeom>
            <a:solidFill>
              <a:schemeClr val="lt1"/>
            </a:solidFill>
            <a:ln cap="flat" cmpd="sng" w="57150">
              <a:solidFill>
                <a:schemeClr val="dk1"/>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99" name="Google Shape;99;p3"/>
            <p:cNvPicPr preferRelativeResize="0"/>
            <p:nvPr/>
          </p:nvPicPr>
          <p:blipFill rotWithShape="1">
            <a:blip r:embed="rId2">
              <a:alphaModFix/>
            </a:blip>
            <a:srcRect b="0" l="0" r="0" t="0"/>
            <a:stretch/>
          </p:blipFill>
          <p:spPr>
            <a:xfrm>
              <a:off x="4595812" y="1928812"/>
              <a:ext cx="3000375" cy="3000375"/>
            </a:xfrm>
            <a:prstGeom prst="rect">
              <a:avLst/>
            </a:prstGeom>
            <a:noFill/>
            <a:ln>
              <a:noFill/>
            </a:ln>
          </p:spPr>
        </p:pic>
      </p:grpSp>
      <p:grpSp>
        <p:nvGrpSpPr>
          <p:cNvPr id="100" name="Google Shape;100;p3"/>
          <p:cNvGrpSpPr/>
          <p:nvPr/>
        </p:nvGrpSpPr>
        <p:grpSpPr>
          <a:xfrm>
            <a:off x="858722" y="394650"/>
            <a:ext cx="4716320" cy="4959740"/>
            <a:chOff x="993819" y="738996"/>
            <a:chExt cx="3125046" cy="5998718"/>
          </a:xfrm>
        </p:grpSpPr>
        <p:grpSp>
          <p:nvGrpSpPr>
            <p:cNvPr id="101" name="Google Shape;101;p3"/>
            <p:cNvGrpSpPr/>
            <p:nvPr/>
          </p:nvGrpSpPr>
          <p:grpSpPr>
            <a:xfrm>
              <a:off x="993819" y="738996"/>
              <a:ext cx="3125047" cy="5276942"/>
              <a:chOff x="1766170" y="1052184"/>
              <a:chExt cx="3594900" cy="6110400"/>
            </a:xfrm>
          </p:grpSpPr>
          <p:sp>
            <p:nvSpPr>
              <p:cNvPr id="102" name="Google Shape;102;p3"/>
              <p:cNvSpPr/>
              <p:nvPr/>
            </p:nvSpPr>
            <p:spPr>
              <a:xfrm>
                <a:off x="1766170" y="1052184"/>
                <a:ext cx="3594900" cy="6110400"/>
              </a:xfrm>
              <a:prstGeom prst="roundRect">
                <a:avLst>
                  <a:gd fmla="val 8144" name="adj"/>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3"/>
              <p:cNvSpPr/>
              <p:nvPr/>
            </p:nvSpPr>
            <p:spPr>
              <a:xfrm>
                <a:off x="1832544" y="1155742"/>
                <a:ext cx="3450300" cy="5862300"/>
              </a:xfrm>
              <a:prstGeom prst="roundRect">
                <a:avLst>
                  <a:gd fmla="val 8144" name="adj"/>
                </a:avLst>
              </a:prstGeom>
              <a:solidFill>
                <a:srgbClr val="CCFFCC"/>
              </a:solid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04" name="Google Shape;104;p3"/>
            <p:cNvSpPr txBox="1"/>
            <p:nvPr/>
          </p:nvSpPr>
          <p:spPr>
            <a:xfrm>
              <a:off x="1165460" y="873013"/>
              <a:ext cx="2771100" cy="5864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Philippe Perrenoud  (2000)</a:t>
              </a:r>
              <a:endParaRPr/>
            </a:p>
            <a:p>
              <a:pPr indent="0" lvl="0" marL="0" marR="0" rtl="0" algn="ctr">
                <a:spcBef>
                  <a:spcPts val="0"/>
                </a:spcBef>
                <a:spcAft>
                  <a:spcPts val="0"/>
                </a:spcAft>
                <a:buNone/>
              </a:pPr>
              <a:r>
                <a:t/>
              </a:r>
              <a:endParaRPr b="1" sz="1800" u="sng">
                <a:solidFill>
                  <a:schemeClr val="dk1"/>
                </a:solidFill>
                <a:latin typeface="Teko"/>
                <a:ea typeface="Teko"/>
                <a:cs typeface="Teko"/>
                <a:sym typeface="Teko"/>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Es un emprendimiento colectivo dirigido por el grupo clase (el profesor/a construye el interés, pero no decide).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Se orienta hacia una producción concreta (en sentido amplio, texto, diario, espectáculo, exposición, maqueta, mapa, experiencia científica, danza, canción, creación artística, fiesta, encuesta, salida, concurso, juego, etc.).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Genera un conjunto de tareas en las cuales todos los/las estudiantes pueden implicarse y jugar un rol activo, que puede variar en función de sus medios e intereses.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Promueve aprendizajes de saberes y de un saber hacer (decidir, planificar, coordinar, etc.).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Favorece aprendizajes identificables (al menos posteriormente) que figuran en el pro.</a:t>
              </a:r>
              <a:endParaRPr/>
            </a:p>
          </p:txBody>
        </p:sp>
      </p:grpSp>
      <p:grpSp>
        <p:nvGrpSpPr>
          <p:cNvPr id="105" name="Google Shape;105;p3"/>
          <p:cNvGrpSpPr/>
          <p:nvPr/>
        </p:nvGrpSpPr>
        <p:grpSpPr>
          <a:xfrm>
            <a:off x="7085836" y="496163"/>
            <a:ext cx="4565380" cy="3581482"/>
            <a:chOff x="5655589" y="1254653"/>
            <a:chExt cx="3125046" cy="3074761"/>
          </a:xfrm>
        </p:grpSpPr>
        <p:grpSp>
          <p:nvGrpSpPr>
            <p:cNvPr id="106" name="Google Shape;106;p3"/>
            <p:cNvGrpSpPr/>
            <p:nvPr/>
          </p:nvGrpSpPr>
          <p:grpSpPr>
            <a:xfrm>
              <a:off x="5655589" y="1254653"/>
              <a:ext cx="3125047" cy="3074761"/>
              <a:chOff x="1766170" y="1052186"/>
              <a:chExt cx="3594900" cy="3560400"/>
            </a:xfrm>
          </p:grpSpPr>
          <p:sp>
            <p:nvSpPr>
              <p:cNvPr id="107" name="Google Shape;107;p3"/>
              <p:cNvSpPr/>
              <p:nvPr/>
            </p:nvSpPr>
            <p:spPr>
              <a:xfrm>
                <a:off x="1766170" y="1052186"/>
                <a:ext cx="3594900" cy="3560400"/>
              </a:xfrm>
              <a:prstGeom prst="roundRect">
                <a:avLst>
                  <a:gd fmla="val 8144" name="adj"/>
                </a:avLst>
              </a:prstGeom>
              <a:solidFill>
                <a:srgbClr val="CCEC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8" name="Google Shape;108;p3"/>
              <p:cNvSpPr/>
              <p:nvPr/>
            </p:nvSpPr>
            <p:spPr>
              <a:xfrm>
                <a:off x="1834750" y="1117843"/>
                <a:ext cx="3445800" cy="3383400"/>
              </a:xfrm>
              <a:prstGeom prst="roundRect">
                <a:avLst>
                  <a:gd fmla="val 8144" name="adj"/>
                </a:avLst>
              </a:prstGeom>
              <a:solidFill>
                <a:srgbClr val="CCECFF"/>
              </a:solid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09" name="Google Shape;109;p3"/>
            <p:cNvSpPr txBox="1"/>
            <p:nvPr/>
          </p:nvSpPr>
          <p:spPr>
            <a:xfrm>
              <a:off x="5928761" y="1378548"/>
              <a:ext cx="2654400" cy="26808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Haddad y Draxler  (2002)</a:t>
              </a:r>
              <a:endParaRPr/>
            </a:p>
            <a:p>
              <a:pPr indent="0" lvl="0" marL="0" marR="0" rtl="0" algn="ctr">
                <a:spcBef>
                  <a:spcPts val="0"/>
                </a:spcBef>
                <a:spcAft>
                  <a:spcPts val="0"/>
                </a:spcAft>
                <a:buNone/>
              </a:pPr>
              <a:r>
                <a:t/>
              </a:r>
              <a:endParaRPr b="1" sz="16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“Los sistemas educativos convencionales ofrecen escasa flexibilidad. […] En el caso de estudiantes provenientes de familias de bajos ingresos, la flexibilidad de las escuelas es aún menor; las escuelas más acomodadas atraen a los mejores docentes, relegando a los menos preparados a las escuelas de zonas pobres y remotas. […] En consecuencia, estos sistemas perpetúan las inequidad social, pierden a excelentes estudiantes víctimas del aburrimiento y aumentan el costo de la educación a través de las altas tasas de abandono y repetición”.</a:t>
              </a:r>
              <a:endParaRPr/>
            </a:p>
          </p:txBody>
        </p:sp>
      </p:grpSp>
      <p:grpSp>
        <p:nvGrpSpPr>
          <p:cNvPr id="110" name="Google Shape;110;p3"/>
          <p:cNvGrpSpPr/>
          <p:nvPr/>
        </p:nvGrpSpPr>
        <p:grpSpPr>
          <a:xfrm>
            <a:off x="5355646" y="4835953"/>
            <a:ext cx="4111165" cy="1572440"/>
            <a:chOff x="6095923" y="3167530"/>
            <a:chExt cx="3728271" cy="3020439"/>
          </a:xfrm>
        </p:grpSpPr>
        <p:grpSp>
          <p:nvGrpSpPr>
            <p:cNvPr id="111" name="Google Shape;111;p3"/>
            <p:cNvGrpSpPr/>
            <p:nvPr/>
          </p:nvGrpSpPr>
          <p:grpSpPr>
            <a:xfrm>
              <a:off x="6095923" y="3167530"/>
              <a:ext cx="3728271" cy="3020439"/>
              <a:chOff x="1766170" y="1052186"/>
              <a:chExt cx="3594900" cy="2204700"/>
            </a:xfrm>
          </p:grpSpPr>
          <p:sp>
            <p:nvSpPr>
              <p:cNvPr id="112" name="Google Shape;112;p3"/>
              <p:cNvSpPr/>
              <p:nvPr/>
            </p:nvSpPr>
            <p:spPr>
              <a:xfrm>
                <a:off x="1766170" y="1052186"/>
                <a:ext cx="3594900" cy="2204700"/>
              </a:xfrm>
              <a:prstGeom prst="roundRect">
                <a:avLst>
                  <a:gd fmla="val 8144" name="adj"/>
                </a:avLst>
              </a:prstGeom>
              <a:solidFill>
                <a:srgbClr val="FF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3" name="Google Shape;113;p3"/>
              <p:cNvSpPr/>
              <p:nvPr/>
            </p:nvSpPr>
            <p:spPr>
              <a:xfrm>
                <a:off x="1834750" y="1117843"/>
                <a:ext cx="3445800" cy="2067300"/>
              </a:xfrm>
              <a:prstGeom prst="roundRect">
                <a:avLst>
                  <a:gd fmla="val 8144" name="adj"/>
                </a:avLst>
              </a:prstGeom>
              <a:solidFill>
                <a:srgbClr val="FFFFCC"/>
              </a:solid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14" name="Google Shape;114;p3"/>
            <p:cNvSpPr txBox="1"/>
            <p:nvPr/>
          </p:nvSpPr>
          <p:spPr>
            <a:xfrm>
              <a:off x="6244909" y="3300956"/>
              <a:ext cx="3481200" cy="1659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Torres Santomé</a:t>
              </a:r>
              <a:r>
                <a:rPr b="1" lang="es-MX" sz="1600" u="sng">
                  <a:solidFill>
                    <a:schemeClr val="dk1"/>
                  </a:solidFill>
                  <a:latin typeface="Teko"/>
                  <a:ea typeface="Teko"/>
                  <a:cs typeface="Teko"/>
                  <a:sym typeface="Teko"/>
                </a:rPr>
                <a:t>  (2005)</a:t>
              </a:r>
              <a:endParaRPr/>
            </a:p>
            <a:p>
              <a:pPr indent="0" lvl="0" marL="0" marR="0" rtl="0" algn="ctr">
                <a:spcBef>
                  <a:spcPts val="0"/>
                </a:spcBef>
                <a:spcAft>
                  <a:spcPts val="0"/>
                </a:spcAft>
                <a:buNone/>
              </a:pPr>
              <a:r>
                <a:t/>
              </a:r>
              <a:endParaRPr b="1" sz="16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Considera necesario que puedan existir posibilidades reales de poner en cuestión los conocimientos culturales que al escuela valora y exige</a:t>
              </a:r>
              <a:endParaRPr/>
            </a:p>
          </p:txBody>
        </p:sp>
      </p:grpSp>
      <p:pic>
        <p:nvPicPr>
          <p:cNvPr descr="Flecha con curva ligera" id="115" name="Google Shape;115;p3"/>
          <p:cNvPicPr preferRelativeResize="0"/>
          <p:nvPr/>
        </p:nvPicPr>
        <p:blipFill rotWithShape="1">
          <a:blip r:embed="rId3">
            <a:alphaModFix/>
          </a:blip>
          <a:srcRect b="0" l="0" r="0" t="0"/>
          <a:stretch/>
        </p:blipFill>
        <p:spPr>
          <a:xfrm>
            <a:off x="5873286" y="3055869"/>
            <a:ext cx="914400" cy="914400"/>
          </a:xfrm>
          <a:prstGeom prst="rect">
            <a:avLst/>
          </a:prstGeom>
          <a:noFill/>
          <a:ln>
            <a:noFill/>
          </a:ln>
        </p:spPr>
      </p:pic>
      <p:pic>
        <p:nvPicPr>
          <p:cNvPr descr="Flecha con curva ligera" id="116" name="Google Shape;116;p3"/>
          <p:cNvPicPr preferRelativeResize="0"/>
          <p:nvPr/>
        </p:nvPicPr>
        <p:blipFill rotWithShape="1">
          <a:blip r:embed="rId3">
            <a:alphaModFix/>
          </a:blip>
          <a:srcRect b="0" l="0" r="0" t="0"/>
          <a:stretch/>
        </p:blipFill>
        <p:spPr>
          <a:xfrm flipH="1" rot="-2395747">
            <a:off x="8673802" y="3958099"/>
            <a:ext cx="914400" cy="913722"/>
          </a:xfrm>
          <a:prstGeom prst="rect">
            <a:avLst/>
          </a:prstGeom>
          <a:noFill/>
          <a:ln>
            <a:noFill/>
          </a:ln>
        </p:spPr>
      </p:pic>
      <p:pic>
        <p:nvPicPr>
          <p:cNvPr id="117" name="Google Shape;117;p3"/>
          <p:cNvPicPr preferRelativeResize="0"/>
          <p:nvPr/>
        </p:nvPicPr>
        <p:blipFill>
          <a:blip r:embed="rId4">
            <a:alphaModFix/>
          </a:blip>
          <a:stretch>
            <a:fillRect/>
          </a:stretch>
        </p:blipFill>
        <p:spPr>
          <a:xfrm>
            <a:off x="5797715" y="617859"/>
            <a:ext cx="1065514" cy="15723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4"/>
          <p:cNvSpPr/>
          <p:nvPr/>
        </p:nvSpPr>
        <p:spPr>
          <a:xfrm>
            <a:off x="673353" y="175363"/>
            <a:ext cx="11313000" cy="6424800"/>
          </a:xfrm>
          <a:prstGeom prst="roundRect">
            <a:avLst>
              <a:gd fmla="val 9131" name="adj"/>
            </a:avLst>
          </a:prstGeom>
          <a:noFill/>
          <a:ln cap="flat" cmpd="sng" w="762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120" name="Google Shape;120;p4"/>
          <p:cNvGrpSpPr/>
          <p:nvPr/>
        </p:nvGrpSpPr>
        <p:grpSpPr>
          <a:xfrm>
            <a:off x="125428" y="4590761"/>
            <a:ext cx="2192174" cy="2091681"/>
            <a:chOff x="3883068" y="1177447"/>
            <a:chExt cx="4446600" cy="4446600"/>
          </a:xfrm>
        </p:grpSpPr>
        <p:sp>
          <p:nvSpPr>
            <p:cNvPr id="121" name="Google Shape;121;p4"/>
            <p:cNvSpPr/>
            <p:nvPr/>
          </p:nvSpPr>
          <p:spPr>
            <a:xfrm>
              <a:off x="3883068" y="1177447"/>
              <a:ext cx="4446600" cy="44466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4"/>
            <p:cNvSpPr/>
            <p:nvPr/>
          </p:nvSpPr>
          <p:spPr>
            <a:xfrm>
              <a:off x="4045906" y="1352811"/>
              <a:ext cx="4121100" cy="4095900"/>
            </a:xfrm>
            <a:prstGeom prst="ellipse">
              <a:avLst/>
            </a:prstGeom>
            <a:solidFill>
              <a:schemeClr val="lt1"/>
            </a:solidFill>
            <a:ln cap="flat" cmpd="sng" w="57150">
              <a:solidFill>
                <a:schemeClr val="dk1"/>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23" name="Google Shape;123;p4"/>
            <p:cNvPicPr preferRelativeResize="0"/>
            <p:nvPr/>
          </p:nvPicPr>
          <p:blipFill rotWithShape="1">
            <a:blip r:embed="rId2">
              <a:alphaModFix/>
            </a:blip>
            <a:srcRect b="0" l="0" r="0" t="0"/>
            <a:stretch/>
          </p:blipFill>
          <p:spPr>
            <a:xfrm>
              <a:off x="4595812" y="1928812"/>
              <a:ext cx="3000375" cy="3000375"/>
            </a:xfrm>
            <a:prstGeom prst="rect">
              <a:avLst/>
            </a:prstGeom>
            <a:noFill/>
            <a:ln>
              <a:noFill/>
            </a:ln>
          </p:spPr>
        </p:pic>
      </p:grpSp>
      <p:grpSp>
        <p:nvGrpSpPr>
          <p:cNvPr id="124" name="Google Shape;124;p4"/>
          <p:cNvGrpSpPr/>
          <p:nvPr/>
        </p:nvGrpSpPr>
        <p:grpSpPr>
          <a:xfrm>
            <a:off x="854109" y="795751"/>
            <a:ext cx="4523817" cy="2520267"/>
            <a:chOff x="993819" y="738996"/>
            <a:chExt cx="3125046" cy="5276942"/>
          </a:xfrm>
        </p:grpSpPr>
        <p:grpSp>
          <p:nvGrpSpPr>
            <p:cNvPr id="125" name="Google Shape;125;p4"/>
            <p:cNvGrpSpPr/>
            <p:nvPr/>
          </p:nvGrpSpPr>
          <p:grpSpPr>
            <a:xfrm>
              <a:off x="993819" y="738996"/>
              <a:ext cx="3125047" cy="5276942"/>
              <a:chOff x="1766170" y="1052184"/>
              <a:chExt cx="3594900" cy="6110400"/>
            </a:xfrm>
          </p:grpSpPr>
          <p:sp>
            <p:nvSpPr>
              <p:cNvPr id="126" name="Google Shape;126;p4"/>
              <p:cNvSpPr/>
              <p:nvPr/>
            </p:nvSpPr>
            <p:spPr>
              <a:xfrm>
                <a:off x="1766170" y="1052184"/>
                <a:ext cx="3594900" cy="6110400"/>
              </a:xfrm>
              <a:prstGeom prst="roundRect">
                <a:avLst>
                  <a:gd fmla="val 8144" name="adj"/>
                </a:avLst>
              </a:prstGeom>
              <a:solidFill>
                <a:srgbClr val="FFCC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7" name="Google Shape;127;p4"/>
              <p:cNvSpPr/>
              <p:nvPr/>
            </p:nvSpPr>
            <p:spPr>
              <a:xfrm>
                <a:off x="1832544" y="1155742"/>
                <a:ext cx="3450300" cy="5862300"/>
              </a:xfrm>
              <a:prstGeom prst="roundRect">
                <a:avLst>
                  <a:gd fmla="val 8144" name="adj"/>
                </a:avLst>
              </a:prstGeom>
              <a:no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28" name="Google Shape;128;p4"/>
            <p:cNvSpPr txBox="1"/>
            <p:nvPr/>
          </p:nvSpPr>
          <p:spPr>
            <a:xfrm>
              <a:off x="1165460" y="873012"/>
              <a:ext cx="2771100" cy="4443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Macedo, Katzkowicz y Quintanilla  (2006)</a:t>
              </a:r>
              <a:endParaRPr/>
            </a:p>
            <a:p>
              <a:pPr indent="0" lvl="0" marL="0" marR="0" rtl="0" algn="ctr">
                <a:spcBef>
                  <a:spcPts val="0"/>
                </a:spcBef>
                <a:spcAft>
                  <a:spcPts val="0"/>
                </a:spcAft>
                <a:buNone/>
              </a:pPr>
              <a:r>
                <a:t/>
              </a:r>
              <a:endParaRPr b="1" sz="1600" u="sng">
                <a:solidFill>
                  <a:schemeClr val="dk1"/>
                </a:solidFill>
                <a:latin typeface="Teko"/>
                <a:ea typeface="Teko"/>
                <a:cs typeface="Teko"/>
                <a:sym typeface="Teko"/>
              </a:endParaRPr>
            </a:p>
            <a:p>
              <a:pPr indent="0" lvl="0" marL="0" marR="0" rtl="0" algn="ctr">
                <a:spcBef>
                  <a:spcPts val="0"/>
                </a:spcBef>
                <a:spcAft>
                  <a:spcPts val="0"/>
                </a:spcAft>
                <a:buNone/>
              </a:pPr>
              <a:r>
                <a:t/>
              </a:r>
              <a:endParaRPr sz="1600">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Mejorar los aprendizajes de las y los alumnos es una necesidad que no podemos dejar pasar si consideramos que lo ideal es que todos tengan acceso a esta área del conocimiento.</a:t>
              </a:r>
              <a:endParaRPr/>
            </a:p>
            <a:p>
              <a:pPr indent="0" lvl="0" marL="0" marR="0" rtl="0" algn="ctr">
                <a:spcBef>
                  <a:spcPts val="0"/>
                </a:spcBef>
                <a:spcAft>
                  <a:spcPts val="0"/>
                </a:spcAft>
                <a:buNone/>
              </a:pPr>
              <a:r>
                <a:rPr lang="es-MX" sz="1600">
                  <a:solidFill>
                    <a:schemeClr val="dk1"/>
                  </a:solidFill>
                  <a:latin typeface="Teko"/>
                  <a:ea typeface="Teko"/>
                  <a:cs typeface="Teko"/>
                  <a:sym typeface="Teko"/>
                </a:rPr>
                <a:t>Esto con el objetivo de mejorar su calidad de vida y su acción como ciudadanos.</a:t>
              </a:r>
              <a:endParaRPr/>
            </a:p>
          </p:txBody>
        </p:sp>
      </p:grpSp>
      <p:grpSp>
        <p:nvGrpSpPr>
          <p:cNvPr id="129" name="Google Shape;129;p4"/>
          <p:cNvGrpSpPr/>
          <p:nvPr/>
        </p:nvGrpSpPr>
        <p:grpSpPr>
          <a:xfrm>
            <a:off x="6417034" y="257829"/>
            <a:ext cx="5375392" cy="6646997"/>
            <a:chOff x="5655589" y="1254653"/>
            <a:chExt cx="3125046" cy="7135799"/>
          </a:xfrm>
        </p:grpSpPr>
        <p:grpSp>
          <p:nvGrpSpPr>
            <p:cNvPr id="130" name="Google Shape;130;p4"/>
            <p:cNvGrpSpPr/>
            <p:nvPr/>
          </p:nvGrpSpPr>
          <p:grpSpPr>
            <a:xfrm>
              <a:off x="5655589" y="1254653"/>
              <a:ext cx="3125047" cy="6684264"/>
              <a:chOff x="1766170" y="1052186"/>
              <a:chExt cx="3594900" cy="7740000"/>
            </a:xfrm>
          </p:grpSpPr>
          <p:sp>
            <p:nvSpPr>
              <p:cNvPr id="131" name="Google Shape;131;p4"/>
              <p:cNvSpPr/>
              <p:nvPr/>
            </p:nvSpPr>
            <p:spPr>
              <a:xfrm>
                <a:off x="1766170" y="1052186"/>
                <a:ext cx="3594900" cy="7740000"/>
              </a:xfrm>
              <a:prstGeom prst="roundRect">
                <a:avLst>
                  <a:gd fmla="val 8144" name="adj"/>
                </a:avLst>
              </a:prstGeom>
              <a:solidFill>
                <a:srgbClr val="CCEC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4"/>
              <p:cNvSpPr/>
              <p:nvPr/>
            </p:nvSpPr>
            <p:spPr>
              <a:xfrm>
                <a:off x="1834750" y="1117843"/>
                <a:ext cx="3445800" cy="7551000"/>
              </a:xfrm>
              <a:prstGeom prst="roundRect">
                <a:avLst>
                  <a:gd fmla="val 8144" name="adj"/>
                </a:avLst>
              </a:prstGeom>
              <a:solidFill>
                <a:srgbClr val="CCECFF"/>
              </a:solid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33" name="Google Shape;133;p4"/>
            <p:cNvSpPr txBox="1"/>
            <p:nvPr/>
          </p:nvSpPr>
          <p:spPr>
            <a:xfrm>
              <a:off x="5775775" y="1418752"/>
              <a:ext cx="2931000" cy="6971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Estela Cols  (2008)</a:t>
              </a:r>
              <a:endParaRPr/>
            </a:p>
            <a:p>
              <a:pPr indent="0" lvl="0" marL="0" marR="0" rtl="0" algn="ctr">
                <a:spcBef>
                  <a:spcPts val="0"/>
                </a:spcBef>
                <a:spcAft>
                  <a:spcPts val="0"/>
                </a:spcAft>
                <a:buNone/>
              </a:pPr>
              <a:r>
                <a:t/>
              </a:r>
              <a:endParaRPr b="1" sz="14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El trabajo por proyectos, mas allá de su sentido didáctico, tiene un valor agregado y es el de la comunidad que se genera y se forja a partir de este tipo de trabajo.</a:t>
              </a:r>
              <a:endParaRPr/>
            </a:p>
            <a:p>
              <a:pPr indent="0" lvl="0" marL="0" marR="0" rtl="0" algn="ctr">
                <a:spcBef>
                  <a:spcPts val="0"/>
                </a:spcBef>
                <a:spcAft>
                  <a:spcPts val="0"/>
                </a:spcAft>
                <a:buNone/>
              </a:pPr>
              <a:r>
                <a:rPr lang="es-MX" sz="1600">
                  <a:solidFill>
                    <a:schemeClr val="dk1"/>
                  </a:solidFill>
                  <a:latin typeface="Teko"/>
                  <a:ea typeface="Teko"/>
                  <a:cs typeface="Teko"/>
                  <a:sym typeface="Teko"/>
                </a:rPr>
                <a:t>Propone al igual que Perrenoud, algunos “rasgos significativos“ del trabajo por proyectos:</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El proyecto constituye tanto un móvil como un método de trabajo.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Integra un conjunto de actividades organizadas, no inconexas; tanto en un sentido vertical –es decir, en relación con el tiempo, con el desarrollo del proyecto– como horizontal –relativo a la organización de las actividades que los distintos actores van realizando de modo simultáneo–.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Fomenta una gran participación del alumno/a y el control de algunos aspectos del proceso.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Es una empresa colectiva que colabora en la construcción de una cultura del trabajo en equipo. Da la posibilidad de diversificar tanto la tarea como los modos de participación de los estudiantes.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Se pone el énfasis en la integración de aprendizajes.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Existe una preocupación por la relevancia y significación social, cultural o personal de los proyectos. </a:t>
              </a:r>
              <a:endParaRPr/>
            </a:p>
            <a:p>
              <a:pPr indent="-285750" lvl="0" marL="285750" marR="0" rtl="0" algn="l">
                <a:spcBef>
                  <a:spcPts val="0"/>
                </a:spcBef>
                <a:spcAft>
                  <a:spcPts val="0"/>
                </a:spcAft>
                <a:buClr>
                  <a:schemeClr val="dk1"/>
                </a:buClr>
                <a:buSzPts val="1600"/>
                <a:buFont typeface="Arial"/>
                <a:buChar char="•"/>
              </a:pPr>
              <a:r>
                <a:rPr lang="es-MX" sz="1600">
                  <a:solidFill>
                    <a:schemeClr val="dk1"/>
                  </a:solidFill>
                  <a:latin typeface="Teko"/>
                  <a:ea typeface="Teko"/>
                  <a:cs typeface="Teko"/>
                  <a:sym typeface="Teko"/>
                </a:rPr>
                <a:t>Se produce la movilidad de una diversidad de saberes durante el proyecto: saberes ligados a la gestión del proyecto, saberes disciplinares, aprendizajes de orden social, entre otros.</a:t>
              </a:r>
              <a:endParaRPr/>
            </a:p>
          </p:txBody>
        </p:sp>
      </p:grpSp>
      <p:pic>
        <p:nvPicPr>
          <p:cNvPr descr="Flecha con curva ligera" id="134" name="Google Shape;134;p4"/>
          <p:cNvPicPr preferRelativeResize="0"/>
          <p:nvPr/>
        </p:nvPicPr>
        <p:blipFill rotWithShape="1">
          <a:blip r:embed="rId3">
            <a:alphaModFix/>
          </a:blip>
          <a:srcRect b="0" l="0" r="0" t="0"/>
          <a:stretch/>
        </p:blipFill>
        <p:spPr>
          <a:xfrm>
            <a:off x="5440326" y="1852940"/>
            <a:ext cx="914400" cy="914400"/>
          </a:xfrm>
          <a:prstGeom prst="rect">
            <a:avLst/>
          </a:prstGeom>
          <a:noFill/>
          <a:ln>
            <a:noFill/>
          </a:ln>
        </p:spPr>
      </p:pic>
      <p:pic>
        <p:nvPicPr>
          <p:cNvPr id="135" name="Google Shape;135;p4"/>
          <p:cNvPicPr preferRelativeResize="0"/>
          <p:nvPr/>
        </p:nvPicPr>
        <p:blipFill>
          <a:blip r:embed="rId4">
            <a:alphaModFix/>
          </a:blip>
          <a:stretch>
            <a:fillRect/>
          </a:stretch>
        </p:blipFill>
        <p:spPr>
          <a:xfrm>
            <a:off x="3036400" y="3456342"/>
            <a:ext cx="1685925" cy="27051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5"/>
          <p:cNvSpPr/>
          <p:nvPr/>
        </p:nvSpPr>
        <p:spPr>
          <a:xfrm>
            <a:off x="673353" y="175363"/>
            <a:ext cx="11313000" cy="6424800"/>
          </a:xfrm>
          <a:prstGeom prst="roundRect">
            <a:avLst>
              <a:gd fmla="val 9131" name="adj"/>
            </a:avLst>
          </a:prstGeom>
          <a:noFill/>
          <a:ln cap="flat" cmpd="sng" w="762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138" name="Google Shape;138;p5"/>
          <p:cNvGrpSpPr/>
          <p:nvPr/>
        </p:nvGrpSpPr>
        <p:grpSpPr>
          <a:xfrm>
            <a:off x="125428" y="4590761"/>
            <a:ext cx="2192174" cy="2091681"/>
            <a:chOff x="3883068" y="1177447"/>
            <a:chExt cx="4446600" cy="4446600"/>
          </a:xfrm>
        </p:grpSpPr>
        <p:sp>
          <p:nvSpPr>
            <p:cNvPr id="139" name="Google Shape;139;p5"/>
            <p:cNvSpPr/>
            <p:nvPr/>
          </p:nvSpPr>
          <p:spPr>
            <a:xfrm>
              <a:off x="3883068" y="1177447"/>
              <a:ext cx="4446600" cy="44466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5"/>
            <p:cNvSpPr/>
            <p:nvPr/>
          </p:nvSpPr>
          <p:spPr>
            <a:xfrm>
              <a:off x="4045906" y="1352811"/>
              <a:ext cx="4121100" cy="4095900"/>
            </a:xfrm>
            <a:prstGeom prst="ellipse">
              <a:avLst/>
            </a:prstGeom>
            <a:solidFill>
              <a:schemeClr val="lt1"/>
            </a:solidFill>
            <a:ln cap="flat" cmpd="sng" w="57150">
              <a:solidFill>
                <a:schemeClr val="dk1"/>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41" name="Google Shape;141;p5"/>
            <p:cNvPicPr preferRelativeResize="0"/>
            <p:nvPr/>
          </p:nvPicPr>
          <p:blipFill rotWithShape="1">
            <a:blip r:embed="rId2">
              <a:alphaModFix/>
            </a:blip>
            <a:srcRect b="0" l="0" r="0" t="0"/>
            <a:stretch/>
          </p:blipFill>
          <p:spPr>
            <a:xfrm>
              <a:off x="4595812" y="1928812"/>
              <a:ext cx="3000375" cy="3000375"/>
            </a:xfrm>
            <a:prstGeom prst="rect">
              <a:avLst/>
            </a:prstGeom>
            <a:noFill/>
            <a:ln>
              <a:noFill/>
            </a:ln>
          </p:spPr>
        </p:pic>
      </p:grpSp>
      <p:grpSp>
        <p:nvGrpSpPr>
          <p:cNvPr id="142" name="Google Shape;142;p5"/>
          <p:cNvGrpSpPr/>
          <p:nvPr/>
        </p:nvGrpSpPr>
        <p:grpSpPr>
          <a:xfrm>
            <a:off x="927231" y="267981"/>
            <a:ext cx="9530727" cy="3480025"/>
            <a:chOff x="1002493" y="570285"/>
            <a:chExt cx="2895030" cy="13446772"/>
          </a:xfrm>
        </p:grpSpPr>
        <p:grpSp>
          <p:nvGrpSpPr>
            <p:cNvPr id="143" name="Google Shape;143;p5"/>
            <p:cNvGrpSpPr/>
            <p:nvPr/>
          </p:nvGrpSpPr>
          <p:grpSpPr>
            <a:xfrm>
              <a:off x="1002493" y="570285"/>
              <a:ext cx="2895030" cy="13446770"/>
              <a:chOff x="1776148" y="856826"/>
              <a:chExt cx="3330300" cy="15570600"/>
            </a:xfrm>
          </p:grpSpPr>
          <p:sp>
            <p:nvSpPr>
              <p:cNvPr id="144" name="Google Shape;144;p5"/>
              <p:cNvSpPr/>
              <p:nvPr/>
            </p:nvSpPr>
            <p:spPr>
              <a:xfrm>
                <a:off x="1776148" y="856826"/>
                <a:ext cx="3330300" cy="15570600"/>
              </a:xfrm>
              <a:prstGeom prst="roundRect">
                <a:avLst>
                  <a:gd fmla="val 8144" name="adj"/>
                </a:avLst>
              </a:prstGeom>
              <a:solidFill>
                <a:srgbClr val="FF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5" name="Google Shape;145;p5"/>
              <p:cNvSpPr/>
              <p:nvPr/>
            </p:nvSpPr>
            <p:spPr>
              <a:xfrm>
                <a:off x="1806816" y="1207306"/>
                <a:ext cx="3255900" cy="14842200"/>
              </a:xfrm>
              <a:prstGeom prst="roundRect">
                <a:avLst>
                  <a:gd fmla="val 8144" name="adj"/>
                </a:avLst>
              </a:prstGeom>
              <a:no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46" name="Google Shape;146;p5"/>
            <p:cNvSpPr txBox="1"/>
            <p:nvPr/>
          </p:nvSpPr>
          <p:spPr>
            <a:xfrm>
              <a:off x="1085035" y="873007"/>
              <a:ext cx="2729700" cy="12963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Anijovich y Mora  (2010)</a:t>
              </a:r>
              <a:endParaRPr/>
            </a:p>
            <a:p>
              <a:pPr indent="0" lvl="0" marL="0" marR="0" rtl="0" algn="ctr">
                <a:spcBef>
                  <a:spcPts val="0"/>
                </a:spcBef>
                <a:spcAft>
                  <a:spcPts val="0"/>
                </a:spcAft>
                <a:buNone/>
              </a:pPr>
              <a:r>
                <a:t/>
              </a:r>
              <a:endParaRPr b="1" sz="18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Describen algunos pasos que pueden contribuir a diseñar un proyecto: </a:t>
              </a:r>
              <a:endParaRPr/>
            </a:p>
            <a:p>
              <a:pPr indent="0" lvl="0" marL="0" marR="0" rtl="0" algn="l">
                <a:spcBef>
                  <a:spcPts val="0"/>
                </a:spcBef>
                <a:spcAft>
                  <a:spcPts val="0"/>
                </a:spcAft>
                <a:buNone/>
              </a:pPr>
              <a:r>
                <a:rPr b="1" lang="es-MX" sz="1600">
                  <a:solidFill>
                    <a:schemeClr val="dk1"/>
                  </a:solidFill>
                  <a:latin typeface="Teko"/>
                  <a:ea typeface="Teko"/>
                  <a:cs typeface="Teko"/>
                  <a:sym typeface="Teko"/>
                </a:rPr>
                <a:t>1.</a:t>
              </a:r>
              <a:r>
                <a:rPr lang="es-MX" sz="1600">
                  <a:solidFill>
                    <a:schemeClr val="dk1"/>
                  </a:solidFill>
                  <a:latin typeface="Teko"/>
                  <a:ea typeface="Teko"/>
                  <a:cs typeface="Teko"/>
                  <a:sym typeface="Teko"/>
                </a:rPr>
                <a:t> Identificar un contenido que posibilite definir problemas significativos y relevantes, tanto desde la perspectiva disciplinar, tanto por su importancia para la comunidad, como por ser problemas interesantes para los alumnos; </a:t>
              </a:r>
              <a:endParaRPr/>
            </a:p>
            <a:p>
              <a:pPr indent="0" lvl="0" marL="0" marR="0" rtl="0" algn="l">
                <a:spcBef>
                  <a:spcPts val="0"/>
                </a:spcBef>
                <a:spcAft>
                  <a:spcPts val="0"/>
                </a:spcAft>
                <a:buNone/>
              </a:pPr>
              <a:r>
                <a:rPr b="1" lang="es-MX" sz="1600">
                  <a:solidFill>
                    <a:schemeClr val="dk1"/>
                  </a:solidFill>
                  <a:latin typeface="Teko"/>
                  <a:ea typeface="Teko"/>
                  <a:cs typeface="Teko"/>
                  <a:sym typeface="Teko"/>
                </a:rPr>
                <a:t>2.</a:t>
              </a:r>
              <a:r>
                <a:rPr lang="es-MX" sz="1600">
                  <a:solidFill>
                    <a:schemeClr val="dk1"/>
                  </a:solidFill>
                  <a:latin typeface="Teko"/>
                  <a:ea typeface="Teko"/>
                  <a:cs typeface="Teko"/>
                  <a:sym typeface="Teko"/>
                </a:rPr>
                <a:t> formular los objetivos de aprendizaje para ese proyecto; </a:t>
              </a:r>
              <a:endParaRPr/>
            </a:p>
            <a:p>
              <a:pPr indent="0" lvl="0" marL="0" marR="0" rtl="0" algn="l">
                <a:spcBef>
                  <a:spcPts val="0"/>
                </a:spcBef>
                <a:spcAft>
                  <a:spcPts val="0"/>
                </a:spcAft>
                <a:buNone/>
              </a:pPr>
              <a:r>
                <a:rPr b="1" lang="es-MX" sz="1600">
                  <a:solidFill>
                    <a:schemeClr val="dk1"/>
                  </a:solidFill>
                  <a:latin typeface="Teko"/>
                  <a:ea typeface="Teko"/>
                  <a:cs typeface="Teko"/>
                  <a:sym typeface="Teko"/>
                </a:rPr>
                <a:t>3. </a:t>
              </a:r>
              <a:r>
                <a:rPr lang="es-MX" sz="1600">
                  <a:solidFill>
                    <a:schemeClr val="dk1"/>
                  </a:solidFill>
                  <a:latin typeface="Teko"/>
                  <a:ea typeface="Teko"/>
                  <a:cs typeface="Teko"/>
                  <a:sym typeface="Teko"/>
                </a:rPr>
                <a:t>especificar los modos de comunicar el proyecto: tanto de los estadios de avance como del trabajo final; </a:t>
              </a:r>
              <a:endParaRPr/>
            </a:p>
            <a:p>
              <a:pPr indent="0" lvl="0" marL="0" marR="0" rtl="0" algn="l">
                <a:spcBef>
                  <a:spcPts val="0"/>
                </a:spcBef>
                <a:spcAft>
                  <a:spcPts val="0"/>
                </a:spcAft>
                <a:buNone/>
              </a:pPr>
              <a:r>
                <a:rPr b="1" lang="es-MX" sz="1600">
                  <a:solidFill>
                    <a:schemeClr val="dk1"/>
                  </a:solidFill>
                  <a:latin typeface="Teko"/>
                  <a:ea typeface="Teko"/>
                  <a:cs typeface="Teko"/>
                  <a:sym typeface="Teko"/>
                </a:rPr>
                <a:t>4. </a:t>
              </a:r>
              <a:r>
                <a:rPr lang="es-MX" sz="1600">
                  <a:solidFill>
                    <a:schemeClr val="dk1"/>
                  </a:solidFill>
                  <a:latin typeface="Teko"/>
                  <a:ea typeface="Teko"/>
                  <a:cs typeface="Teko"/>
                  <a:sym typeface="Teko"/>
                </a:rPr>
                <a:t>determinar la variedad de recursos disponibles; </a:t>
              </a:r>
              <a:endParaRPr/>
            </a:p>
            <a:p>
              <a:pPr indent="0" lvl="0" marL="0" marR="0" rtl="0" algn="l">
                <a:spcBef>
                  <a:spcPts val="0"/>
                </a:spcBef>
                <a:spcAft>
                  <a:spcPts val="0"/>
                </a:spcAft>
                <a:buNone/>
              </a:pPr>
              <a:r>
                <a:rPr b="1" lang="es-MX" sz="1600">
                  <a:solidFill>
                    <a:schemeClr val="dk1"/>
                  </a:solidFill>
                  <a:latin typeface="Teko"/>
                  <a:ea typeface="Teko"/>
                  <a:cs typeface="Teko"/>
                  <a:sym typeface="Teko"/>
                </a:rPr>
                <a:t>5.</a:t>
              </a:r>
              <a:r>
                <a:rPr lang="es-MX" sz="1600">
                  <a:solidFill>
                    <a:schemeClr val="dk1"/>
                  </a:solidFill>
                  <a:latin typeface="Teko"/>
                  <a:ea typeface="Teko"/>
                  <a:cs typeface="Teko"/>
                  <a:sym typeface="Teko"/>
                </a:rPr>
                <a:t> planificar diversas rutas de abordajes posibles, y la secuencia de actividades y presentaciones para cada una de las instancias de clase; </a:t>
              </a:r>
              <a:endParaRPr/>
            </a:p>
            <a:p>
              <a:pPr indent="0" lvl="0" marL="0" marR="0" rtl="0" algn="l">
                <a:spcBef>
                  <a:spcPts val="0"/>
                </a:spcBef>
                <a:spcAft>
                  <a:spcPts val="0"/>
                </a:spcAft>
                <a:buNone/>
              </a:pPr>
              <a:r>
                <a:rPr b="1" lang="es-MX" sz="1600">
                  <a:solidFill>
                    <a:schemeClr val="dk1"/>
                  </a:solidFill>
                  <a:latin typeface="Teko"/>
                  <a:ea typeface="Teko"/>
                  <a:cs typeface="Teko"/>
                  <a:sym typeface="Teko"/>
                </a:rPr>
                <a:t>6.</a:t>
              </a:r>
              <a:r>
                <a:rPr lang="es-MX" sz="1600">
                  <a:solidFill>
                    <a:schemeClr val="dk1"/>
                  </a:solidFill>
                  <a:latin typeface="Teko"/>
                  <a:ea typeface="Teko"/>
                  <a:cs typeface="Teko"/>
                  <a:sym typeface="Teko"/>
                </a:rPr>
                <a:t> definir un cronograma; </a:t>
              </a:r>
              <a:endParaRPr/>
            </a:p>
            <a:p>
              <a:pPr indent="0" lvl="0" marL="0" marR="0" rtl="0" algn="l">
                <a:spcBef>
                  <a:spcPts val="0"/>
                </a:spcBef>
                <a:spcAft>
                  <a:spcPts val="0"/>
                </a:spcAft>
                <a:buNone/>
              </a:pPr>
              <a:r>
                <a:rPr b="1" lang="es-MX" sz="1600">
                  <a:solidFill>
                    <a:schemeClr val="dk1"/>
                  </a:solidFill>
                  <a:latin typeface="Teko"/>
                  <a:ea typeface="Teko"/>
                  <a:cs typeface="Teko"/>
                  <a:sym typeface="Teko"/>
                </a:rPr>
                <a:t>7. </a:t>
              </a:r>
              <a:r>
                <a:rPr lang="es-MX" sz="1600">
                  <a:solidFill>
                    <a:schemeClr val="dk1"/>
                  </a:solidFill>
                  <a:latin typeface="Teko"/>
                  <a:ea typeface="Teko"/>
                  <a:cs typeface="Teko"/>
                  <a:sym typeface="Teko"/>
                </a:rPr>
                <a:t>diseñar los tipos y momentos de evaluación del proyecto; </a:t>
              </a:r>
              <a:endParaRPr/>
            </a:p>
            <a:p>
              <a:pPr indent="0" lvl="0" marL="0" marR="0" rtl="0" algn="l">
                <a:spcBef>
                  <a:spcPts val="0"/>
                </a:spcBef>
                <a:spcAft>
                  <a:spcPts val="0"/>
                </a:spcAft>
                <a:buNone/>
              </a:pPr>
              <a:r>
                <a:rPr b="1" lang="es-MX" sz="1600">
                  <a:solidFill>
                    <a:schemeClr val="dk1"/>
                  </a:solidFill>
                  <a:latin typeface="Teko"/>
                  <a:ea typeface="Teko"/>
                  <a:cs typeface="Teko"/>
                  <a:sym typeface="Teko"/>
                </a:rPr>
                <a:t>8.</a:t>
              </a:r>
              <a:r>
                <a:rPr lang="es-MX" sz="1600">
                  <a:solidFill>
                    <a:schemeClr val="dk1"/>
                  </a:solidFill>
                  <a:latin typeface="Teko"/>
                  <a:ea typeface="Teko"/>
                  <a:cs typeface="Teko"/>
                  <a:sym typeface="Teko"/>
                </a:rPr>
                <a:t> especificar el o los formatos y los momentos que se propondrán para documentar el proyecto.</a:t>
              </a:r>
              <a:endParaRPr/>
            </a:p>
          </p:txBody>
        </p:sp>
      </p:grpSp>
      <p:grpSp>
        <p:nvGrpSpPr>
          <p:cNvPr id="147" name="Google Shape;147;p5"/>
          <p:cNvGrpSpPr/>
          <p:nvPr/>
        </p:nvGrpSpPr>
        <p:grpSpPr>
          <a:xfrm>
            <a:off x="2433748" y="4138804"/>
            <a:ext cx="4065060" cy="2091506"/>
            <a:chOff x="5655589" y="1254653"/>
            <a:chExt cx="3125046" cy="6684263"/>
          </a:xfrm>
        </p:grpSpPr>
        <p:grpSp>
          <p:nvGrpSpPr>
            <p:cNvPr id="148" name="Google Shape;148;p5"/>
            <p:cNvGrpSpPr/>
            <p:nvPr/>
          </p:nvGrpSpPr>
          <p:grpSpPr>
            <a:xfrm>
              <a:off x="5655589" y="1254653"/>
              <a:ext cx="3125047" cy="6684264"/>
              <a:chOff x="1766170" y="1052186"/>
              <a:chExt cx="3594900" cy="7740000"/>
            </a:xfrm>
          </p:grpSpPr>
          <p:sp>
            <p:nvSpPr>
              <p:cNvPr id="149" name="Google Shape;149;p5"/>
              <p:cNvSpPr/>
              <p:nvPr/>
            </p:nvSpPr>
            <p:spPr>
              <a:xfrm>
                <a:off x="1766170" y="1052186"/>
                <a:ext cx="3594900" cy="7740000"/>
              </a:xfrm>
              <a:prstGeom prst="roundRect">
                <a:avLst>
                  <a:gd fmla="val 8144" name="adj"/>
                </a:avLst>
              </a:prstGeom>
              <a:solidFill>
                <a:srgbClr val="CCEC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0" name="Google Shape;150;p5"/>
              <p:cNvSpPr/>
              <p:nvPr/>
            </p:nvSpPr>
            <p:spPr>
              <a:xfrm>
                <a:off x="1834750" y="1117843"/>
                <a:ext cx="3445800" cy="7551000"/>
              </a:xfrm>
              <a:prstGeom prst="roundRect">
                <a:avLst>
                  <a:gd fmla="val 8144" name="adj"/>
                </a:avLst>
              </a:prstGeom>
              <a:solidFill>
                <a:srgbClr val="CCECFF"/>
              </a:solid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51" name="Google Shape;151;p5"/>
            <p:cNvSpPr txBox="1"/>
            <p:nvPr/>
          </p:nvSpPr>
          <p:spPr>
            <a:xfrm>
              <a:off x="5779367" y="1657097"/>
              <a:ext cx="2931000" cy="1718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800" u="sng">
                  <a:solidFill>
                    <a:schemeClr val="dk1"/>
                  </a:solidFill>
                  <a:latin typeface="Teko"/>
                  <a:ea typeface="Teko"/>
                  <a:cs typeface="Teko"/>
                  <a:sym typeface="Teko"/>
                </a:rPr>
                <a:t>Unesco  (2011)</a:t>
              </a:r>
              <a:endParaRPr/>
            </a:p>
            <a:p>
              <a:pPr indent="0" lvl="0" marL="0" marR="0" rtl="0" algn="ctr">
                <a:spcBef>
                  <a:spcPts val="0"/>
                </a:spcBef>
                <a:spcAft>
                  <a:spcPts val="0"/>
                </a:spcAft>
                <a:buNone/>
              </a:pPr>
              <a:r>
                <a:t/>
              </a:r>
              <a:endParaRPr b="1" sz="16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Se considera que se debe ampliar el acceso a las oportunidades de aprendizaje de las poblaciones más desfavorecidas y disminuir la deserción, mejorando los logros de aprendizaje, para lo cual se vuelve necesario impulsar los sistemas educativos</a:t>
              </a:r>
              <a:endParaRPr/>
            </a:p>
          </p:txBody>
        </p:sp>
      </p:grpSp>
      <p:pic>
        <p:nvPicPr>
          <p:cNvPr descr="Flecha con curva ligera" id="152" name="Google Shape;152;p5"/>
          <p:cNvPicPr preferRelativeResize="0"/>
          <p:nvPr/>
        </p:nvPicPr>
        <p:blipFill rotWithShape="1">
          <a:blip r:embed="rId3">
            <a:alphaModFix/>
          </a:blip>
          <a:srcRect b="0" l="0" r="0" t="0"/>
          <a:stretch/>
        </p:blipFill>
        <p:spPr>
          <a:xfrm flipH="1">
            <a:off x="6498659" y="4944247"/>
            <a:ext cx="914400" cy="807291"/>
          </a:xfrm>
          <a:prstGeom prst="rect">
            <a:avLst/>
          </a:prstGeom>
          <a:noFill/>
          <a:ln>
            <a:noFill/>
          </a:ln>
        </p:spPr>
      </p:pic>
      <p:grpSp>
        <p:nvGrpSpPr>
          <p:cNvPr id="153" name="Google Shape;153;p5"/>
          <p:cNvGrpSpPr/>
          <p:nvPr/>
        </p:nvGrpSpPr>
        <p:grpSpPr>
          <a:xfrm>
            <a:off x="7408746" y="3927075"/>
            <a:ext cx="4322252" cy="2493833"/>
            <a:chOff x="993819" y="738998"/>
            <a:chExt cx="3125046" cy="3711062"/>
          </a:xfrm>
        </p:grpSpPr>
        <p:grpSp>
          <p:nvGrpSpPr>
            <p:cNvPr id="154" name="Google Shape;154;p5"/>
            <p:cNvGrpSpPr/>
            <p:nvPr/>
          </p:nvGrpSpPr>
          <p:grpSpPr>
            <a:xfrm>
              <a:off x="993819" y="738998"/>
              <a:ext cx="3125047" cy="3711062"/>
              <a:chOff x="1766170" y="1052186"/>
              <a:chExt cx="3594900" cy="4297200"/>
            </a:xfrm>
          </p:grpSpPr>
          <p:sp>
            <p:nvSpPr>
              <p:cNvPr id="155" name="Google Shape;155;p5"/>
              <p:cNvSpPr/>
              <p:nvPr/>
            </p:nvSpPr>
            <p:spPr>
              <a:xfrm>
                <a:off x="1766170" y="1052186"/>
                <a:ext cx="3594900" cy="4297200"/>
              </a:xfrm>
              <a:prstGeom prst="roundRect">
                <a:avLst>
                  <a:gd fmla="val 8144" name="adj"/>
                </a:avLst>
              </a:prstGeom>
              <a:solidFill>
                <a:srgbClr val="CCFF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6" name="Google Shape;156;p5"/>
              <p:cNvSpPr/>
              <p:nvPr/>
            </p:nvSpPr>
            <p:spPr>
              <a:xfrm>
                <a:off x="1834750" y="1117841"/>
                <a:ext cx="3445800" cy="4083900"/>
              </a:xfrm>
              <a:prstGeom prst="roundRect">
                <a:avLst>
                  <a:gd fmla="val 8144" name="adj"/>
                </a:avLst>
              </a:prstGeom>
              <a:noFill/>
              <a:ln cap="flat" cmpd="sng" w="3810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157" name="Google Shape;157;p5"/>
            <p:cNvSpPr txBox="1"/>
            <p:nvPr/>
          </p:nvSpPr>
          <p:spPr>
            <a:xfrm>
              <a:off x="1238663" y="808819"/>
              <a:ext cx="2750100" cy="2909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s-MX" sz="1600" u="sng">
                  <a:solidFill>
                    <a:schemeClr val="dk1"/>
                  </a:solidFill>
                  <a:latin typeface="Teko"/>
                  <a:ea typeface="Teko"/>
                  <a:cs typeface="Teko"/>
                  <a:sym typeface="Teko"/>
                </a:rPr>
                <a:t>Meinardi  (2010)</a:t>
              </a:r>
              <a:endParaRPr/>
            </a:p>
            <a:p>
              <a:pPr indent="0" lvl="0" marL="0" marR="0" rtl="0" algn="ctr">
                <a:spcBef>
                  <a:spcPts val="0"/>
                </a:spcBef>
                <a:spcAft>
                  <a:spcPts val="0"/>
                </a:spcAft>
                <a:buNone/>
              </a:pPr>
              <a:r>
                <a:t/>
              </a:r>
              <a:endParaRPr b="1" sz="1600" u="sng">
                <a:solidFill>
                  <a:schemeClr val="dk1"/>
                </a:solidFill>
                <a:latin typeface="Teko"/>
                <a:ea typeface="Teko"/>
                <a:cs typeface="Teko"/>
                <a:sym typeface="Teko"/>
              </a:endParaRPr>
            </a:p>
            <a:p>
              <a:pPr indent="0" lvl="0" marL="0" marR="0" rtl="0" algn="ctr">
                <a:spcBef>
                  <a:spcPts val="0"/>
                </a:spcBef>
                <a:spcAft>
                  <a:spcPts val="0"/>
                </a:spcAft>
                <a:buNone/>
              </a:pPr>
              <a:r>
                <a:rPr lang="es-MX" sz="1600">
                  <a:solidFill>
                    <a:schemeClr val="dk1"/>
                  </a:solidFill>
                  <a:latin typeface="Teko"/>
                  <a:ea typeface="Teko"/>
                  <a:cs typeface="Teko"/>
                  <a:sym typeface="Teko"/>
                </a:rPr>
                <a:t>La perspectiva del trabajo por proyectos responde a una concepción de sujeto social, del cual se espera una intervención fundamentada en la toma de decisiones. Por lo tanto, se espera que esta educación a través de las ciencias, contribuya a la formación de una ciudadanía participativa, es decir, colabore con una educación científica para la acción</a:t>
              </a:r>
              <a:endParaRPr/>
            </a:p>
          </p:txBody>
        </p:sp>
      </p:grpSp>
      <p:pic>
        <p:nvPicPr>
          <p:cNvPr descr="Flecha con giro a la derecha" id="158" name="Google Shape;158;p5"/>
          <p:cNvPicPr preferRelativeResize="0"/>
          <p:nvPr/>
        </p:nvPicPr>
        <p:blipFill rotWithShape="1">
          <a:blip r:embed="rId4">
            <a:alphaModFix/>
          </a:blip>
          <a:srcRect b="0" l="0" r="0" t="0"/>
          <a:stretch/>
        </p:blipFill>
        <p:spPr>
          <a:xfrm rot="2630698">
            <a:off x="10559281" y="2634773"/>
            <a:ext cx="1098663" cy="1098663"/>
          </a:xfrm>
          <a:prstGeom prst="rect">
            <a:avLst/>
          </a:prstGeom>
          <a:noFill/>
          <a:ln>
            <a:noFill/>
          </a:ln>
        </p:spPr>
      </p:pic>
      <p:pic>
        <p:nvPicPr>
          <p:cNvPr id="159" name="Google Shape;159;p5"/>
          <p:cNvPicPr preferRelativeResize="0"/>
          <p:nvPr/>
        </p:nvPicPr>
        <p:blipFill>
          <a:blip r:embed="rId5">
            <a:alphaModFix/>
          </a:blip>
          <a:stretch>
            <a:fillRect/>
          </a:stretch>
        </p:blipFill>
        <p:spPr>
          <a:xfrm>
            <a:off x="10644575" y="767383"/>
            <a:ext cx="1240747" cy="1807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3">
            <a:extLst>
              <a:ext uri="{FF2B5EF4-FFF2-40B4-BE49-F238E27FC236}">
                <a16:creationId xmlns:a16="http://schemas.microsoft.com/office/drawing/2014/main" id="{AE6C1F34-F738-4AF2-AF78-7C7D63087A93}"/>
              </a:ext>
            </a:extLst>
          </p:cNvPr>
          <p:cNvSpPr/>
          <p:nvPr/>
        </p:nvSpPr>
        <p:spPr>
          <a:xfrm>
            <a:off x="308648" y="175363"/>
            <a:ext cx="11654751" cy="6568337"/>
          </a:xfrm>
          <a:prstGeom prst="roundRect">
            <a:avLst>
              <a:gd name="adj" fmla="val 4387"/>
            </a:avLst>
          </a:prstGeom>
          <a:noFill/>
          <a:ln w="76200">
            <a:solidFill>
              <a:schemeClr val="tx1"/>
            </a:solidFill>
            <a:prstDash val="dash"/>
            <a:extLst>
              <a:ext uri="{C807C97D-BFC1-408E-A445-0C87EB9F89A2}">
                <ask:lineSketchStyleProps xmlns:ask="http://schemas.microsoft.com/office/drawing/2018/sketchyshapes" sd="3775924132">
                  <a:custGeom>
                    <a:avLst/>
                    <a:gdLst>
                      <a:gd name="connsiteX0" fmla="*/ 0 w 10146082"/>
                      <a:gd name="connsiteY0" fmla="*/ 499820 h 5473875"/>
                      <a:gd name="connsiteX1" fmla="*/ 499820 w 10146082"/>
                      <a:gd name="connsiteY1" fmla="*/ 0 h 5473875"/>
                      <a:gd name="connsiteX2" fmla="*/ 980008 w 10146082"/>
                      <a:gd name="connsiteY2" fmla="*/ 0 h 5473875"/>
                      <a:gd name="connsiteX3" fmla="*/ 1734590 w 10146082"/>
                      <a:gd name="connsiteY3" fmla="*/ 0 h 5473875"/>
                      <a:gd name="connsiteX4" fmla="*/ 2031849 w 10146082"/>
                      <a:gd name="connsiteY4" fmla="*/ 0 h 5473875"/>
                      <a:gd name="connsiteX5" fmla="*/ 2512037 w 10146082"/>
                      <a:gd name="connsiteY5" fmla="*/ 0 h 5473875"/>
                      <a:gd name="connsiteX6" fmla="*/ 3083690 w 10146082"/>
                      <a:gd name="connsiteY6" fmla="*/ 0 h 5473875"/>
                      <a:gd name="connsiteX7" fmla="*/ 3655342 w 10146082"/>
                      <a:gd name="connsiteY7" fmla="*/ 0 h 5473875"/>
                      <a:gd name="connsiteX8" fmla="*/ 4318460 w 10146082"/>
                      <a:gd name="connsiteY8" fmla="*/ 0 h 5473875"/>
                      <a:gd name="connsiteX9" fmla="*/ 5073041 w 10146082"/>
                      <a:gd name="connsiteY9" fmla="*/ 0 h 5473875"/>
                      <a:gd name="connsiteX10" fmla="*/ 5827622 w 10146082"/>
                      <a:gd name="connsiteY10" fmla="*/ 0 h 5473875"/>
                      <a:gd name="connsiteX11" fmla="*/ 6124882 w 10146082"/>
                      <a:gd name="connsiteY11" fmla="*/ 0 h 5473875"/>
                      <a:gd name="connsiteX12" fmla="*/ 6422141 w 10146082"/>
                      <a:gd name="connsiteY12" fmla="*/ 0 h 5473875"/>
                      <a:gd name="connsiteX13" fmla="*/ 6719401 w 10146082"/>
                      <a:gd name="connsiteY13" fmla="*/ 0 h 5473875"/>
                      <a:gd name="connsiteX14" fmla="*/ 7199589 w 10146082"/>
                      <a:gd name="connsiteY14" fmla="*/ 0 h 5473875"/>
                      <a:gd name="connsiteX15" fmla="*/ 7771241 w 10146082"/>
                      <a:gd name="connsiteY15" fmla="*/ 0 h 5473875"/>
                      <a:gd name="connsiteX16" fmla="*/ 8342894 w 10146082"/>
                      <a:gd name="connsiteY16" fmla="*/ 0 h 5473875"/>
                      <a:gd name="connsiteX17" fmla="*/ 8914547 w 10146082"/>
                      <a:gd name="connsiteY17" fmla="*/ 0 h 5473875"/>
                      <a:gd name="connsiteX18" fmla="*/ 9646262 w 10146082"/>
                      <a:gd name="connsiteY18" fmla="*/ 0 h 5473875"/>
                      <a:gd name="connsiteX19" fmla="*/ 10146082 w 10146082"/>
                      <a:gd name="connsiteY19" fmla="*/ 499820 h 5473875"/>
                      <a:gd name="connsiteX20" fmla="*/ 10146082 w 10146082"/>
                      <a:gd name="connsiteY20" fmla="*/ 1103842 h 5473875"/>
                      <a:gd name="connsiteX21" fmla="*/ 10146082 w 10146082"/>
                      <a:gd name="connsiteY21" fmla="*/ 1752606 h 5473875"/>
                      <a:gd name="connsiteX22" fmla="*/ 10146082 w 10146082"/>
                      <a:gd name="connsiteY22" fmla="*/ 2267143 h 5473875"/>
                      <a:gd name="connsiteX23" fmla="*/ 10146082 w 10146082"/>
                      <a:gd name="connsiteY23" fmla="*/ 2736938 h 5473875"/>
                      <a:gd name="connsiteX24" fmla="*/ 10146082 w 10146082"/>
                      <a:gd name="connsiteY24" fmla="*/ 3251475 h 5473875"/>
                      <a:gd name="connsiteX25" fmla="*/ 10146082 w 10146082"/>
                      <a:gd name="connsiteY25" fmla="*/ 3900239 h 5473875"/>
                      <a:gd name="connsiteX26" fmla="*/ 10146082 w 10146082"/>
                      <a:gd name="connsiteY26" fmla="*/ 4370033 h 5473875"/>
                      <a:gd name="connsiteX27" fmla="*/ 10146082 w 10146082"/>
                      <a:gd name="connsiteY27" fmla="*/ 4974055 h 5473875"/>
                      <a:gd name="connsiteX28" fmla="*/ 9646262 w 10146082"/>
                      <a:gd name="connsiteY28" fmla="*/ 5473875 h 5473875"/>
                      <a:gd name="connsiteX29" fmla="*/ 9349003 w 10146082"/>
                      <a:gd name="connsiteY29" fmla="*/ 5473875 h 5473875"/>
                      <a:gd name="connsiteX30" fmla="*/ 8777350 w 10146082"/>
                      <a:gd name="connsiteY30" fmla="*/ 5473875 h 5473875"/>
                      <a:gd name="connsiteX31" fmla="*/ 8205697 w 10146082"/>
                      <a:gd name="connsiteY31" fmla="*/ 5473875 h 5473875"/>
                      <a:gd name="connsiteX32" fmla="*/ 7725509 w 10146082"/>
                      <a:gd name="connsiteY32" fmla="*/ 5473875 h 5473875"/>
                      <a:gd name="connsiteX33" fmla="*/ 7153857 w 10146082"/>
                      <a:gd name="connsiteY33" fmla="*/ 5473875 h 5473875"/>
                      <a:gd name="connsiteX34" fmla="*/ 6673668 w 10146082"/>
                      <a:gd name="connsiteY34" fmla="*/ 5473875 h 5473875"/>
                      <a:gd name="connsiteX35" fmla="*/ 6376409 w 10146082"/>
                      <a:gd name="connsiteY35" fmla="*/ 5473875 h 5473875"/>
                      <a:gd name="connsiteX36" fmla="*/ 5896221 w 10146082"/>
                      <a:gd name="connsiteY36" fmla="*/ 5473875 h 5473875"/>
                      <a:gd name="connsiteX37" fmla="*/ 5324568 w 10146082"/>
                      <a:gd name="connsiteY37" fmla="*/ 5473875 h 5473875"/>
                      <a:gd name="connsiteX38" fmla="*/ 4752916 w 10146082"/>
                      <a:gd name="connsiteY38" fmla="*/ 5473875 h 5473875"/>
                      <a:gd name="connsiteX39" fmla="*/ 4181263 w 10146082"/>
                      <a:gd name="connsiteY39" fmla="*/ 5473875 h 5473875"/>
                      <a:gd name="connsiteX40" fmla="*/ 3701075 w 10146082"/>
                      <a:gd name="connsiteY40" fmla="*/ 5473875 h 5473875"/>
                      <a:gd name="connsiteX41" fmla="*/ 3129422 w 10146082"/>
                      <a:gd name="connsiteY41" fmla="*/ 5473875 h 5473875"/>
                      <a:gd name="connsiteX42" fmla="*/ 2466305 w 10146082"/>
                      <a:gd name="connsiteY42" fmla="*/ 5473875 h 5473875"/>
                      <a:gd name="connsiteX43" fmla="*/ 1986117 w 10146082"/>
                      <a:gd name="connsiteY43" fmla="*/ 5473875 h 5473875"/>
                      <a:gd name="connsiteX44" fmla="*/ 1414464 w 10146082"/>
                      <a:gd name="connsiteY44" fmla="*/ 5473875 h 5473875"/>
                      <a:gd name="connsiteX45" fmla="*/ 499820 w 10146082"/>
                      <a:gd name="connsiteY45" fmla="*/ 5473875 h 5473875"/>
                      <a:gd name="connsiteX46" fmla="*/ 0 w 10146082"/>
                      <a:gd name="connsiteY46" fmla="*/ 4974055 h 5473875"/>
                      <a:gd name="connsiteX47" fmla="*/ 0 w 10146082"/>
                      <a:gd name="connsiteY47" fmla="*/ 4325291 h 5473875"/>
                      <a:gd name="connsiteX48" fmla="*/ 0 w 10146082"/>
                      <a:gd name="connsiteY48" fmla="*/ 3900239 h 5473875"/>
                      <a:gd name="connsiteX49" fmla="*/ 0 w 10146082"/>
                      <a:gd name="connsiteY49" fmla="*/ 3430444 h 5473875"/>
                      <a:gd name="connsiteX50" fmla="*/ 0 w 10146082"/>
                      <a:gd name="connsiteY50" fmla="*/ 2915907 h 5473875"/>
                      <a:gd name="connsiteX51" fmla="*/ 0 w 10146082"/>
                      <a:gd name="connsiteY51" fmla="*/ 2311885 h 5473875"/>
                      <a:gd name="connsiteX52" fmla="*/ 0 w 10146082"/>
                      <a:gd name="connsiteY52" fmla="*/ 1707863 h 5473875"/>
                      <a:gd name="connsiteX53" fmla="*/ 0 w 10146082"/>
                      <a:gd name="connsiteY53" fmla="*/ 1059099 h 5473875"/>
                      <a:gd name="connsiteX54" fmla="*/ 0 w 10146082"/>
                      <a:gd name="connsiteY54" fmla="*/ 499820 h 547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0146082" h="5473875" extrusionOk="0">
                        <a:moveTo>
                          <a:pt x="0" y="499820"/>
                        </a:moveTo>
                        <a:cubicBezTo>
                          <a:pt x="-28988" y="236137"/>
                          <a:pt x="247879" y="53414"/>
                          <a:pt x="499820" y="0"/>
                        </a:cubicBezTo>
                        <a:cubicBezTo>
                          <a:pt x="651909" y="-38840"/>
                          <a:pt x="766056" y="18270"/>
                          <a:pt x="980008" y="0"/>
                        </a:cubicBezTo>
                        <a:cubicBezTo>
                          <a:pt x="1193960" y="-18270"/>
                          <a:pt x="1477389" y="66625"/>
                          <a:pt x="1734590" y="0"/>
                        </a:cubicBezTo>
                        <a:cubicBezTo>
                          <a:pt x="1991791" y="-66625"/>
                          <a:pt x="1925791" y="26655"/>
                          <a:pt x="2031849" y="0"/>
                        </a:cubicBezTo>
                        <a:cubicBezTo>
                          <a:pt x="2137907" y="-26655"/>
                          <a:pt x="2325987" y="3990"/>
                          <a:pt x="2512037" y="0"/>
                        </a:cubicBezTo>
                        <a:cubicBezTo>
                          <a:pt x="2698087" y="-3990"/>
                          <a:pt x="2887992" y="22363"/>
                          <a:pt x="3083690" y="0"/>
                        </a:cubicBezTo>
                        <a:cubicBezTo>
                          <a:pt x="3279388" y="-22363"/>
                          <a:pt x="3492534" y="3303"/>
                          <a:pt x="3655342" y="0"/>
                        </a:cubicBezTo>
                        <a:cubicBezTo>
                          <a:pt x="3818150" y="-3303"/>
                          <a:pt x="4080528" y="76171"/>
                          <a:pt x="4318460" y="0"/>
                        </a:cubicBezTo>
                        <a:cubicBezTo>
                          <a:pt x="4556392" y="-76171"/>
                          <a:pt x="4861253" y="45546"/>
                          <a:pt x="5073041" y="0"/>
                        </a:cubicBezTo>
                        <a:cubicBezTo>
                          <a:pt x="5284829" y="-45546"/>
                          <a:pt x="5476659" y="12747"/>
                          <a:pt x="5827622" y="0"/>
                        </a:cubicBezTo>
                        <a:cubicBezTo>
                          <a:pt x="6178585" y="-12747"/>
                          <a:pt x="6051267" y="22405"/>
                          <a:pt x="6124882" y="0"/>
                        </a:cubicBezTo>
                        <a:cubicBezTo>
                          <a:pt x="6198497" y="-22405"/>
                          <a:pt x="6286342" y="15490"/>
                          <a:pt x="6422141" y="0"/>
                        </a:cubicBezTo>
                        <a:cubicBezTo>
                          <a:pt x="6557940" y="-15490"/>
                          <a:pt x="6611592" y="8184"/>
                          <a:pt x="6719401" y="0"/>
                        </a:cubicBezTo>
                        <a:cubicBezTo>
                          <a:pt x="6827210" y="-8184"/>
                          <a:pt x="7077777" y="49135"/>
                          <a:pt x="7199589" y="0"/>
                        </a:cubicBezTo>
                        <a:cubicBezTo>
                          <a:pt x="7321401" y="-49135"/>
                          <a:pt x="7582833" y="55801"/>
                          <a:pt x="7771241" y="0"/>
                        </a:cubicBezTo>
                        <a:cubicBezTo>
                          <a:pt x="7959649" y="-55801"/>
                          <a:pt x="8168520" y="64299"/>
                          <a:pt x="8342894" y="0"/>
                        </a:cubicBezTo>
                        <a:cubicBezTo>
                          <a:pt x="8517268" y="-64299"/>
                          <a:pt x="8708554" y="52497"/>
                          <a:pt x="8914547" y="0"/>
                        </a:cubicBezTo>
                        <a:cubicBezTo>
                          <a:pt x="9120540" y="-52497"/>
                          <a:pt x="9339442" y="84939"/>
                          <a:pt x="9646262" y="0"/>
                        </a:cubicBezTo>
                        <a:cubicBezTo>
                          <a:pt x="9952587" y="66854"/>
                          <a:pt x="10184420" y="190264"/>
                          <a:pt x="10146082" y="499820"/>
                        </a:cubicBezTo>
                        <a:cubicBezTo>
                          <a:pt x="10178932" y="799164"/>
                          <a:pt x="10098799" y="881668"/>
                          <a:pt x="10146082" y="1103842"/>
                        </a:cubicBezTo>
                        <a:cubicBezTo>
                          <a:pt x="10193365" y="1326016"/>
                          <a:pt x="10135320" y="1538772"/>
                          <a:pt x="10146082" y="1752606"/>
                        </a:cubicBezTo>
                        <a:cubicBezTo>
                          <a:pt x="10156844" y="1966440"/>
                          <a:pt x="10087478" y="2054288"/>
                          <a:pt x="10146082" y="2267143"/>
                        </a:cubicBezTo>
                        <a:cubicBezTo>
                          <a:pt x="10204686" y="2479998"/>
                          <a:pt x="10107515" y="2610678"/>
                          <a:pt x="10146082" y="2736938"/>
                        </a:cubicBezTo>
                        <a:cubicBezTo>
                          <a:pt x="10184649" y="2863198"/>
                          <a:pt x="10087943" y="3065166"/>
                          <a:pt x="10146082" y="3251475"/>
                        </a:cubicBezTo>
                        <a:cubicBezTo>
                          <a:pt x="10204221" y="3437784"/>
                          <a:pt x="10130508" y="3684635"/>
                          <a:pt x="10146082" y="3900239"/>
                        </a:cubicBezTo>
                        <a:cubicBezTo>
                          <a:pt x="10161656" y="4115843"/>
                          <a:pt x="10129966" y="4181957"/>
                          <a:pt x="10146082" y="4370033"/>
                        </a:cubicBezTo>
                        <a:cubicBezTo>
                          <a:pt x="10162198" y="4558109"/>
                          <a:pt x="10115879" y="4737878"/>
                          <a:pt x="10146082" y="4974055"/>
                        </a:cubicBezTo>
                        <a:cubicBezTo>
                          <a:pt x="10155894" y="5266855"/>
                          <a:pt x="9859797" y="5495689"/>
                          <a:pt x="9646262" y="5473875"/>
                        </a:cubicBezTo>
                        <a:cubicBezTo>
                          <a:pt x="9528992" y="5508666"/>
                          <a:pt x="9474089" y="5467017"/>
                          <a:pt x="9349003" y="5473875"/>
                        </a:cubicBezTo>
                        <a:cubicBezTo>
                          <a:pt x="9223917" y="5480733"/>
                          <a:pt x="8972311" y="5426689"/>
                          <a:pt x="8777350" y="5473875"/>
                        </a:cubicBezTo>
                        <a:cubicBezTo>
                          <a:pt x="8582389" y="5521061"/>
                          <a:pt x="8481103" y="5441501"/>
                          <a:pt x="8205697" y="5473875"/>
                        </a:cubicBezTo>
                        <a:cubicBezTo>
                          <a:pt x="7930291" y="5506249"/>
                          <a:pt x="7918098" y="5433451"/>
                          <a:pt x="7725509" y="5473875"/>
                        </a:cubicBezTo>
                        <a:cubicBezTo>
                          <a:pt x="7532920" y="5514299"/>
                          <a:pt x="7299134" y="5407763"/>
                          <a:pt x="7153857" y="5473875"/>
                        </a:cubicBezTo>
                        <a:cubicBezTo>
                          <a:pt x="7008580" y="5539987"/>
                          <a:pt x="6889231" y="5473770"/>
                          <a:pt x="6673668" y="5473875"/>
                        </a:cubicBezTo>
                        <a:cubicBezTo>
                          <a:pt x="6458105" y="5473980"/>
                          <a:pt x="6473062" y="5458797"/>
                          <a:pt x="6376409" y="5473875"/>
                        </a:cubicBezTo>
                        <a:cubicBezTo>
                          <a:pt x="6279756" y="5488953"/>
                          <a:pt x="6029674" y="5451922"/>
                          <a:pt x="5896221" y="5473875"/>
                        </a:cubicBezTo>
                        <a:cubicBezTo>
                          <a:pt x="5762768" y="5495828"/>
                          <a:pt x="5523809" y="5409090"/>
                          <a:pt x="5324568" y="5473875"/>
                        </a:cubicBezTo>
                        <a:cubicBezTo>
                          <a:pt x="5125327" y="5538660"/>
                          <a:pt x="4883469" y="5414927"/>
                          <a:pt x="4752916" y="5473875"/>
                        </a:cubicBezTo>
                        <a:cubicBezTo>
                          <a:pt x="4622363" y="5532823"/>
                          <a:pt x="4400661" y="5451501"/>
                          <a:pt x="4181263" y="5473875"/>
                        </a:cubicBezTo>
                        <a:cubicBezTo>
                          <a:pt x="3961865" y="5496249"/>
                          <a:pt x="3865548" y="5445816"/>
                          <a:pt x="3701075" y="5473875"/>
                        </a:cubicBezTo>
                        <a:cubicBezTo>
                          <a:pt x="3536602" y="5501934"/>
                          <a:pt x="3390687" y="5441595"/>
                          <a:pt x="3129422" y="5473875"/>
                        </a:cubicBezTo>
                        <a:cubicBezTo>
                          <a:pt x="2868157" y="5506155"/>
                          <a:pt x="2664594" y="5433337"/>
                          <a:pt x="2466305" y="5473875"/>
                        </a:cubicBezTo>
                        <a:cubicBezTo>
                          <a:pt x="2268016" y="5514413"/>
                          <a:pt x="2118044" y="5459525"/>
                          <a:pt x="1986117" y="5473875"/>
                        </a:cubicBezTo>
                        <a:cubicBezTo>
                          <a:pt x="1854190" y="5488225"/>
                          <a:pt x="1623544" y="5445814"/>
                          <a:pt x="1414464" y="5473875"/>
                        </a:cubicBezTo>
                        <a:cubicBezTo>
                          <a:pt x="1205384" y="5501936"/>
                          <a:pt x="862264" y="5365051"/>
                          <a:pt x="499820" y="5473875"/>
                        </a:cubicBezTo>
                        <a:cubicBezTo>
                          <a:pt x="250165" y="5464216"/>
                          <a:pt x="-8901" y="5260410"/>
                          <a:pt x="0" y="4974055"/>
                        </a:cubicBezTo>
                        <a:cubicBezTo>
                          <a:pt x="-38692" y="4793547"/>
                          <a:pt x="31328" y="4492227"/>
                          <a:pt x="0" y="4325291"/>
                        </a:cubicBezTo>
                        <a:cubicBezTo>
                          <a:pt x="-31328" y="4158355"/>
                          <a:pt x="35308" y="4058896"/>
                          <a:pt x="0" y="3900239"/>
                        </a:cubicBezTo>
                        <a:cubicBezTo>
                          <a:pt x="-35308" y="3741582"/>
                          <a:pt x="26871" y="3530311"/>
                          <a:pt x="0" y="3430444"/>
                        </a:cubicBezTo>
                        <a:cubicBezTo>
                          <a:pt x="-26871" y="3330577"/>
                          <a:pt x="18731" y="3021687"/>
                          <a:pt x="0" y="2915907"/>
                        </a:cubicBezTo>
                        <a:cubicBezTo>
                          <a:pt x="-18731" y="2810127"/>
                          <a:pt x="25518" y="2520561"/>
                          <a:pt x="0" y="2311885"/>
                        </a:cubicBezTo>
                        <a:cubicBezTo>
                          <a:pt x="-25518" y="2103209"/>
                          <a:pt x="32830" y="1890408"/>
                          <a:pt x="0" y="1707863"/>
                        </a:cubicBezTo>
                        <a:cubicBezTo>
                          <a:pt x="-32830" y="1525318"/>
                          <a:pt x="13411" y="1269125"/>
                          <a:pt x="0" y="1059099"/>
                        </a:cubicBezTo>
                        <a:cubicBezTo>
                          <a:pt x="-13411" y="849073"/>
                          <a:pt x="41271" y="672092"/>
                          <a:pt x="0" y="49982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67D49F87-EF96-473B-9B76-FAB13F736A15}"/>
              </a:ext>
            </a:extLst>
          </p:cNvPr>
          <p:cNvGrpSpPr/>
          <p:nvPr/>
        </p:nvGrpSpPr>
        <p:grpSpPr>
          <a:xfrm>
            <a:off x="0" y="0"/>
            <a:ext cx="12192000" cy="6858000"/>
            <a:chOff x="2317316" y="425885"/>
            <a:chExt cx="8705588" cy="6174255"/>
          </a:xfrm>
        </p:grpSpPr>
        <p:sp>
          <p:nvSpPr>
            <p:cNvPr id="12" name="Rectángulo: esquinas redondeadas 11">
              <a:extLst>
                <a:ext uri="{FF2B5EF4-FFF2-40B4-BE49-F238E27FC236}">
                  <a16:creationId xmlns:a16="http://schemas.microsoft.com/office/drawing/2014/main" id="{C48E2907-43D7-4842-B300-98136A9438C6}"/>
                </a:ext>
              </a:extLst>
            </p:cNvPr>
            <p:cNvSpPr/>
            <p:nvPr/>
          </p:nvSpPr>
          <p:spPr>
            <a:xfrm>
              <a:off x="2317316" y="425885"/>
              <a:ext cx="8705588" cy="6174255"/>
            </a:xfrm>
            <a:prstGeom prst="roundRect">
              <a:avLst>
                <a:gd name="adj" fmla="val 5354"/>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Rectángulo: esquinas redondeadas 30">
              <a:extLst>
                <a:ext uri="{FF2B5EF4-FFF2-40B4-BE49-F238E27FC236}">
                  <a16:creationId xmlns:a16="http://schemas.microsoft.com/office/drawing/2014/main" id="{B852763C-C48A-4312-AF23-789D2DFE775C}"/>
                </a:ext>
              </a:extLst>
            </p:cNvPr>
            <p:cNvSpPr/>
            <p:nvPr/>
          </p:nvSpPr>
          <p:spPr>
            <a:xfrm>
              <a:off x="2469716" y="578286"/>
              <a:ext cx="8402876" cy="5853830"/>
            </a:xfrm>
            <a:prstGeom prst="roundRect">
              <a:avLst>
                <a:gd name="adj" fmla="val 2565"/>
              </a:avLst>
            </a:prstGeom>
            <a:solidFill>
              <a:srgbClr val="CCECFF"/>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aphicFrame>
        <p:nvGraphicFramePr>
          <p:cNvPr id="11" name="Tabla 10">
            <a:extLst>
              <a:ext uri="{FF2B5EF4-FFF2-40B4-BE49-F238E27FC236}">
                <a16:creationId xmlns:a16="http://schemas.microsoft.com/office/drawing/2014/main" id="{0F20B139-C91F-496D-8307-4A700406F094}"/>
              </a:ext>
            </a:extLst>
          </p:cNvPr>
          <p:cNvGraphicFramePr>
            <a:graphicFrameLocks noGrp="1"/>
          </p:cNvGraphicFramePr>
          <p:nvPr>
            <p:extLst>
              <p:ext uri="{D42A27DB-BD31-4B8C-83A1-F6EECF244321}">
                <p14:modId xmlns:p14="http://schemas.microsoft.com/office/powerpoint/2010/main" val="1415840938"/>
              </p:ext>
            </p:extLst>
          </p:nvPr>
        </p:nvGraphicFramePr>
        <p:xfrm>
          <a:off x="1068722" y="332046"/>
          <a:ext cx="10134601" cy="6176554"/>
        </p:xfrm>
        <a:graphic>
          <a:graphicData uri="http://schemas.openxmlformats.org/drawingml/2006/table">
            <a:tbl>
              <a:tblPr/>
              <a:tblGrid>
                <a:gridCol w="2930765">
                  <a:extLst>
                    <a:ext uri="{9D8B030D-6E8A-4147-A177-3AD203B41FA5}">
                      <a16:colId xmlns:a16="http://schemas.microsoft.com/office/drawing/2014/main" val="929987453"/>
                    </a:ext>
                  </a:extLst>
                </a:gridCol>
                <a:gridCol w="1417704">
                  <a:extLst>
                    <a:ext uri="{9D8B030D-6E8A-4147-A177-3AD203B41FA5}">
                      <a16:colId xmlns:a16="http://schemas.microsoft.com/office/drawing/2014/main" val="3126618217"/>
                    </a:ext>
                  </a:extLst>
                </a:gridCol>
                <a:gridCol w="1417704">
                  <a:extLst>
                    <a:ext uri="{9D8B030D-6E8A-4147-A177-3AD203B41FA5}">
                      <a16:colId xmlns:a16="http://schemas.microsoft.com/office/drawing/2014/main" val="3278741474"/>
                    </a:ext>
                  </a:extLst>
                </a:gridCol>
                <a:gridCol w="115316">
                  <a:extLst>
                    <a:ext uri="{9D8B030D-6E8A-4147-A177-3AD203B41FA5}">
                      <a16:colId xmlns:a16="http://schemas.microsoft.com/office/drawing/2014/main" val="381477874"/>
                    </a:ext>
                  </a:extLst>
                </a:gridCol>
                <a:gridCol w="1417704">
                  <a:extLst>
                    <a:ext uri="{9D8B030D-6E8A-4147-A177-3AD203B41FA5}">
                      <a16:colId xmlns:a16="http://schemas.microsoft.com/office/drawing/2014/main" val="2781213189"/>
                    </a:ext>
                  </a:extLst>
                </a:gridCol>
                <a:gridCol w="1417704">
                  <a:extLst>
                    <a:ext uri="{9D8B030D-6E8A-4147-A177-3AD203B41FA5}">
                      <a16:colId xmlns:a16="http://schemas.microsoft.com/office/drawing/2014/main" val="2093508277"/>
                    </a:ext>
                  </a:extLst>
                </a:gridCol>
                <a:gridCol w="1417704">
                  <a:extLst>
                    <a:ext uri="{9D8B030D-6E8A-4147-A177-3AD203B41FA5}">
                      <a16:colId xmlns:a16="http://schemas.microsoft.com/office/drawing/2014/main" val="1375964257"/>
                    </a:ext>
                  </a:extLst>
                </a:gridCol>
              </a:tblGrid>
              <a:tr h="122874">
                <a:tc gridSpan="7">
                  <a:txBody>
                    <a:bodyPr/>
                    <a:lstStyle/>
                    <a:p>
                      <a:pPr algn="ctr">
                        <a:lnSpc>
                          <a:spcPct val="115000"/>
                        </a:lnSpc>
                        <a:spcAft>
                          <a:spcPts val="1000"/>
                        </a:spcAft>
                      </a:pPr>
                      <a:r>
                        <a:rPr lang="es-MX" sz="1200" b="1" dirty="0">
                          <a:effectLst/>
                          <a:latin typeface="Agency FB" panose="020B0503020202020204" pitchFamily="34" charset="0"/>
                          <a:ea typeface="Calibri" panose="020F0502020204030204" pitchFamily="34" charset="0"/>
                          <a:cs typeface="Times New Roman" panose="02020603050405020304" pitchFamily="18" charset="0"/>
                        </a:rPr>
                        <a:t>Rúbrica de Línea del Tiempo</a:t>
                      </a:r>
                      <a:endParaRPr lang="es-MX" sz="1200" dirty="0">
                        <a:effectLst/>
                        <a:latin typeface="Agency FB" panose="020B0503020202020204" pitchFamily="34" charset="0"/>
                        <a:ea typeface="Calibri" panose="020F0502020204030204" pitchFamily="34" charset="0"/>
                        <a:cs typeface="Times New Roman" panose="02020603050405020304" pitchFamily="18" charset="0"/>
                      </a:endParaRPr>
                    </a:p>
                  </a:txBody>
                  <a:tcPr marL="28108" marR="281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209297018"/>
                  </a:ext>
                </a:extLst>
              </a:tr>
              <a:tr h="473425">
                <a:tc gridSpan="3">
                  <a:txBody>
                    <a:bodyPr/>
                    <a:lstStyle/>
                    <a:p>
                      <a:pPr algn="just">
                        <a:lnSpc>
                          <a:spcPct val="115000"/>
                        </a:lnSpc>
                        <a:spcAft>
                          <a:spcPts val="1000"/>
                        </a:spcAft>
                      </a:pPr>
                      <a:r>
                        <a:rPr lang="es-MX" sz="1050" b="1" dirty="0">
                          <a:effectLst/>
                          <a:latin typeface="Agency FB" panose="020B0503020202020204" pitchFamily="34" charset="0"/>
                          <a:ea typeface="Calibri" panose="020F0502020204030204" pitchFamily="34" charset="0"/>
                          <a:cs typeface="Times New Roman" panose="02020603050405020304" pitchFamily="18" charset="0"/>
                        </a:rPr>
                        <a:t>Competencia Profesional: </a:t>
                      </a:r>
                      <a:r>
                        <a:rPr lang="es-MX" sz="1050" dirty="0">
                          <a:effectLst/>
                          <a:latin typeface="Agency FB" panose="020B0503020202020204" pitchFamily="34" charset="0"/>
                          <a:ea typeface="Calibri" panose="020F0502020204030204" pitchFamily="34" charset="0"/>
                          <a:cs typeface="Times New Roman" panose="02020603050405020304" pitchFamily="18" charset="0"/>
                        </a:rPr>
                        <a:t>Integra recursos de la investigación educativa para enriquecer su práctica profesional, expresando su interés por el conocimiento, la ciencia y la mejora de la educación</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28108" marR="281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gridSpan="4">
                  <a:txBody>
                    <a:bodyPr/>
                    <a:lstStyle/>
                    <a:p>
                      <a:pPr algn="just">
                        <a:lnSpc>
                          <a:spcPct val="115000"/>
                        </a:lnSpc>
                        <a:spcAft>
                          <a:spcPts val="1000"/>
                        </a:spcAft>
                      </a:pPr>
                      <a:r>
                        <a:rPr lang="es-MX" sz="1050" b="1">
                          <a:effectLst/>
                          <a:latin typeface="Agency FB" panose="020B0503020202020204" pitchFamily="34" charset="0"/>
                          <a:ea typeface="Calibri" panose="020F0502020204030204" pitchFamily="34" charset="0"/>
                          <a:cs typeface="Times New Roman" panose="02020603050405020304" pitchFamily="18" charset="0"/>
                        </a:rPr>
                        <a:t>Competencias de la unidad de aprendizaje</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1050">
                          <a:effectLst/>
                          <a:latin typeface="Agency FB" panose="020B0503020202020204" pitchFamily="34" charset="0"/>
                          <a:ea typeface="Calibri" panose="020F0502020204030204" pitchFamily="34" charset="0"/>
                          <a:cs typeface="Times New Roman" panose="02020603050405020304" pitchFamily="18" charset="0"/>
                        </a:rPr>
                        <a:t>Selecciona estrategias derivadas de la didáctica de las ciencias que favorecen el desarrollo intelectual, físico, social y emocional de los alumnos para procurar el logro de los aprendizajes.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28108" marR="281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902709097"/>
                  </a:ext>
                </a:extLst>
              </a:tr>
              <a:tr h="139739">
                <a:tc>
                  <a:txBody>
                    <a:bodyPr/>
                    <a:lstStyle/>
                    <a:p>
                      <a:pPr>
                        <a:lnSpc>
                          <a:spcPct val="115000"/>
                        </a:lnSpc>
                        <a:spcAft>
                          <a:spcPts val="1000"/>
                        </a:spcAft>
                      </a:pPr>
                      <a:r>
                        <a:rPr lang="es-MX" sz="1050" b="1">
                          <a:effectLst/>
                          <a:latin typeface="Agency FB" panose="020B0503020202020204" pitchFamily="34" charset="0"/>
                          <a:ea typeface="Calibri" panose="020F0502020204030204" pitchFamily="34" charset="0"/>
                          <a:cs typeface="Times New Roman" panose="02020603050405020304" pitchFamily="18" charset="0"/>
                        </a:rPr>
                        <a:t>Referentes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50">
                          <a:effectLst/>
                          <a:latin typeface="Agency FB" panose="020B0503020202020204" pitchFamily="34" charset="0"/>
                          <a:ea typeface="Calibri" panose="020F0502020204030204" pitchFamily="34" charset="0"/>
                          <a:cs typeface="Times New Roman" panose="02020603050405020304" pitchFamily="18" charset="0"/>
                        </a:rPr>
                        <a:t>     Pre formal 6</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1000"/>
                        </a:spcAft>
                      </a:pPr>
                      <a:r>
                        <a:rPr lang="es-MX" sz="1050">
                          <a:effectLst/>
                          <a:latin typeface="Agency FB" panose="020B0503020202020204" pitchFamily="34" charset="0"/>
                          <a:ea typeface="Calibri" panose="020F0502020204030204" pitchFamily="34" charset="0"/>
                          <a:cs typeface="Times New Roman" panose="02020603050405020304" pitchFamily="18" charset="0"/>
                        </a:rPr>
                        <a:t> Receptivo 7</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nSpc>
                          <a:spcPct val="115000"/>
                        </a:lnSpc>
                        <a:spcAft>
                          <a:spcPts val="1000"/>
                        </a:spcAft>
                      </a:pPr>
                      <a:r>
                        <a:rPr lang="es-MX" sz="1050">
                          <a:effectLst/>
                          <a:latin typeface="Agency FB" panose="020B0503020202020204" pitchFamily="34" charset="0"/>
                          <a:ea typeface="Calibri" panose="020F0502020204030204" pitchFamily="34" charset="0"/>
                          <a:cs typeface="Times New Roman" panose="02020603050405020304" pitchFamily="18" charset="0"/>
                        </a:rPr>
                        <a:t>Resolutivo 8 </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50">
                          <a:effectLst/>
                          <a:latin typeface="Agency FB" panose="020B0503020202020204" pitchFamily="34" charset="0"/>
                          <a:ea typeface="Calibri" panose="020F0502020204030204" pitchFamily="34" charset="0"/>
                          <a:cs typeface="Times New Roman" panose="02020603050405020304" pitchFamily="18" charset="0"/>
                        </a:rPr>
                        <a:t>Autónomo 9</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50">
                          <a:effectLst/>
                          <a:latin typeface="Agency FB" panose="020B0503020202020204" pitchFamily="34" charset="0"/>
                          <a:ea typeface="Calibri" panose="020F0502020204030204" pitchFamily="34" charset="0"/>
                          <a:cs typeface="Times New Roman" panose="02020603050405020304" pitchFamily="18" charset="0"/>
                        </a:rPr>
                        <a:t>Estratégico 10</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90597"/>
                  </a:ext>
                </a:extLst>
              </a:tr>
              <a:tr h="775550">
                <a:tc rowSpan="4">
                  <a:txBody>
                    <a:bodyPr/>
                    <a:lstStyle/>
                    <a:p>
                      <a:pPr algn="just">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EVIDENCIA: </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Elaborar una Línea del tiempo identificando los autores de los diferentes </a:t>
                      </a:r>
                      <a:r>
                        <a:rPr lang="es-ES" sz="1050" dirty="0">
                          <a:effectLst/>
                          <a:latin typeface="Agency FB" panose="020B0503020202020204" pitchFamily="34" charset="0"/>
                          <a:ea typeface="Calibri" panose="020F0502020204030204" pitchFamily="34" charset="0"/>
                          <a:cs typeface="Times New Roman" panose="02020603050405020304" pitchFamily="18" charset="0"/>
                        </a:rPr>
                        <a:t>antecedentes históricos para la elaboración de Proyectos vistos en clase con un análisis reflexivo y argumentando la información.</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Portada</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Línea del tiempo (3 CUARTILLAS)</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Orientación del texto: Horizontal</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CRITERIO:</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Análisis y síntesis de la Información de la lectura Gómez Galindo, A. A., Benavides </a:t>
                      </a:r>
                      <a:r>
                        <a:rPr lang="es-MX" sz="1050" dirty="0" err="1">
                          <a:effectLst/>
                          <a:latin typeface="Agency FB" panose="020B0503020202020204" pitchFamily="34" charset="0"/>
                          <a:ea typeface="Calibri" panose="020F0502020204030204" pitchFamily="34" charset="0"/>
                          <a:cs typeface="Times New Roman" panose="02020603050405020304" pitchFamily="18" charset="0"/>
                        </a:rPr>
                        <a:t>Lahnstein</a:t>
                      </a:r>
                      <a:r>
                        <a:rPr lang="es-MX" sz="1050" dirty="0">
                          <a:effectLst/>
                          <a:latin typeface="Agency FB" panose="020B0503020202020204" pitchFamily="34" charset="0"/>
                          <a:ea typeface="Calibri" panose="020F0502020204030204" pitchFamily="34" charset="0"/>
                          <a:cs typeface="Times New Roman" panose="02020603050405020304" pitchFamily="18" charset="0"/>
                        </a:rPr>
                        <a:t>, A. I., Balderas Robledo, R. G., Pulido Córdoba, L. G., y Guerra Ramos, M. T. (2015) El trabajo por proyectos en ciencias naturales: encuentros y desencuentros entre las propuestas curriculares y la literatura científica</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Capítulo I DE LA PEDAGOGÍA POR PROYECTOS A LA ESTRATEGIA DE PROYECTOS: CONTINUIDAD Y CAMBIO</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Se sugiere hacerlo de manera CREATIVA con imágenes y diseño.</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Las fechas deben ser significativas, debe incluir IDEAS relevantes y los momentos en que emergen teorías o enfoques significativos</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1050" dirty="0">
                          <a:effectLst/>
                          <a:latin typeface="Agency FB" panose="020B0503020202020204" pitchFamily="34" charset="0"/>
                          <a:ea typeface="Calibri" panose="020F0502020204030204" pitchFamily="34" charset="0"/>
                          <a:cs typeface="Times New Roman" panose="02020603050405020304" pitchFamily="18" charset="0"/>
                        </a:rPr>
                        <a:t>Ortografía y redacción.</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Contenido- Hechos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Con frecuencia los hechos son incorrectos para los eventos reportado</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1000"/>
                        </a:spcAft>
                      </a:pPr>
                      <a:r>
                        <a:rPr lang="es-MX" sz="1000" dirty="0">
                          <a:effectLst/>
                          <a:latin typeface="Agency FB" panose="020B0503020202020204" pitchFamily="34" charset="0"/>
                          <a:ea typeface="Calibri" panose="020F0502020204030204" pitchFamily="34" charset="0"/>
                          <a:cs typeface="Times New Roman" panose="02020603050405020304" pitchFamily="18" charset="0"/>
                        </a:rPr>
                        <a:t>Contenido- Hechos</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dirty="0">
                          <a:effectLst/>
                          <a:latin typeface="Agency FB" panose="020B0503020202020204" pitchFamily="34" charset="0"/>
                          <a:ea typeface="Calibri" panose="020F0502020204030204" pitchFamily="34" charset="0"/>
                          <a:cs typeface="Times New Roman" panose="02020603050405020304" pitchFamily="18" charset="0"/>
                        </a:rPr>
                        <a:t>Los hechos son precisos para la mayoría 50% de los eventos reportado</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Contenido- Hechos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Los hechos son precisos para la mayoría 75% de los eventos reportados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 </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Contenido –Hechos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Los hechos son precisos para casi los eventos reportados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 </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 </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Contenido-Hechos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Los hechos son precisos para todos los eventos reportados y los da a conocer con creatividad y originalidad</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 </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3279883"/>
                  </a:ext>
                </a:extLst>
              </a:tr>
              <a:tr h="872564">
                <a:tc vMerge="1">
                  <a:txBody>
                    <a:bodyPr/>
                    <a:lstStyle/>
                    <a:p>
                      <a:endParaRPr lang="es-MX"/>
                    </a:p>
                  </a:txBody>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Conocimiento del contenido</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No puede usar la línea del tiempo eficazmente para describir o comparar eventos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Conocimiento del contenido</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Puede describir algún evento en la línea del tiempo y determinar cuál ocurrió primero</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 </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nSpc>
                          <a:spcPct val="115000"/>
                        </a:lnSpc>
                        <a:spcAft>
                          <a:spcPts val="1000"/>
                        </a:spcAft>
                      </a:pPr>
                      <a:r>
                        <a:rPr lang="es-MX" sz="1000" dirty="0">
                          <a:effectLst/>
                          <a:latin typeface="Agency FB" panose="020B0503020202020204" pitchFamily="34" charset="0"/>
                          <a:ea typeface="Calibri" panose="020F0502020204030204" pitchFamily="34" charset="0"/>
                          <a:cs typeface="Times New Roman" panose="02020603050405020304" pitchFamily="18" charset="0"/>
                        </a:rPr>
                        <a:t>Conocimiento del contenido</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dirty="0">
                          <a:effectLst/>
                          <a:latin typeface="Agency FB" panose="020B0503020202020204" pitchFamily="34" charset="0"/>
                          <a:ea typeface="Calibri" panose="020F0502020204030204" pitchFamily="34" charset="0"/>
                          <a:cs typeface="Times New Roman" panose="02020603050405020304" pitchFamily="18" charset="0"/>
                        </a:rPr>
                        <a:t>Puede describir más del 50% de los eventos ocurridos en la línea del tiempo y determinar cuáles ocurrieron primero</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Conocimiento del contenido</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Puede describir más del 75% de los eventos ocurridos y determinar cronológicamente cuáles ocurrieron primero</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Conocimiento del contenido</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Describe en totalidad de los eventos ocurridos y determinarlos cronológicamente cuáles ocurrieron primero y los da a conocer con creatividad y originalidad</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8692241"/>
                  </a:ext>
                </a:extLst>
              </a:tr>
              <a:tr h="526269">
                <a:tc vMerge="1">
                  <a:txBody>
                    <a:bodyPr/>
                    <a:lstStyle/>
                    <a:p>
                      <a:endParaRPr lang="es-MX"/>
                    </a:p>
                  </a:txBody>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Las fechas son incorrectas y faltan algunos eventos.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Fecha precisa ha sido incluida para algunos eventos.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nSpc>
                          <a:spcPct val="115000"/>
                        </a:lnSpc>
                        <a:spcAft>
                          <a:spcPts val="1000"/>
                        </a:spcAft>
                      </a:pPr>
                      <a:r>
                        <a:rPr lang="es-MX" sz="1000" dirty="0">
                          <a:effectLst/>
                          <a:latin typeface="Agency FB" panose="020B0503020202020204" pitchFamily="34" charset="0"/>
                          <a:ea typeface="Calibri" panose="020F0502020204030204" pitchFamily="34" charset="0"/>
                          <a:cs typeface="Times New Roman" panose="02020603050405020304" pitchFamily="18" charset="0"/>
                        </a:rPr>
                        <a:t>Fechas precisas y completas han sido incluidas en casi todos los eventos</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Fechas precisas y completas han sido incluidas en más del 75% de los eventos </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Fechas precisas y completas han sido Incluidas en su totalidad en todos los eventos y los da a conocer con creatividad y originalidad</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9798821"/>
                  </a:ext>
                </a:extLst>
              </a:tr>
              <a:tr h="1202594">
                <a:tc vMerge="1">
                  <a:txBody>
                    <a:bodyPr/>
                    <a:lstStyle/>
                    <a:p>
                      <a:endParaRPr lang="es-MX"/>
                    </a:p>
                  </a:txBody>
                  <a:tcPr/>
                </a:tc>
                <a:tc>
                  <a:txBody>
                    <a:bodyPr/>
                    <a:lstStyle/>
                    <a:p>
                      <a:pPr>
                        <a:lnSpc>
                          <a:spcPct val="115000"/>
                        </a:lnSpc>
                        <a:spcAft>
                          <a:spcPts val="1000"/>
                        </a:spcAft>
                      </a:pPr>
                      <a:r>
                        <a:rPr lang="es-MX" sz="1050">
                          <a:effectLst/>
                          <a:latin typeface="Agency FB" panose="020B0503020202020204" pitchFamily="34" charset="0"/>
                          <a:ea typeface="Calibri" panose="020F0502020204030204" pitchFamily="34" charset="0"/>
                          <a:cs typeface="Times New Roman" panose="02020603050405020304" pitchFamily="18" charset="0"/>
                        </a:rPr>
                        <a:t>La línea del tiempo contiene menos de 5 eventos</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1000"/>
                        </a:spcAft>
                      </a:pPr>
                      <a:r>
                        <a:rPr lang="es-MX" sz="1050">
                          <a:effectLst/>
                          <a:latin typeface="Agency FB" panose="020B0503020202020204" pitchFamily="34" charset="0"/>
                          <a:ea typeface="Calibri" panose="020F0502020204030204" pitchFamily="34" charset="0"/>
                          <a:cs typeface="Times New Roman" panose="02020603050405020304" pitchFamily="18" charset="0"/>
                        </a:rPr>
                        <a:t>La línea del tiempo contiene por lo menos 5 - 7 eventos relacionados al tema que se está estudiando </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nSpc>
                          <a:spcPct val="115000"/>
                        </a:lnSpc>
                        <a:spcAft>
                          <a:spcPts val="1000"/>
                        </a:spcAft>
                      </a:pPr>
                      <a:r>
                        <a:rPr lang="es-MX" sz="1000">
                          <a:effectLst/>
                          <a:latin typeface="Agency FB" panose="020B0503020202020204" pitchFamily="34" charset="0"/>
                          <a:ea typeface="Calibri" panose="020F0502020204030204" pitchFamily="34" charset="0"/>
                          <a:cs typeface="Times New Roman" panose="02020603050405020304" pitchFamily="18" charset="0"/>
                        </a:rPr>
                        <a:t>La línea del tiempo contiene 8- 10 eventos relacionados al tema que se está estudiando</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00" dirty="0">
                          <a:effectLst/>
                          <a:latin typeface="Agency FB" panose="020B0503020202020204" pitchFamily="34" charset="0"/>
                          <a:ea typeface="Calibri" panose="020F0502020204030204" pitchFamily="34" charset="0"/>
                          <a:cs typeface="Times New Roman" panose="02020603050405020304" pitchFamily="18" charset="0"/>
                        </a:rPr>
                        <a:t>La línea del tiempo tiene 11   a 14 eventos relacionados al tema que se está estudiando</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00" dirty="0">
                          <a:effectLst/>
                          <a:latin typeface="Agency FB" panose="020B0503020202020204" pitchFamily="34" charset="0"/>
                          <a:ea typeface="Calibri" panose="020F0502020204030204" pitchFamily="34" charset="0"/>
                          <a:cs typeface="Times New Roman" panose="02020603050405020304" pitchFamily="18" charset="0"/>
                        </a:rPr>
                        <a:t>La línea del tempo tiene más de 15- 18 eventos relacionados al tema que se está estudiando y los da a conocer con creatividad y originalidad</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1306672"/>
                  </a:ext>
                </a:extLst>
              </a:tr>
              <a:tr h="225269">
                <a:tc>
                  <a:txBody>
                    <a:bodyPr/>
                    <a:lstStyle/>
                    <a:p>
                      <a:pPr>
                        <a:lnSpc>
                          <a:spcPct val="115000"/>
                        </a:lnSpc>
                        <a:spcAft>
                          <a:spcPts val="1000"/>
                        </a:spcAft>
                      </a:pPr>
                      <a:r>
                        <a:rPr lang="es-MX" sz="1050">
                          <a:effectLst/>
                          <a:latin typeface="Agency FB" panose="020B0503020202020204" pitchFamily="34" charset="0"/>
                          <a:ea typeface="Calibri" panose="020F0502020204030204" pitchFamily="34" charset="0"/>
                          <a:cs typeface="Times New Roman" panose="02020603050405020304" pitchFamily="18" charset="0"/>
                        </a:rPr>
                        <a:t>Ponderación: 10%</a:t>
                      </a:r>
                      <a:endParaRPr lang="es-MX" sz="110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50" b="1" dirty="0">
                          <a:effectLst/>
                          <a:latin typeface="Agency FB" panose="020B0503020202020204" pitchFamily="34" charset="0"/>
                          <a:ea typeface="Calibri" panose="020F0502020204030204" pitchFamily="34" charset="0"/>
                          <a:cs typeface="Times New Roman" panose="02020603050405020304" pitchFamily="18" charset="0"/>
                        </a:rPr>
                        <a:t>6%</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1000"/>
                        </a:spcAft>
                      </a:pPr>
                      <a:r>
                        <a:rPr lang="es-MX" sz="1050" b="1" dirty="0">
                          <a:effectLst/>
                          <a:latin typeface="Agency FB" panose="020B0503020202020204" pitchFamily="34" charset="0"/>
                          <a:ea typeface="Calibri" panose="020F0502020204030204" pitchFamily="34" charset="0"/>
                          <a:cs typeface="Times New Roman" panose="02020603050405020304" pitchFamily="18" charset="0"/>
                        </a:rPr>
                        <a:t>7%</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nSpc>
                          <a:spcPct val="115000"/>
                        </a:lnSpc>
                        <a:spcAft>
                          <a:spcPts val="1000"/>
                        </a:spcAft>
                      </a:pPr>
                      <a:r>
                        <a:rPr lang="es-MX" sz="1050" b="1" dirty="0">
                          <a:effectLst/>
                          <a:latin typeface="Agency FB" panose="020B0503020202020204" pitchFamily="34" charset="0"/>
                          <a:ea typeface="Calibri" panose="020F0502020204030204" pitchFamily="34" charset="0"/>
                          <a:cs typeface="Times New Roman" panose="02020603050405020304" pitchFamily="18" charset="0"/>
                        </a:rPr>
                        <a:t>8%</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50" dirty="0">
                          <a:solidFill>
                            <a:srgbClr val="000000"/>
                          </a:solidFill>
                          <a:effectLst/>
                          <a:latin typeface="Agency FB" panose="020B0503020202020204" pitchFamily="34" charset="0"/>
                          <a:ea typeface="Calibri" panose="020F0502020204030204" pitchFamily="34" charset="0"/>
                          <a:cs typeface="Times New Roman" panose="02020603050405020304" pitchFamily="18" charset="0"/>
                        </a:rPr>
                        <a:t>9%</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1050" dirty="0">
                          <a:solidFill>
                            <a:srgbClr val="000000"/>
                          </a:solidFill>
                          <a:effectLst/>
                          <a:latin typeface="Agency FB" panose="020B0503020202020204" pitchFamily="34" charset="0"/>
                          <a:ea typeface="Calibri" panose="020F0502020204030204" pitchFamily="34" charset="0"/>
                          <a:cs typeface="Times New Roman" panose="02020603050405020304" pitchFamily="18" charset="0"/>
                        </a:rPr>
                        <a:t>10%</a:t>
                      </a:r>
                      <a:endParaRPr lang="es-MX" sz="1100" dirty="0">
                        <a:effectLst/>
                        <a:latin typeface="Agency FB" panose="020B0503020202020204" pitchFamily="34" charset="0"/>
                        <a:ea typeface="Calibri" panose="020F0502020204030204" pitchFamily="34" charset="0"/>
                        <a:cs typeface="Times New Roman" panose="02020603050405020304" pitchFamily="18" charset="0"/>
                      </a:endParaRPr>
                    </a:p>
                  </a:txBody>
                  <a:tcPr marL="43367" marR="43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7747692"/>
                  </a:ext>
                </a:extLst>
              </a:tr>
            </a:tbl>
          </a:graphicData>
        </a:graphic>
      </p:graphicFrame>
    </p:spTree>
    <p:extLst>
      <p:ext uri="{BB962C8B-B14F-4D97-AF65-F5344CB8AC3E}">
        <p14:creationId xmlns:p14="http://schemas.microsoft.com/office/powerpoint/2010/main" val="369468099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