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4" r:id="rId5"/>
    <p:sldId id="265" r:id="rId6"/>
    <p:sldId id="267" r:id="rId7"/>
    <p:sldId id="269" r:id="rId8"/>
    <p:sldId id="258"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82" autoAdjust="0"/>
    <p:restoredTop sz="94660"/>
  </p:normalViewPr>
  <p:slideViewPr>
    <p:cSldViewPr snapToGrid="0">
      <p:cViewPr varScale="1">
        <p:scale>
          <a:sx n="69" d="100"/>
          <a:sy n="69" d="100"/>
        </p:scale>
        <p:origin x="5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A0D281-82D7-4E98-8A8F-B0B20B9C27A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62D60E12-000B-4349-A6CF-3DE746998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3C7D767-D487-4DD5-9006-C48EB75BE3BC}"/>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5151D6D7-B52C-4C9C-AEC8-378953F0BD9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3C019E4-54D8-4826-8679-E7A1DDC23FC0}"/>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109446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6438D5-B4FF-4C91-87B1-B44169037B2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15711E8-F46F-4205-91DB-B780D8BD942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34A3E2-AEF9-4A8C-8E72-3C2195B13309}"/>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55C2BC65-FBC7-4E20-A49D-30FE3D49E91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032A386-86F4-4E5A-9BFA-B38B120A5F75}"/>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86390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E03B7CB-A743-4D9C-BB7C-1B87EA7E48F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7FB04F4-0754-4CD9-9C2F-677232E4F27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702F3FF-6C08-42EC-85E9-FBA7F8640877}"/>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5EDAA6DF-2148-47BB-ABCD-5382FECF7E2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9D35874-5E21-4F11-B3D3-60DBF8DEA999}"/>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334785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2FBED5-022E-4B0D-B587-481EA8C620D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F2D3836-075F-4541-BA26-CCD37C84DC8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2F8B672-D4B3-4C7E-9E5E-7FE18AAEFD57}"/>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2850E1DA-FA2A-4178-8246-15100E48E1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800BF2E-0E3A-41FA-8E25-A774BDDCCF05}"/>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21009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0FDB53-71BD-4162-8905-CD9C63A1F9D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442E9B2-4FC5-49F2-B2FD-F39B2E006E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C9CA5CC-BE84-4190-982F-92484292DD7E}"/>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5A9B6572-0594-4510-9901-3E0993E98DC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74A6363-63F8-402E-85A2-418EE276A738}"/>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108493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4EC8E9-B372-43C9-90D3-FD958EE511B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9986953-C93B-45D9-AF79-70AAC71F427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BDF5902-D049-4F65-B761-D6B411F1C89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B4998F0-5DBC-42F8-9296-6B6B71DD5773}"/>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6" name="Marcador de pie de página 5">
            <a:extLst>
              <a:ext uri="{FF2B5EF4-FFF2-40B4-BE49-F238E27FC236}">
                <a16:creationId xmlns:a16="http://schemas.microsoft.com/office/drawing/2014/main" id="{DF541EC6-A022-435F-B455-91A13A496E1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F07D0B4-FA89-462D-8837-EADE18D317AD}"/>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2858727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BE477E-E5D9-42D3-9D8F-09642B405BA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A99DE54-A878-4E3E-A953-A5D7B7723B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07D86E5-2226-4753-BDB7-DE3A8D6B290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2086BEC-9BBD-4C24-B485-5439CA57E0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6A18684-5E66-462B-AE9D-71CECA48ABD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4459B295-1319-49D7-8C1D-929F3AC9477C}"/>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8" name="Marcador de pie de página 7">
            <a:extLst>
              <a:ext uri="{FF2B5EF4-FFF2-40B4-BE49-F238E27FC236}">
                <a16:creationId xmlns:a16="http://schemas.microsoft.com/office/drawing/2014/main" id="{13DD2209-F998-4021-A851-45A2F1B4338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BBE83AB-6A88-4F94-A01D-7E126025CF8A}"/>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102716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9A4E68-A253-4E2B-BFDE-5A4E76B85B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BAA03BC-BB17-4481-8920-45EDE9822468}"/>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4" name="Marcador de pie de página 3">
            <a:extLst>
              <a:ext uri="{FF2B5EF4-FFF2-40B4-BE49-F238E27FC236}">
                <a16:creationId xmlns:a16="http://schemas.microsoft.com/office/drawing/2014/main" id="{13B43333-9274-4C51-BA94-26D7171DEFBA}"/>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DB2A8C1-5317-4232-811A-4A7F99DDFF0E}"/>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285457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9769CC7-EB74-4277-8758-96854426D02B}"/>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3" name="Marcador de pie de página 2">
            <a:extLst>
              <a:ext uri="{FF2B5EF4-FFF2-40B4-BE49-F238E27FC236}">
                <a16:creationId xmlns:a16="http://schemas.microsoft.com/office/drawing/2014/main" id="{CCC7BF8D-D23A-4B52-8B13-732C297DFE9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E6A781-BB35-4552-9106-47CCE71200DE}"/>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3885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CDE22F-FF60-4FE4-930B-3E47E57B22A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8B94204-E6EC-479A-A29F-C669A4A4F8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32A666A-EAAD-4246-882C-442780083F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D574314-E460-4910-A45A-A892C68236BB}"/>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6" name="Marcador de pie de página 5">
            <a:extLst>
              <a:ext uri="{FF2B5EF4-FFF2-40B4-BE49-F238E27FC236}">
                <a16:creationId xmlns:a16="http://schemas.microsoft.com/office/drawing/2014/main" id="{C6CB9734-F110-46C6-8676-D2E83B47360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94240FF-140F-404F-AA67-A8FCEDB9F360}"/>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149428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5E75E4-86CE-42F1-A923-1E99403FF8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C190E6D-6E39-40EF-A892-DD9EC815E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599F652-A453-4677-A74D-3C826A46C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2CFDAF4-CF13-41B9-9B56-1A708BE939F0}"/>
              </a:ext>
            </a:extLst>
          </p:cNvPr>
          <p:cNvSpPr>
            <a:spLocks noGrp="1"/>
          </p:cNvSpPr>
          <p:nvPr>
            <p:ph type="dt" sz="half" idx="10"/>
          </p:nvPr>
        </p:nvSpPr>
        <p:spPr/>
        <p:txBody>
          <a:bodyPr/>
          <a:lstStyle/>
          <a:p>
            <a:fld id="{D380EBA1-1527-40A2-9965-C0186A86E01E}" type="datetimeFigureOut">
              <a:rPr lang="es-MX" smtClean="0"/>
              <a:t>20/06/2021</a:t>
            </a:fld>
            <a:endParaRPr lang="es-MX"/>
          </a:p>
        </p:txBody>
      </p:sp>
      <p:sp>
        <p:nvSpPr>
          <p:cNvPr id="6" name="Marcador de pie de página 5">
            <a:extLst>
              <a:ext uri="{FF2B5EF4-FFF2-40B4-BE49-F238E27FC236}">
                <a16:creationId xmlns:a16="http://schemas.microsoft.com/office/drawing/2014/main" id="{FC2F14B7-A7D5-4496-BAE5-FF520FAB4E2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61B7F9D-5407-4731-924E-01C0D81A4A32}"/>
              </a:ext>
            </a:extLst>
          </p:cNvPr>
          <p:cNvSpPr>
            <a:spLocks noGrp="1"/>
          </p:cNvSpPr>
          <p:nvPr>
            <p:ph type="sldNum" sz="quarter" idx="12"/>
          </p:nvPr>
        </p:nvSpPr>
        <p:spPr/>
        <p:txBody>
          <a:bodyPr/>
          <a:lstStyle/>
          <a:p>
            <a:fld id="{CE3B83AF-9357-4B31-A2D7-909ED719E712}" type="slidenum">
              <a:rPr lang="es-MX" smtClean="0"/>
              <a:t>‹Nº›</a:t>
            </a:fld>
            <a:endParaRPr lang="es-MX"/>
          </a:p>
        </p:txBody>
      </p:sp>
    </p:spTree>
    <p:extLst>
      <p:ext uri="{BB962C8B-B14F-4D97-AF65-F5344CB8AC3E}">
        <p14:creationId xmlns:p14="http://schemas.microsoft.com/office/powerpoint/2010/main" val="744138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9DDDC74-1D05-4899-8B4E-1AFBB7FC8E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537B129-BB40-4CDF-B2EC-E41ED0F404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231C750-D537-44A2-A856-C0598049B1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0EBA1-1527-40A2-9965-C0186A86E01E}" type="datetimeFigureOut">
              <a:rPr lang="es-MX" smtClean="0"/>
              <a:t>20/06/2021</a:t>
            </a:fld>
            <a:endParaRPr lang="es-MX"/>
          </a:p>
        </p:txBody>
      </p:sp>
      <p:sp>
        <p:nvSpPr>
          <p:cNvPr id="5" name="Marcador de pie de página 4">
            <a:extLst>
              <a:ext uri="{FF2B5EF4-FFF2-40B4-BE49-F238E27FC236}">
                <a16:creationId xmlns:a16="http://schemas.microsoft.com/office/drawing/2014/main" id="{56C39984-1947-433E-AC69-0B98552F74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8901C55C-B7F4-4BEF-BCCE-428A00A0DC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B83AF-9357-4B31-A2D7-909ED719E712}" type="slidenum">
              <a:rPr lang="es-MX" smtClean="0"/>
              <a:t>‹Nº›</a:t>
            </a:fld>
            <a:endParaRPr lang="es-MX"/>
          </a:p>
        </p:txBody>
      </p:sp>
    </p:spTree>
    <p:extLst>
      <p:ext uri="{BB962C8B-B14F-4D97-AF65-F5344CB8AC3E}">
        <p14:creationId xmlns:p14="http://schemas.microsoft.com/office/powerpoint/2010/main" val="4267646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a:extLst>
              <a:ext uri="{FF2B5EF4-FFF2-40B4-BE49-F238E27FC236}">
                <a16:creationId xmlns:a16="http://schemas.microsoft.com/office/drawing/2014/main" id="{03F1EE87-1993-4383-BDFB-860F817F781C}"/>
              </a:ext>
            </a:extLst>
          </p:cNvPr>
          <p:cNvSpPr txBox="1"/>
          <p:nvPr/>
        </p:nvSpPr>
        <p:spPr>
          <a:xfrm>
            <a:off x="0" y="171540"/>
            <a:ext cx="12081163" cy="6494085"/>
          </a:xfrm>
          <a:prstGeom prst="rect">
            <a:avLst/>
          </a:prstGeom>
          <a:noFill/>
        </p:spPr>
        <p:txBody>
          <a:bodyPr wrap="square">
            <a:spAutoFit/>
          </a:bodyPr>
          <a:lstStyle/>
          <a:p>
            <a:pPr algn="ctr"/>
            <a:r>
              <a:rPr lang="es-MX" sz="1600" dirty="0">
                <a:latin typeface="Arial" panose="020B0604020202020204" pitchFamily="34" charset="0"/>
                <a:cs typeface="Arial" panose="020B0604020202020204" pitchFamily="34" charset="0"/>
              </a:rPr>
              <a:t>ESCUELA NORMAL DE EDUCACION PREESCOLAR</a:t>
            </a:r>
          </a:p>
          <a:p>
            <a:pPr algn="ctr"/>
            <a:r>
              <a:rPr lang="es-MX" sz="1600" dirty="0">
                <a:latin typeface="Arial" panose="020B0604020202020204" pitchFamily="34" charset="0"/>
                <a:cs typeface="Arial" panose="020B0604020202020204" pitchFamily="34" charset="0"/>
              </a:rPr>
              <a:t>LICENCIATURA EN PREESCOLAR </a:t>
            </a:r>
          </a:p>
          <a:p>
            <a:pPr algn="ctr"/>
            <a:r>
              <a:rPr lang="es-MX" sz="1600" dirty="0">
                <a:latin typeface="Arial" panose="020B0604020202020204" pitchFamily="34" charset="0"/>
                <a:cs typeface="Arial" panose="020B0604020202020204" pitchFamily="34" charset="0"/>
              </a:rPr>
              <a:t>Ciclo escolar 2020-2021</a:t>
            </a:r>
          </a:p>
          <a:p>
            <a:pPr algn="ctr"/>
            <a:r>
              <a:rPr lang="es-MX" sz="1600" dirty="0">
                <a:latin typeface="Arial" panose="020B0604020202020204" pitchFamily="34" charset="0"/>
                <a:cs typeface="Arial" panose="020B0604020202020204" pitchFamily="34" charset="0"/>
              </a:rPr>
              <a:t>Curso:</a:t>
            </a:r>
          </a:p>
          <a:p>
            <a:pPr algn="ctr"/>
            <a:r>
              <a:rPr lang="es-MX" sz="1600" b="1" i="1" dirty="0">
                <a:latin typeface="Arial" panose="020B0604020202020204" pitchFamily="34" charset="0"/>
                <a:cs typeface="Arial" panose="020B0604020202020204" pitchFamily="34" charset="0"/>
              </a:rPr>
              <a:t>Estrategias para la exploración del mundo natural</a:t>
            </a:r>
          </a:p>
          <a:p>
            <a:pPr algn="ctr"/>
            <a:r>
              <a:rPr lang="es-MX" sz="1600" b="1" i="1" dirty="0">
                <a:latin typeface="Arial" panose="020B0604020202020204" pitchFamily="34" charset="0"/>
                <a:cs typeface="Arial" panose="020B0604020202020204" pitchFamily="34" charset="0"/>
              </a:rPr>
              <a:t>Unidad de aprendizaje III. El trabajo por proyectos en ciencias naturales y los fenómenos físicos</a:t>
            </a:r>
            <a:r>
              <a:rPr lang="es-MX" sz="1600" dirty="0">
                <a:latin typeface="Arial" panose="020B0604020202020204" pitchFamily="34" charset="0"/>
                <a:cs typeface="Arial" panose="020B0604020202020204" pitchFamily="34" charset="0"/>
              </a:rPr>
              <a:t>.</a:t>
            </a:r>
          </a:p>
          <a:p>
            <a:pPr algn="ctr"/>
            <a:r>
              <a:rPr lang="es-MX" sz="1600" dirty="0">
                <a:latin typeface="Arial" panose="020B0604020202020204" pitchFamily="34" charset="0"/>
                <a:cs typeface="Arial" panose="020B0604020202020204" pitchFamily="34" charset="0"/>
              </a:rPr>
              <a:t>Competencias de la unidad de aprendizaje:</a:t>
            </a:r>
          </a:p>
          <a:p>
            <a:r>
              <a:rPr lang="es-MX" sz="1600" dirty="0">
                <a:latin typeface="Arial" panose="020B0604020202020204" pitchFamily="34" charset="0"/>
                <a:cs typeface="Arial" panose="020B0604020202020204" pitchFamily="34" charset="0"/>
              </a:rPr>
              <a:t>•Utiliza metodologías pertinentes y actualizadas para promover el aprendizaje de los conocimientos científicos de los alumnos en el campo Exploración y comprensión del mundo natural y social que propone el currículum, considerando los contextos y su desarrollo.</a:t>
            </a:r>
          </a:p>
          <a:p>
            <a:r>
              <a:rPr lang="es-MX" sz="1600" dirty="0">
                <a:latin typeface="Arial" panose="020B0604020202020204" pitchFamily="34" charset="0"/>
                <a:cs typeface="Arial" panose="020B0604020202020204" pitchFamily="34" charset="0"/>
              </a:rPr>
              <a:t>•Incorpora los recursos y medios didácticos para que sus alumnos utilicen el conocimiento científico para describir, explicar y predecir fenómenos naturales; para comprender los rasgos característicos de la ciencia; para formular e investigar problemas e hipótesis; así como para documentarse, argumentar y tomar decisiones personales y sociales sobre el mundo natural y los cambios que la actividad humana provoca en él.</a:t>
            </a:r>
          </a:p>
          <a:p>
            <a:r>
              <a:rPr lang="es-MX" sz="1600" dirty="0">
                <a:latin typeface="Arial" panose="020B0604020202020204" pitchFamily="34" charset="0"/>
                <a:cs typeface="Arial" panose="020B0604020202020204" pitchFamily="34" charset="0"/>
              </a:rPr>
              <a:t>•Selecciona estrategias derivadas de la didáctica de las ciencias que favorecen el desarrollo intelectual, físico, social y emocional de los alumnos para procurar el logro de los aprendizajes.</a:t>
            </a:r>
          </a:p>
          <a:p>
            <a:r>
              <a:rPr lang="es-MX" sz="1600" dirty="0">
                <a:latin typeface="Arial" panose="020B0604020202020204" pitchFamily="34" charset="0"/>
                <a:cs typeface="Arial" panose="020B0604020202020204" pitchFamily="34" charset="0"/>
              </a:rPr>
              <a:t>•Usa los resultados de la investigación en didáctica de las ciencias para profundizar en el conocimiento y los procesos de aprendizaje de sus alumnos.</a:t>
            </a:r>
          </a:p>
          <a:p>
            <a:pPr algn="ctr"/>
            <a:r>
              <a:rPr lang="es-MX" sz="1600" dirty="0">
                <a:latin typeface="Arial" panose="020B0604020202020204" pitchFamily="34" charset="0"/>
                <a:cs typeface="Arial" panose="020B0604020202020204" pitchFamily="34" charset="0"/>
              </a:rPr>
              <a:t> Alumna: Karen Marisol Martínez Reyes #13</a:t>
            </a:r>
          </a:p>
          <a:p>
            <a:pPr algn="ctr"/>
            <a:r>
              <a:rPr lang="es-MX" sz="1600" dirty="0">
                <a:latin typeface="Arial" panose="020B0604020202020204" pitchFamily="34" charset="0"/>
                <a:cs typeface="Arial" panose="020B0604020202020204" pitchFamily="34" charset="0"/>
              </a:rPr>
              <a:t>Docente: Yixie Karelia Laguna Montañez</a:t>
            </a:r>
          </a:p>
          <a:p>
            <a:pPr algn="ctr"/>
            <a:r>
              <a:rPr lang="es-MX" sz="1600" dirty="0">
                <a:latin typeface="Arial" panose="020B0604020202020204" pitchFamily="34" charset="0"/>
                <a:cs typeface="Arial" panose="020B0604020202020204" pitchFamily="34" charset="0"/>
              </a:rPr>
              <a:t>Trabajo: Línea del tiempo “Trabajo por proyectos”</a:t>
            </a:r>
          </a:p>
          <a:p>
            <a:pPr algn="ctr"/>
            <a:endParaRPr lang="es-MX" sz="1600" dirty="0">
              <a:latin typeface="Arial" panose="020B0604020202020204" pitchFamily="34" charset="0"/>
              <a:cs typeface="Arial" panose="020B0604020202020204" pitchFamily="34" charset="0"/>
            </a:endParaRPr>
          </a:p>
          <a:p>
            <a:pPr algn="ctr"/>
            <a:endParaRPr lang="es-MX" sz="1600" dirty="0">
              <a:latin typeface="Arial" panose="020B0604020202020204" pitchFamily="34" charset="0"/>
              <a:cs typeface="Arial" panose="020B0604020202020204" pitchFamily="34" charset="0"/>
            </a:endParaRP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Saltillo, Coahuila                                                                                                                                                       20Junio 2021</a:t>
            </a:r>
          </a:p>
          <a:p>
            <a:pPr algn="ctr"/>
            <a:r>
              <a:rPr lang="es-MX" sz="1600" dirty="0">
                <a:latin typeface="Arial" panose="020B0604020202020204" pitchFamily="34" charset="0"/>
                <a:cs typeface="Arial" panose="020B0604020202020204" pitchFamily="34" charset="0"/>
              </a:rPr>
              <a:t> </a:t>
            </a:r>
          </a:p>
        </p:txBody>
      </p:sp>
      <p:pic>
        <p:nvPicPr>
          <p:cNvPr id="15" name="Imagen 14">
            <a:extLst>
              <a:ext uri="{FF2B5EF4-FFF2-40B4-BE49-F238E27FC236}">
                <a16:creationId xmlns:a16="http://schemas.microsoft.com/office/drawing/2014/main" id="{431D8CE8-12D4-4F85-B764-C3DAD5EFF9F8}"/>
              </a:ext>
            </a:extLst>
          </p:cNvPr>
          <p:cNvPicPr/>
          <p:nvPr/>
        </p:nvPicPr>
        <p:blipFill>
          <a:blip r:embed="rId2">
            <a:extLst>
              <a:ext uri="{BEBA8EAE-BF5A-486C-A8C5-ECC9F3942E4B}">
                <a14:imgProps xmlns:a14="http://schemas.microsoft.com/office/drawing/2010/main">
                  <a14:imgLayer r:embed="rId3">
                    <a14:imgEffect>
                      <a14:backgroundRemoval t="0" b="100000" l="9744" r="88718"/>
                    </a14:imgEffect>
                  </a14:imgLayer>
                </a14:imgProps>
              </a:ext>
              <a:ext uri="{28A0092B-C50C-407E-A947-70E740481C1C}">
                <a14:useLocalDpi xmlns:a14="http://schemas.microsoft.com/office/drawing/2010/main" val="0"/>
              </a:ext>
            </a:extLst>
          </a:blip>
          <a:stretch>
            <a:fillRect/>
          </a:stretch>
        </p:blipFill>
        <p:spPr>
          <a:xfrm>
            <a:off x="2340118" y="171540"/>
            <a:ext cx="1234354" cy="1061515"/>
          </a:xfrm>
          <a:prstGeom prst="rect">
            <a:avLst/>
          </a:prstGeom>
        </p:spPr>
      </p:pic>
    </p:spTree>
    <p:extLst>
      <p:ext uri="{BB962C8B-B14F-4D97-AF65-F5344CB8AC3E}">
        <p14:creationId xmlns:p14="http://schemas.microsoft.com/office/powerpoint/2010/main" val="248214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38100">
                <a:solidFill>
                  <a:sysClr val="windowText" lastClr="000000"/>
                </a:solidFill>
              </a:ln>
            </a:endParaRPr>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31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ln w="57150">
                <a:solidFill>
                  <a:schemeClr val="tx1"/>
                </a:solidFill>
              </a:ln>
            </a:endParaRPr>
          </a:p>
        </p:txBody>
      </p:sp>
      <p:sp>
        <p:nvSpPr>
          <p:cNvPr id="6" name="CuadroTexto 5">
            <a:extLst>
              <a:ext uri="{FF2B5EF4-FFF2-40B4-BE49-F238E27FC236}">
                <a16:creationId xmlns:a16="http://schemas.microsoft.com/office/drawing/2014/main" id="{C6608874-5666-421B-B554-C09A0A3DCC2C}"/>
              </a:ext>
            </a:extLst>
          </p:cNvPr>
          <p:cNvSpPr txBox="1"/>
          <p:nvPr/>
        </p:nvSpPr>
        <p:spPr>
          <a:xfrm>
            <a:off x="-456334" y="160524"/>
            <a:ext cx="5444836" cy="523220"/>
          </a:xfrm>
          <a:prstGeom prst="rect">
            <a:avLst/>
          </a:prstGeom>
          <a:noFill/>
        </p:spPr>
        <p:txBody>
          <a:bodyPr wrap="square" rtlCol="0">
            <a:spAutoFit/>
          </a:bodyPr>
          <a:lstStyle/>
          <a:p>
            <a:pPr algn="ctr"/>
            <a:r>
              <a:rPr lang="es-MX" sz="2800" b="1" i="1" dirty="0">
                <a:latin typeface="Lucida Handwriting" panose="03010101010101010101" pitchFamily="66" charset="0"/>
              </a:rPr>
              <a:t>Trabajo por proyectos </a:t>
            </a:r>
          </a:p>
        </p:txBody>
      </p:sp>
      <p:sp>
        <p:nvSpPr>
          <p:cNvPr id="7" name="CuadroTexto 6">
            <a:extLst>
              <a:ext uri="{FF2B5EF4-FFF2-40B4-BE49-F238E27FC236}">
                <a16:creationId xmlns:a16="http://schemas.microsoft.com/office/drawing/2014/main" id="{56EA092E-78A9-4343-BD43-C0E486420BDA}"/>
              </a:ext>
            </a:extLst>
          </p:cNvPr>
          <p:cNvSpPr txBox="1"/>
          <p:nvPr/>
        </p:nvSpPr>
        <p:spPr>
          <a:xfrm>
            <a:off x="1316181" y="3244333"/>
            <a:ext cx="1704110" cy="369332"/>
          </a:xfrm>
          <a:prstGeom prst="rect">
            <a:avLst/>
          </a:prstGeom>
          <a:solidFill>
            <a:schemeClr val="tx1"/>
          </a:solidFill>
          <a:ln>
            <a:solidFill>
              <a:schemeClr val="tx1"/>
            </a:solidFill>
          </a:ln>
        </p:spPr>
        <p:txBody>
          <a:bodyPr wrap="square" rtlCol="0">
            <a:spAutoFit/>
          </a:bodyPr>
          <a:lstStyle/>
          <a:p>
            <a:pPr algn="ctr"/>
            <a:r>
              <a:rPr lang="es-MX" dirty="0">
                <a:solidFill>
                  <a:schemeClr val="bg1"/>
                </a:solidFill>
              </a:rPr>
              <a:t>XVI Y XVII</a:t>
            </a:r>
          </a:p>
        </p:txBody>
      </p:sp>
      <p:sp>
        <p:nvSpPr>
          <p:cNvPr id="10" name="CuadroTexto 9">
            <a:extLst>
              <a:ext uri="{FF2B5EF4-FFF2-40B4-BE49-F238E27FC236}">
                <a16:creationId xmlns:a16="http://schemas.microsoft.com/office/drawing/2014/main" id="{0E2A237C-A644-4D5A-9685-9752574BFAC0}"/>
              </a:ext>
            </a:extLst>
          </p:cNvPr>
          <p:cNvSpPr txBox="1"/>
          <p:nvPr/>
        </p:nvSpPr>
        <p:spPr>
          <a:xfrm>
            <a:off x="5559135" y="3154938"/>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XIX</a:t>
            </a:r>
          </a:p>
        </p:txBody>
      </p:sp>
      <p:sp>
        <p:nvSpPr>
          <p:cNvPr id="11" name="CuadroTexto 10">
            <a:extLst>
              <a:ext uri="{FF2B5EF4-FFF2-40B4-BE49-F238E27FC236}">
                <a16:creationId xmlns:a16="http://schemas.microsoft.com/office/drawing/2014/main" id="{E9E53F17-2328-4008-96A7-1B0F235820C4}"/>
              </a:ext>
            </a:extLst>
          </p:cNvPr>
          <p:cNvSpPr txBox="1"/>
          <p:nvPr/>
        </p:nvSpPr>
        <p:spPr>
          <a:xfrm>
            <a:off x="9344890" y="3244333"/>
            <a:ext cx="955964" cy="369332"/>
          </a:xfrm>
          <a:prstGeom prst="rect">
            <a:avLst/>
          </a:prstGeom>
          <a:solidFill>
            <a:schemeClr val="tx1"/>
          </a:solidFill>
          <a:ln>
            <a:solidFill>
              <a:schemeClr val="tx1"/>
            </a:solidFill>
          </a:ln>
        </p:spPr>
        <p:txBody>
          <a:bodyPr wrap="square" rtlCol="0">
            <a:spAutoFit/>
          </a:bodyPr>
          <a:lstStyle/>
          <a:p>
            <a:pPr algn="ctr"/>
            <a:r>
              <a:rPr lang="es-MX" dirty="0">
                <a:solidFill>
                  <a:schemeClr val="bg1"/>
                </a:solidFill>
              </a:rPr>
              <a:t>XX</a:t>
            </a:r>
          </a:p>
        </p:txBody>
      </p:sp>
      <p:cxnSp>
        <p:nvCxnSpPr>
          <p:cNvPr id="13" name="Conector recto de flecha 12">
            <a:extLst>
              <a:ext uri="{FF2B5EF4-FFF2-40B4-BE49-F238E27FC236}">
                <a16:creationId xmlns:a16="http://schemas.microsoft.com/office/drawing/2014/main" id="{55902C40-C6E8-4E99-9181-6E25AB51FBCC}"/>
              </a:ext>
            </a:extLst>
          </p:cNvPr>
          <p:cNvCxnSpPr/>
          <p:nvPr/>
        </p:nvCxnSpPr>
        <p:spPr>
          <a:xfrm>
            <a:off x="2147455" y="3713018"/>
            <a:ext cx="0" cy="7204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1C8824FE-4AEE-43FE-874F-7D55C67A404B}"/>
              </a:ext>
            </a:extLst>
          </p:cNvPr>
          <p:cNvSpPr txBox="1"/>
          <p:nvPr/>
        </p:nvSpPr>
        <p:spPr>
          <a:xfrm>
            <a:off x="845128" y="4532808"/>
            <a:ext cx="2604654" cy="2031325"/>
          </a:xfrm>
          <a:prstGeom prst="rect">
            <a:avLst/>
          </a:prstGeom>
          <a:noFill/>
          <a:ln>
            <a:solidFill>
              <a:schemeClr val="tx1"/>
            </a:solidFill>
          </a:ln>
        </p:spPr>
        <p:txBody>
          <a:bodyPr wrap="square" rtlCol="0">
            <a:spAutoFit/>
          </a:bodyPr>
          <a:lstStyle/>
          <a:p>
            <a:r>
              <a:rPr lang="es-MX" dirty="0">
                <a:latin typeface="Arial" panose="020B0604020202020204" pitchFamily="34" charset="0"/>
                <a:cs typeface="Arial" panose="020B0604020202020204" pitchFamily="34" charset="0"/>
              </a:rPr>
              <a:t>Inician los trabajos por proyectos en el ámbito educativo, en la formación de arquitectos en las academias de Roma y París.</a:t>
            </a:r>
          </a:p>
        </p:txBody>
      </p:sp>
      <p:pic>
        <p:nvPicPr>
          <p:cNvPr id="1026" name="Picture 2" descr="Los mejores software de gestión de proyectos para arquitectos - Capterra">
            <a:extLst>
              <a:ext uri="{FF2B5EF4-FFF2-40B4-BE49-F238E27FC236}">
                <a16:creationId xmlns:a16="http://schemas.microsoft.com/office/drawing/2014/main" id="{9A99478C-D45E-4748-871B-2BA7BFF9DC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861" y="1602363"/>
            <a:ext cx="2952750" cy="1552575"/>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AF1FD61D-55F6-4414-8600-FD45AE3EB2D9}"/>
              </a:ext>
            </a:extLst>
          </p:cNvPr>
          <p:cNvSpPr txBox="1"/>
          <p:nvPr/>
        </p:nvSpPr>
        <p:spPr>
          <a:xfrm>
            <a:off x="4649498" y="-4691"/>
            <a:ext cx="2952750" cy="2739211"/>
          </a:xfrm>
          <a:prstGeom prst="rect">
            <a:avLst/>
          </a:prstGeom>
          <a:noFill/>
          <a:ln>
            <a:solidFill>
              <a:schemeClr val="tx1"/>
            </a:solidFill>
          </a:ln>
        </p:spPr>
        <p:txBody>
          <a:bodyPr wrap="square" rtlCol="0">
            <a:spAutoFit/>
          </a:bodyPr>
          <a:lstStyle/>
          <a:p>
            <a:r>
              <a:rPr lang="es-MX" sz="1400" dirty="0">
                <a:latin typeface="Arial" panose="020B0604020202020204" pitchFamily="34" charset="0"/>
                <a:cs typeface="Arial" panose="020B0604020202020204" pitchFamily="34" charset="0"/>
              </a:rPr>
              <a:t>La metodología de trabajos por proyectos llega a Estados Unidos, en donde comienza a utilizarse en ingenierías, educación manual, así  como la carpintería o la cocina.</a:t>
            </a:r>
          </a:p>
          <a:p>
            <a:r>
              <a:rPr lang="es-MX" sz="1400" dirty="0">
                <a:latin typeface="Arial" panose="020B0604020202020204" pitchFamily="34" charset="0"/>
                <a:cs typeface="Arial" panose="020B0604020202020204" pitchFamily="34" charset="0"/>
              </a:rPr>
              <a:t>En dicha metodología primero se aprenden conocimientos y habilidades, de esta manera el proyecto da la posibilidad de realizar un ejercicio de integración de  aprendizajes.</a:t>
            </a:r>
          </a:p>
          <a:p>
            <a:endParaRPr lang="es-MX" dirty="0"/>
          </a:p>
        </p:txBody>
      </p: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095999" y="2763979"/>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8" name="Imagen 17">
            <a:extLst>
              <a:ext uri="{FF2B5EF4-FFF2-40B4-BE49-F238E27FC236}">
                <a16:creationId xmlns:a16="http://schemas.microsoft.com/office/drawing/2014/main" id="{6D7DE105-AA3A-4EAC-A800-BA694C493215}"/>
              </a:ext>
            </a:extLst>
          </p:cNvPr>
          <p:cNvPicPr>
            <a:picLocks noChangeAspect="1"/>
          </p:cNvPicPr>
          <p:nvPr/>
        </p:nvPicPr>
        <p:blipFill>
          <a:blip r:embed="rId3"/>
          <a:stretch>
            <a:fillRect/>
          </a:stretch>
        </p:blipFill>
        <p:spPr>
          <a:xfrm>
            <a:off x="5146530" y="3855159"/>
            <a:ext cx="2143125" cy="2143125"/>
          </a:xfrm>
          <a:prstGeom prst="rect">
            <a:avLst/>
          </a:prstGeom>
        </p:spPr>
      </p:pic>
      <p:sp>
        <p:nvSpPr>
          <p:cNvPr id="19" name="CuadroTexto 18">
            <a:extLst>
              <a:ext uri="{FF2B5EF4-FFF2-40B4-BE49-F238E27FC236}">
                <a16:creationId xmlns:a16="http://schemas.microsoft.com/office/drawing/2014/main" id="{E2EA48FE-FCE2-4CAB-91BB-BBFB325E82D0}"/>
              </a:ext>
            </a:extLst>
          </p:cNvPr>
          <p:cNvSpPr txBox="1"/>
          <p:nvPr/>
        </p:nvSpPr>
        <p:spPr>
          <a:xfrm>
            <a:off x="8234361" y="4146012"/>
            <a:ext cx="3177021" cy="2308324"/>
          </a:xfrm>
          <a:prstGeom prst="rect">
            <a:avLst/>
          </a:prstGeom>
          <a:noFill/>
          <a:ln>
            <a:solidFill>
              <a:schemeClr val="tx1"/>
            </a:solidFill>
          </a:ln>
        </p:spPr>
        <p:txBody>
          <a:bodyPr wrap="square" rtlCol="0">
            <a:spAutoFit/>
          </a:bodyPr>
          <a:lstStyle/>
          <a:p>
            <a:r>
              <a:rPr lang="es-MX" sz="1600" dirty="0">
                <a:latin typeface="Arial" panose="020B0604020202020204" pitchFamily="34" charset="0"/>
                <a:cs typeface="Arial" panose="020B0604020202020204" pitchFamily="34" charset="0"/>
              </a:rPr>
              <a:t>La propuesta de trabajar con proyectos  se inicia a principios del siglo XX, a partir  de la obra del educador John Dewey, continuada por su discípulo William Kilpatrick, se construye en una herramienta en el contexto de una nueva concepción de escuela.</a:t>
            </a:r>
          </a:p>
        </p:txBody>
      </p: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28" name="Picture 4" descr="Pasos a tener en cuenta para trabajar con la metodología de Proyectos en  educación infantil. - Actividades infantil">
            <a:extLst>
              <a:ext uri="{FF2B5EF4-FFF2-40B4-BE49-F238E27FC236}">
                <a16:creationId xmlns:a16="http://schemas.microsoft.com/office/drawing/2014/main" id="{B3F66BAF-44DC-4833-96E7-E49A778529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8422" y="1327006"/>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525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31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E2A237C-A644-4D5A-9685-9752574BFAC0}"/>
              </a:ext>
            </a:extLst>
          </p:cNvPr>
          <p:cNvSpPr txBox="1"/>
          <p:nvPr/>
        </p:nvSpPr>
        <p:spPr>
          <a:xfrm>
            <a:off x="1669473" y="3186591"/>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XX</a:t>
            </a:r>
          </a:p>
        </p:txBody>
      </p:sp>
      <p:cxnSp>
        <p:nvCxnSpPr>
          <p:cNvPr id="13" name="Conector recto de flecha 12">
            <a:extLst>
              <a:ext uri="{FF2B5EF4-FFF2-40B4-BE49-F238E27FC236}">
                <a16:creationId xmlns:a16="http://schemas.microsoft.com/office/drawing/2014/main" id="{55902C40-C6E8-4E99-9181-6E25AB51FBCC}"/>
              </a:ext>
            </a:extLst>
          </p:cNvPr>
          <p:cNvCxnSpPr>
            <a:cxnSpLocks/>
          </p:cNvCxnSpPr>
          <p:nvPr/>
        </p:nvCxnSpPr>
        <p:spPr>
          <a:xfrm flipV="1">
            <a:off x="2147454" y="2524988"/>
            <a:ext cx="0" cy="7966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1C8824FE-4AEE-43FE-874F-7D55C67A404B}"/>
              </a:ext>
            </a:extLst>
          </p:cNvPr>
          <p:cNvSpPr txBox="1"/>
          <p:nvPr/>
        </p:nvSpPr>
        <p:spPr>
          <a:xfrm>
            <a:off x="842966" y="-13855"/>
            <a:ext cx="3177015" cy="2462213"/>
          </a:xfrm>
          <a:prstGeom prst="rect">
            <a:avLst/>
          </a:prstGeom>
          <a:noFill/>
          <a:ln>
            <a:solidFill>
              <a:schemeClr val="tx1"/>
            </a:solidFill>
          </a:ln>
        </p:spPr>
        <p:txBody>
          <a:bodyPr wrap="square" rtlCol="0">
            <a:spAutoFit/>
          </a:bodyPr>
          <a:lstStyle/>
          <a:p>
            <a:r>
              <a:rPr lang="es-MX" sz="1400" b="1" i="1" dirty="0">
                <a:latin typeface="Arial" panose="020B0604020202020204" pitchFamily="34" charset="0"/>
                <a:cs typeface="Arial" panose="020B0604020202020204" pitchFamily="34" charset="0"/>
              </a:rPr>
              <a:t>Dewey</a:t>
            </a:r>
            <a:r>
              <a:rPr lang="es-MX" sz="1400" dirty="0">
                <a:latin typeface="Arial" panose="020B0604020202020204" pitchFamily="34" charset="0"/>
                <a:cs typeface="Arial" panose="020B0604020202020204" pitchFamily="34" charset="0"/>
              </a:rPr>
              <a:t>, a principios del siglo XX formuló la Pedagogía por proyectos, tomando como modelo de enseñanza el camino que siguen los científicos para la producción de nuevos conocimientos, según el cual el conocimiento es el resultado de intentar dar respuesta a problemas y preguntas., Señaló, “cuando somos desafiados por un problema que nos estimula a buscar una solución”.</a:t>
            </a:r>
          </a:p>
        </p:txBody>
      </p: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095999" y="2708522"/>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id="{E2EA48FE-FCE2-4CAB-91BB-BBFB325E82D0}"/>
              </a:ext>
            </a:extLst>
          </p:cNvPr>
          <p:cNvSpPr txBox="1"/>
          <p:nvPr/>
        </p:nvSpPr>
        <p:spPr>
          <a:xfrm>
            <a:off x="4756871" y="3759100"/>
            <a:ext cx="3177021" cy="3046988"/>
          </a:xfrm>
          <a:prstGeom prst="rect">
            <a:avLst/>
          </a:prstGeom>
          <a:noFill/>
          <a:ln>
            <a:solidFill>
              <a:schemeClr val="tx1"/>
            </a:solidFill>
          </a:ln>
        </p:spPr>
        <p:txBody>
          <a:bodyPr wrap="square" rtlCol="0">
            <a:spAutoFit/>
          </a:bodyPr>
          <a:lstStyle/>
          <a:p>
            <a:r>
              <a:rPr lang="es-MX" sz="1600" b="1" i="1" dirty="0">
                <a:latin typeface="Arial" panose="020B0604020202020204" pitchFamily="34" charset="0"/>
                <a:cs typeface="Arial" panose="020B0604020202020204" pitchFamily="34" charset="0"/>
              </a:rPr>
              <a:t>Rufus Stimson</a:t>
            </a:r>
            <a:r>
              <a:rPr lang="es-MX" sz="1600" dirty="0">
                <a:latin typeface="Arial" panose="020B0604020202020204" pitchFamily="34" charset="0"/>
                <a:cs typeface="Arial" panose="020B0604020202020204" pitchFamily="34" charset="0"/>
              </a:rPr>
              <a:t>, desarrolló, a partir de 1908, un plan de proyectos con dos momentos diferenciados: el de la formación teórica escolar y el de su aplicación práctica en otro espacio. De este modo, los alumnos adquirían la formación teórica en la escuela y luego, en las granjas, realizaban proyectos reales para poner en práctica los conocimientos adquiridos.</a:t>
            </a:r>
          </a:p>
        </p:txBody>
      </p: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050" name="Picture 2" descr="John Dewey: biografía de este pionero del funcionalismo">
            <a:extLst>
              <a:ext uri="{FF2B5EF4-FFF2-40B4-BE49-F238E27FC236}">
                <a16:creationId xmlns:a16="http://schemas.microsoft.com/office/drawing/2014/main" id="{9380653E-91BE-44D2-BABE-EA1A4D6D08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66" y="4054206"/>
            <a:ext cx="3001654" cy="2239696"/>
          </a:xfrm>
          <a:prstGeom prst="rect">
            <a:avLst/>
          </a:prstGeom>
          <a:noFill/>
          <a:extLst>
            <a:ext uri="{909E8E84-426E-40DD-AFC4-6F175D3DCCD1}">
              <a14:hiddenFill xmlns:a14="http://schemas.microsoft.com/office/drawing/2010/main">
                <a:solidFill>
                  <a:srgbClr val="FFFFFF"/>
                </a:solidFill>
              </a14:hiddenFill>
            </a:ext>
          </a:extLst>
        </p:spPr>
      </p:pic>
      <p:sp>
        <p:nvSpPr>
          <p:cNvPr id="20" name="CuadroTexto 19">
            <a:extLst>
              <a:ext uri="{FF2B5EF4-FFF2-40B4-BE49-F238E27FC236}">
                <a16:creationId xmlns:a16="http://schemas.microsoft.com/office/drawing/2014/main" id="{3EB95B5D-5DB9-493F-AE5C-46D205A0B1B2}"/>
              </a:ext>
            </a:extLst>
          </p:cNvPr>
          <p:cNvSpPr txBox="1"/>
          <p:nvPr/>
        </p:nvSpPr>
        <p:spPr>
          <a:xfrm>
            <a:off x="5638799" y="3198166"/>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1908</a:t>
            </a:r>
          </a:p>
        </p:txBody>
      </p:sp>
      <p:pic>
        <p:nvPicPr>
          <p:cNvPr id="2052" name="Picture 4" descr="The Massachusetts Situation – A Profile in Courage (1/11/2019) – The Friday  Footnote">
            <a:extLst>
              <a:ext uri="{FF2B5EF4-FFF2-40B4-BE49-F238E27FC236}">
                <a16:creationId xmlns:a16="http://schemas.microsoft.com/office/drawing/2014/main" id="{D98D67BC-0FF8-4E8C-A5C6-5F36BDFC8F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2085" y="72694"/>
            <a:ext cx="1790700" cy="2552700"/>
          </a:xfrm>
          <a:prstGeom prst="rect">
            <a:avLst/>
          </a:prstGeom>
          <a:noFill/>
          <a:extLst>
            <a:ext uri="{909E8E84-426E-40DD-AFC4-6F175D3DCCD1}">
              <a14:hiddenFill xmlns:a14="http://schemas.microsoft.com/office/drawing/2010/main">
                <a:solidFill>
                  <a:srgbClr val="FFFFFF"/>
                </a:solidFill>
              </a14:hiddenFill>
            </a:ext>
          </a:extLst>
        </p:spPr>
      </p:pic>
      <p:sp>
        <p:nvSpPr>
          <p:cNvPr id="23" name="CuadroTexto 22">
            <a:extLst>
              <a:ext uri="{FF2B5EF4-FFF2-40B4-BE49-F238E27FC236}">
                <a16:creationId xmlns:a16="http://schemas.microsoft.com/office/drawing/2014/main" id="{EDF146CC-5A04-4A38-92D2-391435A978D9}"/>
              </a:ext>
            </a:extLst>
          </p:cNvPr>
          <p:cNvSpPr txBox="1"/>
          <p:nvPr/>
        </p:nvSpPr>
        <p:spPr>
          <a:xfrm>
            <a:off x="9344890" y="318659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1938</a:t>
            </a:r>
          </a:p>
        </p:txBody>
      </p:sp>
      <p:sp>
        <p:nvSpPr>
          <p:cNvPr id="3" name="CuadroTexto 2">
            <a:extLst>
              <a:ext uri="{FF2B5EF4-FFF2-40B4-BE49-F238E27FC236}">
                <a16:creationId xmlns:a16="http://schemas.microsoft.com/office/drawing/2014/main" id="{BBE47B63-A93B-4967-A84A-3A7CF1E3FB8F}"/>
              </a:ext>
            </a:extLst>
          </p:cNvPr>
          <p:cNvSpPr txBox="1"/>
          <p:nvPr/>
        </p:nvSpPr>
        <p:spPr>
          <a:xfrm>
            <a:off x="8347342" y="315150"/>
            <a:ext cx="3001692" cy="2677656"/>
          </a:xfrm>
          <a:prstGeom prst="rect">
            <a:avLst/>
          </a:prstGeom>
          <a:noFill/>
          <a:ln>
            <a:solidFill>
              <a:schemeClr val="tx1"/>
            </a:solidFill>
          </a:ln>
        </p:spPr>
        <p:txBody>
          <a:bodyPr wrap="square" rtlCol="0">
            <a:spAutoFit/>
          </a:bodyPr>
          <a:lstStyle/>
          <a:p>
            <a:r>
              <a:rPr lang="es-MX" sz="1200" b="1" i="1" dirty="0">
                <a:latin typeface="Arial" panose="020B0604020202020204" pitchFamily="34" charset="0"/>
                <a:cs typeface="Arial" panose="020B0604020202020204" pitchFamily="34" charset="0"/>
              </a:rPr>
              <a:t>Dewey</a:t>
            </a:r>
            <a:r>
              <a:rPr lang="es-MX" sz="1200" dirty="0">
                <a:latin typeface="Arial" panose="020B0604020202020204" pitchFamily="34" charset="0"/>
                <a:cs typeface="Arial" panose="020B0604020202020204" pitchFamily="34" charset="0"/>
              </a:rPr>
              <a:t> propone una filosofía de la educación para diferenciarse de la escuela tradicional y desarrollar métodos y materias sobre la base de una filosófica de la experiencia. Sostiene que existe una íntima y necesaria relación entre los procesos de la experiencia real y la educación.</a:t>
            </a:r>
          </a:p>
          <a:p>
            <a:r>
              <a:rPr lang="es-MX" sz="1200" dirty="0">
                <a:latin typeface="Arial" panose="020B0604020202020204" pitchFamily="34" charset="0"/>
                <a:cs typeface="Arial" panose="020B0604020202020204" pitchFamily="34" charset="0"/>
              </a:rPr>
              <a:t>Enfatiza la importancia del método de proyectos ya que “los alumnos aprenden lo que practican”, indicando que un proyecto no es una sucesión de actos inconexos, sino una actividad coherentemente ordenada.</a:t>
            </a:r>
          </a:p>
        </p:txBody>
      </p:sp>
      <p:pic>
        <p:nvPicPr>
          <p:cNvPr id="2056" name="Picture 8" descr="Por qué enseñar con proyectos y problemas? - Panorama">
            <a:extLst>
              <a:ext uri="{FF2B5EF4-FFF2-40B4-BE49-F238E27FC236}">
                <a16:creationId xmlns:a16="http://schemas.microsoft.com/office/drawing/2014/main" id="{C3B5DE6F-D97B-4AA1-A951-DC6228CDFB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1491" y="4229139"/>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706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52162" y="381001"/>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E2A237C-A644-4D5A-9685-9752574BFAC0}"/>
              </a:ext>
            </a:extLst>
          </p:cNvPr>
          <p:cNvSpPr txBox="1"/>
          <p:nvPr/>
        </p:nvSpPr>
        <p:spPr>
          <a:xfrm>
            <a:off x="1669473" y="3186591"/>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1946</a:t>
            </a:r>
          </a:p>
        </p:txBody>
      </p:sp>
      <p:cxnSp>
        <p:nvCxnSpPr>
          <p:cNvPr id="13" name="Conector recto de flecha 12">
            <a:extLst>
              <a:ext uri="{FF2B5EF4-FFF2-40B4-BE49-F238E27FC236}">
                <a16:creationId xmlns:a16="http://schemas.microsoft.com/office/drawing/2014/main" id="{55902C40-C6E8-4E99-9181-6E25AB51FBCC}"/>
              </a:ext>
            </a:extLst>
          </p:cNvPr>
          <p:cNvCxnSpPr>
            <a:cxnSpLocks/>
          </p:cNvCxnSpPr>
          <p:nvPr/>
        </p:nvCxnSpPr>
        <p:spPr>
          <a:xfrm>
            <a:off x="2147454" y="3321626"/>
            <a:ext cx="0" cy="9455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095999" y="2708522"/>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3EB95B5D-5DB9-493F-AE5C-46D205A0B1B2}"/>
              </a:ext>
            </a:extLst>
          </p:cNvPr>
          <p:cNvSpPr txBox="1"/>
          <p:nvPr/>
        </p:nvSpPr>
        <p:spPr>
          <a:xfrm>
            <a:off x="5638799" y="3198166"/>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1977</a:t>
            </a:r>
          </a:p>
        </p:txBody>
      </p:sp>
      <p:sp>
        <p:nvSpPr>
          <p:cNvPr id="23" name="CuadroTexto 22">
            <a:extLst>
              <a:ext uri="{FF2B5EF4-FFF2-40B4-BE49-F238E27FC236}">
                <a16:creationId xmlns:a16="http://schemas.microsoft.com/office/drawing/2014/main" id="{EDF146CC-5A04-4A38-92D2-391435A978D9}"/>
              </a:ext>
            </a:extLst>
          </p:cNvPr>
          <p:cNvSpPr txBox="1"/>
          <p:nvPr/>
        </p:nvSpPr>
        <p:spPr>
          <a:xfrm>
            <a:off x="9344890" y="318659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1996</a:t>
            </a:r>
          </a:p>
        </p:txBody>
      </p:sp>
      <p:sp>
        <p:nvSpPr>
          <p:cNvPr id="6" name="CuadroTexto 5">
            <a:extLst>
              <a:ext uri="{FF2B5EF4-FFF2-40B4-BE49-F238E27FC236}">
                <a16:creationId xmlns:a16="http://schemas.microsoft.com/office/drawing/2014/main" id="{23E30273-642C-4327-9D0A-12B6F784418F}"/>
              </a:ext>
            </a:extLst>
          </p:cNvPr>
          <p:cNvSpPr txBox="1"/>
          <p:nvPr/>
        </p:nvSpPr>
        <p:spPr>
          <a:xfrm>
            <a:off x="673681" y="177048"/>
            <a:ext cx="3390892" cy="2701765"/>
          </a:xfrm>
          <a:prstGeom prst="rect">
            <a:avLst/>
          </a:prstGeom>
          <a:noFill/>
          <a:ln>
            <a:solidFill>
              <a:schemeClr val="tx1"/>
            </a:solidFill>
          </a:ln>
        </p:spPr>
        <p:txBody>
          <a:bodyPr wrap="square" rtlCol="0">
            <a:spAutoFit/>
          </a:bodyPr>
          <a:lstStyle/>
          <a:p>
            <a:r>
              <a:rPr lang="es-MX" sz="1000" b="1" i="1" dirty="0">
                <a:latin typeface="Arial" panose="020B0604020202020204" pitchFamily="34" charset="0"/>
                <a:cs typeface="Arial" panose="020B0604020202020204" pitchFamily="34" charset="0"/>
              </a:rPr>
              <a:t>William Kilpatrick</a:t>
            </a:r>
            <a:r>
              <a:rPr lang="es-MX" sz="1000" dirty="0">
                <a:latin typeface="Arial" panose="020B0604020202020204" pitchFamily="34" charset="0"/>
                <a:cs typeface="Arial" panose="020B0604020202020204" pitchFamily="34" charset="0"/>
              </a:rPr>
              <a:t>, desarrolló el modelo de trabajo desde el punto de vista metodológico y contribuyó a su difusión. </a:t>
            </a:r>
          </a:p>
          <a:p>
            <a:r>
              <a:rPr lang="es-MX" sz="1000" dirty="0">
                <a:latin typeface="Arial" panose="020B0604020202020204" pitchFamily="34" charset="0"/>
                <a:cs typeface="Arial" panose="020B0604020202020204" pitchFamily="34" charset="0"/>
              </a:rPr>
              <a:t>La propuesta implica cinco fases o etapas: </a:t>
            </a:r>
          </a:p>
          <a:p>
            <a:pPr algn="just">
              <a:lnSpc>
                <a:spcPct val="107000"/>
              </a:lnSpc>
              <a:spcAft>
                <a:spcPts val="800"/>
              </a:spcAft>
              <a:tabLst>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 pos="5029200" algn="l"/>
                <a:tab pos="5257800" algn="l"/>
                <a:tab pos="5486400" algn="l"/>
                <a:tab pos="5715000" algn="l"/>
                <a:tab pos="5943600" algn="l"/>
                <a:tab pos="6172200" algn="l"/>
                <a:tab pos="6400800" algn="l"/>
                <a:tab pos="6629400" algn="l"/>
                <a:tab pos="6858000" algn="l"/>
                <a:tab pos="7086600" algn="l"/>
                <a:tab pos="7315200" algn="l"/>
              </a:tabLst>
            </a:pPr>
            <a:r>
              <a:rPr lang="es-ES" sz="1000" dirty="0">
                <a:effectLst/>
                <a:latin typeface="Arial" panose="020B0604020202020204" pitchFamily="34" charset="0"/>
                <a:ea typeface="Calibri" panose="020F0502020204030204" pitchFamily="34" charset="0"/>
                <a:cs typeface="Arial" panose="020B0604020202020204" pitchFamily="34" charset="0"/>
              </a:rPr>
              <a:t>• Consideraciones de alguna experiencia actual y real de los estudiantes.</a:t>
            </a:r>
            <a:endParaRPr lang="es-MX" sz="1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tabLst>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 pos="5029200" algn="l"/>
                <a:tab pos="5257800" algn="l"/>
                <a:tab pos="5486400" algn="l"/>
                <a:tab pos="5715000" algn="l"/>
                <a:tab pos="5943600" algn="l"/>
                <a:tab pos="6172200" algn="l"/>
                <a:tab pos="6400800" algn="l"/>
                <a:tab pos="6629400" algn="l"/>
                <a:tab pos="6858000" algn="l"/>
                <a:tab pos="7086600" algn="l"/>
                <a:tab pos="7315200" algn="l"/>
              </a:tabLst>
            </a:pPr>
            <a:r>
              <a:rPr lang="es-ES" sz="1000" dirty="0">
                <a:effectLst/>
                <a:latin typeface="Arial" panose="020B0604020202020204" pitchFamily="34" charset="0"/>
                <a:ea typeface="Calibri" panose="020F0502020204030204" pitchFamily="34" charset="0"/>
                <a:cs typeface="Arial" panose="020B0604020202020204" pitchFamily="34" charset="0"/>
              </a:rPr>
              <a:t>• Identificación de algún problema o dificultad suscitado a partir de esa experiencia.</a:t>
            </a:r>
            <a:endParaRPr lang="es-MX" sz="1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tabLst>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 pos="5029200" algn="l"/>
                <a:tab pos="5257800" algn="l"/>
                <a:tab pos="5486400" algn="l"/>
                <a:tab pos="5715000" algn="l"/>
                <a:tab pos="5943600" algn="l"/>
                <a:tab pos="6172200" algn="l"/>
                <a:tab pos="6400800" algn="l"/>
                <a:tab pos="6629400" algn="l"/>
                <a:tab pos="6858000" algn="l"/>
                <a:tab pos="7086600" algn="l"/>
                <a:tab pos="7315200" algn="l"/>
              </a:tabLst>
            </a:pPr>
            <a:r>
              <a:rPr lang="es-ES" sz="1000" dirty="0">
                <a:effectLst/>
                <a:latin typeface="Arial" panose="020B0604020202020204" pitchFamily="34" charset="0"/>
                <a:ea typeface="Calibri" panose="020F0502020204030204" pitchFamily="34" charset="0"/>
                <a:cs typeface="Arial" panose="020B0604020202020204" pitchFamily="34" charset="0"/>
              </a:rPr>
              <a:t>• Inspección de datos disponibles, así como búsqueda de posibles soluciones viables.</a:t>
            </a:r>
            <a:endParaRPr lang="es-MX" sz="1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tabLst>
                <a:tab pos="228600" algn="l"/>
                <a:tab pos="457200" algn="l"/>
                <a:tab pos="685800" algn="l"/>
                <a:tab pos="914400" algn="l"/>
                <a:tab pos="1143000" algn="l"/>
                <a:tab pos="1371600" algn="l"/>
                <a:tab pos="1600200" algn="l"/>
                <a:tab pos="1828800" algn="l"/>
                <a:tab pos="2057400" algn="l"/>
                <a:tab pos="2286000" algn="l"/>
                <a:tab pos="2514600" algn="l"/>
                <a:tab pos="2743200" algn="l"/>
                <a:tab pos="2971800" algn="l"/>
                <a:tab pos="3200400" algn="l"/>
                <a:tab pos="3429000" algn="l"/>
                <a:tab pos="3657600" algn="l"/>
                <a:tab pos="3886200" algn="l"/>
                <a:tab pos="4114800" algn="l"/>
                <a:tab pos="4343400" algn="l"/>
                <a:tab pos="4572000" algn="l"/>
                <a:tab pos="4800600" algn="l"/>
                <a:tab pos="5029200" algn="l"/>
                <a:tab pos="5257800" algn="l"/>
                <a:tab pos="5486400" algn="l"/>
                <a:tab pos="5715000" algn="l"/>
                <a:tab pos="5943600" algn="l"/>
                <a:tab pos="6172200" algn="l"/>
                <a:tab pos="6400800" algn="l"/>
                <a:tab pos="6629400" algn="l"/>
                <a:tab pos="6858000" algn="l"/>
                <a:tab pos="7086600" algn="l"/>
                <a:tab pos="7315200" algn="l"/>
              </a:tabLst>
            </a:pPr>
            <a:r>
              <a:rPr lang="es-ES" sz="1000" dirty="0">
                <a:effectLst/>
                <a:latin typeface="Arial" panose="020B0604020202020204" pitchFamily="34" charset="0"/>
                <a:ea typeface="Calibri" panose="020F0502020204030204" pitchFamily="34" charset="0"/>
                <a:cs typeface="Arial" panose="020B0604020202020204" pitchFamily="34" charset="0"/>
              </a:rPr>
              <a:t>• Formulación de alternativas de solución.</a:t>
            </a:r>
            <a:endParaRPr lang="es-MX" sz="1000" dirty="0">
              <a:effectLst/>
              <a:latin typeface="Arial" panose="020B0604020202020204" pitchFamily="34" charset="0"/>
              <a:ea typeface="Calibri" panose="020F0502020204030204" pitchFamily="34" charset="0"/>
              <a:cs typeface="Arial" panose="020B0604020202020204" pitchFamily="34" charset="0"/>
            </a:endParaRPr>
          </a:p>
          <a:p>
            <a:r>
              <a:rPr lang="es-ES" sz="1000" dirty="0">
                <a:effectLst/>
                <a:latin typeface="Arial" panose="020B0604020202020204" pitchFamily="34" charset="0"/>
                <a:ea typeface="Calibri" panose="020F0502020204030204" pitchFamily="34" charset="0"/>
                <a:cs typeface="Arial" panose="020B0604020202020204" pitchFamily="34" charset="0"/>
              </a:rPr>
              <a:t>• Puesta a prueba de las alternativas mediante </a:t>
            </a:r>
          </a:p>
          <a:p>
            <a:endParaRPr lang="es-MX" dirty="0"/>
          </a:p>
        </p:txBody>
      </p:sp>
      <p:pic>
        <p:nvPicPr>
          <p:cNvPr id="6146" name="Picture 2" descr="William — Colegio Kilpatrick">
            <a:extLst>
              <a:ext uri="{FF2B5EF4-FFF2-40B4-BE49-F238E27FC236}">
                <a16:creationId xmlns:a16="http://schemas.microsoft.com/office/drawing/2014/main" id="{A940ACDF-BB25-4318-97F9-7113CC3355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716" y="4365047"/>
            <a:ext cx="1895475" cy="2409825"/>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ACCA597F-3EEF-4EB4-AF51-9BD2E4B67F65}"/>
              </a:ext>
            </a:extLst>
          </p:cNvPr>
          <p:cNvSpPr txBox="1"/>
          <p:nvPr/>
        </p:nvSpPr>
        <p:spPr>
          <a:xfrm>
            <a:off x="4765962" y="4124148"/>
            <a:ext cx="2701636" cy="2492990"/>
          </a:xfrm>
          <a:prstGeom prst="rect">
            <a:avLst/>
          </a:prstGeom>
          <a:noFill/>
          <a:ln>
            <a:solidFill>
              <a:schemeClr val="tx1"/>
            </a:solidFill>
          </a:ln>
        </p:spPr>
        <p:txBody>
          <a:bodyPr wrap="square" rtlCol="0">
            <a:spAutoFit/>
          </a:bodyPr>
          <a:lstStyle/>
          <a:p>
            <a:r>
              <a:rPr lang="es-MX" sz="1200" b="1" i="1" dirty="0">
                <a:latin typeface="Arial" panose="020B0604020202020204" pitchFamily="34" charset="0"/>
                <a:cs typeface="Arial" panose="020B0604020202020204" pitchFamily="34" charset="0"/>
              </a:rPr>
              <a:t>Mateo</a:t>
            </a:r>
            <a:r>
              <a:rPr lang="es-MX" sz="1200" dirty="0">
                <a:latin typeface="Arial" panose="020B0604020202020204" pitchFamily="34" charset="0"/>
                <a:cs typeface="Arial" panose="020B0604020202020204" pitchFamily="34" charset="0"/>
              </a:rPr>
              <a:t>, explica su perspectiva pedagógica, se basa en gran medida en la experiencia de los alumnos y alumnas guiada por el docente. También  destaca en ella la importancia que se da a los problemas reales y cercanos a la experiencia de los y las estudiantes. “La escuela debe representar la vida presente, una vida tan real y vital para el niño como la que vive en el hogar, en la vecindad o en el campo de juego”.</a:t>
            </a:r>
          </a:p>
        </p:txBody>
      </p:sp>
      <p:pic>
        <p:nvPicPr>
          <p:cNvPr id="6148" name="Picture 4" descr="Los alumnos y el currículo – Diseño curricular">
            <a:extLst>
              <a:ext uri="{FF2B5EF4-FFF2-40B4-BE49-F238E27FC236}">
                <a16:creationId xmlns:a16="http://schemas.microsoft.com/office/drawing/2014/main" id="{08F57F2C-DAB3-4D73-909F-B4157C32C0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962" y="311318"/>
            <a:ext cx="2265586" cy="2265586"/>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F9D9E738-EC6B-438D-95A3-15D66092B4B7}"/>
              </a:ext>
            </a:extLst>
          </p:cNvPr>
          <p:cNvSpPr txBox="1"/>
          <p:nvPr/>
        </p:nvSpPr>
        <p:spPr>
          <a:xfrm>
            <a:off x="8434822" y="219545"/>
            <a:ext cx="2776098" cy="2893100"/>
          </a:xfrm>
          <a:prstGeom prst="rect">
            <a:avLst/>
          </a:prstGeom>
          <a:noFill/>
          <a:ln>
            <a:solidFill>
              <a:schemeClr val="tx1"/>
            </a:solidFill>
          </a:ln>
        </p:spPr>
        <p:txBody>
          <a:bodyPr wrap="square" rtlCol="0">
            <a:spAutoFit/>
          </a:bodyPr>
          <a:lstStyle/>
          <a:p>
            <a:r>
              <a:rPr lang="es-MX" sz="1200" b="1" i="1" dirty="0">
                <a:latin typeface="Arial" panose="020B0604020202020204" pitchFamily="34" charset="0"/>
                <a:cs typeface="Arial" panose="020B0604020202020204" pitchFamily="34" charset="0"/>
              </a:rPr>
              <a:t>Cecilia </a:t>
            </a:r>
            <a:r>
              <a:rPr lang="es-MX" sz="1200" b="1" i="1" dirty="0" err="1">
                <a:latin typeface="Arial" panose="020B0604020202020204" pitchFamily="34" charset="0"/>
                <a:cs typeface="Arial" panose="020B0604020202020204" pitchFamily="34" charset="0"/>
              </a:rPr>
              <a:t>Bixio</a:t>
            </a:r>
            <a:r>
              <a:rPr lang="es-MX" sz="1200" b="1" i="1" dirty="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en relación con los proyectos en el aula menciona que seleccionan objetivos, contenidos, prevén recursos técnicos y, generalmente, apuntan a ampliar o complementar algún objetivo institucional o de la planificación del/de la docente, prestando un apoyo en un momento dado, y a su vez  tienen la virtud de poder modificarse rápida y ágilmente así como sostenerse de tres grandes pilares: un proyecto general –el curriculum–, un proyecto particular –el instruccional–, y la planificación del/de la docente</a:t>
            </a:r>
            <a:r>
              <a:rPr lang="es-MX" sz="1400" dirty="0"/>
              <a:t>.</a:t>
            </a:r>
          </a:p>
        </p:txBody>
      </p:sp>
      <p:pic>
        <p:nvPicPr>
          <p:cNvPr id="9" name="Imagen 8">
            <a:extLst>
              <a:ext uri="{FF2B5EF4-FFF2-40B4-BE49-F238E27FC236}">
                <a16:creationId xmlns:a16="http://schemas.microsoft.com/office/drawing/2014/main" id="{BB1356BF-F083-49F2-93F9-79592724320A}"/>
              </a:ext>
            </a:extLst>
          </p:cNvPr>
          <p:cNvPicPr>
            <a:picLocks noChangeAspect="1"/>
          </p:cNvPicPr>
          <p:nvPr/>
        </p:nvPicPr>
        <p:blipFill>
          <a:blip r:embed="rId4"/>
          <a:stretch>
            <a:fillRect/>
          </a:stretch>
        </p:blipFill>
        <p:spPr>
          <a:xfrm>
            <a:off x="8434822" y="4221126"/>
            <a:ext cx="3444939" cy="1581966"/>
          </a:xfrm>
          <a:prstGeom prst="rect">
            <a:avLst/>
          </a:prstGeom>
        </p:spPr>
      </p:pic>
    </p:spTree>
    <p:extLst>
      <p:ext uri="{BB962C8B-B14F-4D97-AF65-F5344CB8AC3E}">
        <p14:creationId xmlns:p14="http://schemas.microsoft.com/office/powerpoint/2010/main" val="55633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45664" y="381000"/>
            <a:ext cx="1025237"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E2A237C-A644-4D5A-9685-9752574BFAC0}"/>
              </a:ext>
            </a:extLst>
          </p:cNvPr>
          <p:cNvSpPr txBox="1"/>
          <p:nvPr/>
        </p:nvSpPr>
        <p:spPr>
          <a:xfrm>
            <a:off x="1669473" y="3186591"/>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2000</a:t>
            </a:r>
          </a:p>
        </p:txBody>
      </p:sp>
      <p:cxnSp>
        <p:nvCxnSpPr>
          <p:cNvPr id="13" name="Conector recto de flecha 12">
            <a:extLst>
              <a:ext uri="{FF2B5EF4-FFF2-40B4-BE49-F238E27FC236}">
                <a16:creationId xmlns:a16="http://schemas.microsoft.com/office/drawing/2014/main" id="{55902C40-C6E8-4E99-9181-6E25AB51FBCC}"/>
              </a:ext>
            </a:extLst>
          </p:cNvPr>
          <p:cNvCxnSpPr>
            <a:cxnSpLocks/>
          </p:cNvCxnSpPr>
          <p:nvPr/>
        </p:nvCxnSpPr>
        <p:spPr>
          <a:xfrm>
            <a:off x="2147454" y="3321626"/>
            <a:ext cx="0" cy="9455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095999" y="2708522"/>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3EB95B5D-5DB9-493F-AE5C-46D205A0B1B2}"/>
              </a:ext>
            </a:extLst>
          </p:cNvPr>
          <p:cNvSpPr txBox="1"/>
          <p:nvPr/>
        </p:nvSpPr>
        <p:spPr>
          <a:xfrm>
            <a:off x="5698111" y="3167390"/>
            <a:ext cx="955963" cy="523220"/>
          </a:xfrm>
          <a:prstGeom prst="rect">
            <a:avLst/>
          </a:prstGeom>
          <a:solidFill>
            <a:schemeClr val="tx1"/>
          </a:solidFill>
          <a:ln>
            <a:solidFill>
              <a:schemeClr val="tx1"/>
            </a:solidFill>
          </a:ln>
        </p:spPr>
        <p:txBody>
          <a:bodyPr wrap="square" rtlCol="0">
            <a:spAutoFit/>
          </a:bodyPr>
          <a:lstStyle/>
          <a:p>
            <a:pPr algn="ctr"/>
            <a:r>
              <a:rPr lang="es-MX" sz="2800" dirty="0">
                <a:solidFill>
                  <a:schemeClr val="bg1"/>
                </a:solidFill>
              </a:rPr>
              <a:t>2002</a:t>
            </a:r>
          </a:p>
        </p:txBody>
      </p:sp>
      <p:sp>
        <p:nvSpPr>
          <p:cNvPr id="23" name="CuadroTexto 22">
            <a:extLst>
              <a:ext uri="{FF2B5EF4-FFF2-40B4-BE49-F238E27FC236}">
                <a16:creationId xmlns:a16="http://schemas.microsoft.com/office/drawing/2014/main" id="{EDF146CC-5A04-4A38-92D2-391435A978D9}"/>
              </a:ext>
            </a:extLst>
          </p:cNvPr>
          <p:cNvSpPr txBox="1"/>
          <p:nvPr/>
        </p:nvSpPr>
        <p:spPr>
          <a:xfrm>
            <a:off x="9344890" y="318659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2002</a:t>
            </a:r>
          </a:p>
        </p:txBody>
      </p:sp>
      <p:sp>
        <p:nvSpPr>
          <p:cNvPr id="2" name="CuadroTexto 1">
            <a:extLst>
              <a:ext uri="{FF2B5EF4-FFF2-40B4-BE49-F238E27FC236}">
                <a16:creationId xmlns:a16="http://schemas.microsoft.com/office/drawing/2014/main" id="{FF439660-429D-4DD4-A8A3-8F3A55A3FD3F}"/>
              </a:ext>
            </a:extLst>
          </p:cNvPr>
          <p:cNvSpPr txBox="1"/>
          <p:nvPr/>
        </p:nvSpPr>
        <p:spPr>
          <a:xfrm>
            <a:off x="693815" y="212247"/>
            <a:ext cx="3620142" cy="2839239"/>
          </a:xfrm>
          <a:prstGeom prst="rect">
            <a:avLst/>
          </a:prstGeom>
          <a:noFill/>
          <a:ln>
            <a:solidFill>
              <a:schemeClr val="tx1"/>
            </a:solidFill>
          </a:ln>
        </p:spPr>
        <p:txBody>
          <a:bodyPr wrap="square" rtlCol="0">
            <a:spAutoFit/>
          </a:bodyPr>
          <a:lstStyle/>
          <a:p>
            <a:r>
              <a:rPr lang="es-MX" sz="1050" b="1" i="1" dirty="0">
                <a:latin typeface="Arial" panose="020B0604020202020204" pitchFamily="34" charset="0"/>
                <a:cs typeface="Arial" panose="020B0604020202020204" pitchFamily="34" charset="0"/>
              </a:rPr>
              <a:t>Philippe Perrenoud </a:t>
            </a:r>
            <a:r>
              <a:rPr lang="es-MX" sz="1050" dirty="0">
                <a:latin typeface="Arial" panose="020B0604020202020204" pitchFamily="34" charset="0"/>
                <a:cs typeface="Arial" panose="020B0604020202020204" pitchFamily="34" charset="0"/>
              </a:rPr>
              <a:t>hace una distinción entre la pedagogía de proyectos y la estrategia de proyectos.</a:t>
            </a:r>
          </a:p>
          <a:p>
            <a:r>
              <a:rPr lang="es-MX" sz="1050" dirty="0">
                <a:latin typeface="Arial" panose="020B0604020202020204" pitchFamily="34" charset="0"/>
                <a:cs typeface="Arial" panose="020B0604020202020204" pitchFamily="34" charset="0"/>
              </a:rPr>
              <a:t>Las características de una estrategia de proyectos son:</a:t>
            </a:r>
          </a:p>
          <a:p>
            <a:r>
              <a:rPr lang="es-MX" sz="1050" dirty="0"/>
              <a:t>Es un emprendimiento colectivo dirigido por el grupo clase (el profesor/a construye el interés, pero no decide). </a:t>
            </a:r>
          </a:p>
          <a:p>
            <a:r>
              <a:rPr lang="es-MX" sz="1050" dirty="0"/>
              <a:t>• Se orienta hacia una producción concreta (en sentido amplio, texto, diario, espectáculo, exposición, maqueta, mapa, experiencia cianótica, danza, canción, creación artística, fi esta, encuesta, salida, concurso, juego, etc.). </a:t>
            </a:r>
          </a:p>
          <a:p>
            <a:r>
              <a:rPr lang="es-MX" sz="1050" dirty="0"/>
              <a:t>• Genera un conjunto de tareas en las cuales todos los/las estudiantes pueden implicarse y jugar un rol activo, que puede variar en función de sus medios e intereses. </a:t>
            </a:r>
          </a:p>
          <a:p>
            <a:r>
              <a:rPr lang="es-MX" sz="1050" dirty="0"/>
              <a:t>• Promueve aprendizajes de saberes y de un saber hacer (decidir, planificar, coordinar, etc.). </a:t>
            </a:r>
          </a:p>
          <a:p>
            <a:r>
              <a:rPr lang="es-MX" sz="1050" dirty="0"/>
              <a:t>• Favorece aprendizajes identificables (al menos posteriormente) que figuran en el programa de una o varias disciplinas (francés, música, física, geográfica, etc.)</a:t>
            </a:r>
            <a:endParaRPr lang="es-MX" sz="1050" dirty="0">
              <a:latin typeface="Arial" panose="020B0604020202020204" pitchFamily="34" charset="0"/>
              <a:cs typeface="Arial" panose="020B0604020202020204" pitchFamily="34" charset="0"/>
            </a:endParaRPr>
          </a:p>
        </p:txBody>
      </p:sp>
      <p:pic>
        <p:nvPicPr>
          <p:cNvPr id="5122" name="Picture 2" descr="Philippe Perrenoud: Biografía y Aportaciones">
            <a:extLst>
              <a:ext uri="{FF2B5EF4-FFF2-40B4-BE49-F238E27FC236}">
                <a16:creationId xmlns:a16="http://schemas.microsoft.com/office/drawing/2014/main" id="{C3419505-3AAA-47FB-BB17-8E9F6BCF5C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89" y="4402235"/>
            <a:ext cx="1557982" cy="2299076"/>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AA95E4A3-A0E7-41DB-955F-4AC4343294B4}"/>
              </a:ext>
            </a:extLst>
          </p:cNvPr>
          <p:cNvSpPr txBox="1"/>
          <p:nvPr/>
        </p:nvSpPr>
        <p:spPr>
          <a:xfrm>
            <a:off x="4686297" y="3893127"/>
            <a:ext cx="2860965" cy="2492990"/>
          </a:xfrm>
          <a:prstGeom prst="rect">
            <a:avLst/>
          </a:prstGeom>
          <a:noFill/>
          <a:ln>
            <a:solidFill>
              <a:schemeClr val="tx1"/>
            </a:solidFill>
          </a:ln>
        </p:spPr>
        <p:txBody>
          <a:bodyPr wrap="square" rtlCol="0">
            <a:spAutoFit/>
          </a:bodyPr>
          <a:lstStyle/>
          <a:p>
            <a:r>
              <a:rPr lang="es-MX" sz="1200" dirty="0">
                <a:latin typeface="Arial" panose="020B0604020202020204" pitchFamily="34" charset="0"/>
                <a:cs typeface="Arial" panose="020B0604020202020204" pitchFamily="34" charset="0"/>
              </a:rPr>
              <a:t>Haddad y </a:t>
            </a:r>
            <a:r>
              <a:rPr lang="es-MX" sz="1200" dirty="0" err="1">
                <a:latin typeface="Arial" panose="020B0604020202020204" pitchFamily="34" charset="0"/>
                <a:cs typeface="Arial" panose="020B0604020202020204" pitchFamily="34" charset="0"/>
              </a:rPr>
              <a:t>Draxler</a:t>
            </a:r>
            <a:r>
              <a:rPr lang="es-MX" sz="1200" dirty="0">
                <a:latin typeface="Arial" panose="020B0604020202020204" pitchFamily="34" charset="0"/>
                <a:cs typeface="Arial" panose="020B0604020202020204" pitchFamily="34" charset="0"/>
              </a:rPr>
              <a:t>, explican sobre , la rigidez asociada con la enseñanza tradicional impartida en el aula  que tiene un costo insospechado para la sociedad.</a:t>
            </a:r>
          </a:p>
          <a:p>
            <a:r>
              <a:rPr lang="es-MX" sz="1200" dirty="0">
                <a:latin typeface="Arial" panose="020B0604020202020204" pitchFamily="34" charset="0"/>
                <a:cs typeface="Arial" panose="020B0604020202020204" pitchFamily="34" charset="0"/>
              </a:rPr>
              <a:t>En el caso de estudiantes provenientes de familias de bajos ingresos, la flexibilidad de las escuelas es aún menor; las escuelas más acomodadas atraen a los mejores docentes, relegando a los menos preparados a las escuelas de zonas pobres y remotas.</a:t>
            </a:r>
          </a:p>
        </p:txBody>
      </p:sp>
      <p:pic>
        <p:nvPicPr>
          <p:cNvPr id="6" name="Imagen 5">
            <a:extLst>
              <a:ext uri="{FF2B5EF4-FFF2-40B4-BE49-F238E27FC236}">
                <a16:creationId xmlns:a16="http://schemas.microsoft.com/office/drawing/2014/main" id="{F61832F5-98AF-4C37-BE91-D2E38CDA8395}"/>
              </a:ext>
            </a:extLst>
          </p:cNvPr>
          <p:cNvPicPr>
            <a:picLocks noChangeAspect="1"/>
          </p:cNvPicPr>
          <p:nvPr/>
        </p:nvPicPr>
        <p:blipFill>
          <a:blip r:embed="rId3"/>
          <a:stretch>
            <a:fillRect/>
          </a:stretch>
        </p:blipFill>
        <p:spPr>
          <a:xfrm>
            <a:off x="4785012" y="875803"/>
            <a:ext cx="2762250" cy="1657350"/>
          </a:xfrm>
          <a:prstGeom prst="rect">
            <a:avLst/>
          </a:prstGeom>
        </p:spPr>
      </p:pic>
      <p:sp>
        <p:nvSpPr>
          <p:cNvPr id="7" name="CuadroTexto 6">
            <a:extLst>
              <a:ext uri="{FF2B5EF4-FFF2-40B4-BE49-F238E27FC236}">
                <a16:creationId xmlns:a16="http://schemas.microsoft.com/office/drawing/2014/main" id="{3D40726A-4608-421F-A319-16F458AD9913}"/>
              </a:ext>
            </a:extLst>
          </p:cNvPr>
          <p:cNvSpPr txBox="1"/>
          <p:nvPr/>
        </p:nvSpPr>
        <p:spPr>
          <a:xfrm>
            <a:off x="8745682" y="220339"/>
            <a:ext cx="2597726" cy="2800767"/>
          </a:xfrm>
          <a:prstGeom prst="rect">
            <a:avLst/>
          </a:prstGeom>
          <a:noFill/>
          <a:ln>
            <a:solidFill>
              <a:schemeClr val="tx1"/>
            </a:solidFill>
          </a:ln>
        </p:spPr>
        <p:txBody>
          <a:bodyPr wrap="square" rtlCol="0">
            <a:spAutoFit/>
          </a:bodyPr>
          <a:lstStyle/>
          <a:p>
            <a:r>
              <a:rPr lang="es-MX" sz="1400" dirty="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Según </a:t>
            </a:r>
            <a:r>
              <a:rPr lang="es-MX" sz="1200" b="1" i="1" dirty="0">
                <a:effectLst/>
                <a:latin typeface="Arial" panose="020B0604020202020204" pitchFamily="34" charset="0"/>
                <a:ea typeface="Calibri" panose="020F0502020204030204" pitchFamily="34" charset="0"/>
                <a:cs typeface="Arial" panose="020B0604020202020204" pitchFamily="34" charset="0"/>
              </a:rPr>
              <a:t>Castiñeiras,</a:t>
            </a:r>
            <a:r>
              <a:rPr lang="es-MX" sz="1200" dirty="0">
                <a:latin typeface="Arial" panose="020B0604020202020204" pitchFamily="34" charset="0"/>
                <a:cs typeface="Arial" panose="020B0604020202020204" pitchFamily="34" charset="0"/>
              </a:rPr>
              <a:t> Dewey configura un corpus de certezas y prescripciones que la escuela debe propiciar, a saber:</a:t>
            </a:r>
          </a:p>
          <a:p>
            <a:r>
              <a:rPr lang="es-MX" sz="1200" dirty="0">
                <a:latin typeface="Arial" panose="020B0604020202020204" pitchFamily="34" charset="0"/>
                <a:cs typeface="Arial" panose="020B0604020202020204" pitchFamily="34" charset="0"/>
              </a:rPr>
              <a:t> • El alumno es el centro de la acción educativa. </a:t>
            </a:r>
          </a:p>
          <a:p>
            <a:r>
              <a:rPr lang="es-MX" sz="1200" dirty="0">
                <a:latin typeface="Arial" panose="020B0604020202020204" pitchFamily="34" charset="0"/>
                <a:cs typeface="Arial" panose="020B0604020202020204" pitchFamily="34" charset="0"/>
              </a:rPr>
              <a:t>• Se aprende haciendo.</a:t>
            </a:r>
          </a:p>
          <a:p>
            <a:r>
              <a:rPr lang="es-MX" sz="1200" dirty="0">
                <a:latin typeface="Arial" panose="020B0604020202020204" pitchFamily="34" charset="0"/>
                <a:cs typeface="Arial" panose="020B0604020202020204" pitchFamily="34" charset="0"/>
              </a:rPr>
              <a:t> • La educación debe utilizar la experiencia como fuente para identificar problemas.</a:t>
            </a:r>
          </a:p>
          <a:p>
            <a:r>
              <a:rPr lang="es-MX" sz="1200" dirty="0">
                <a:latin typeface="Arial" panose="020B0604020202020204" pitchFamily="34" charset="0"/>
                <a:cs typeface="Arial" panose="020B0604020202020204" pitchFamily="34" charset="0"/>
              </a:rPr>
              <a:t> • La escuela es el lugar donde el valor del conocimiento es resolver situaciones problemáticas. </a:t>
            </a:r>
            <a:endParaRPr lang="es-MX" sz="1200" b="1" i="1" dirty="0">
              <a:effectLst/>
              <a:latin typeface="Arial" panose="020B0604020202020204" pitchFamily="34" charset="0"/>
              <a:ea typeface="Calibri" panose="020F0502020204030204" pitchFamily="34" charset="0"/>
              <a:cs typeface="Arial" panose="020B0604020202020204" pitchFamily="34" charset="0"/>
            </a:endParaRPr>
          </a:p>
          <a:p>
            <a:endParaRPr lang="es-MX" dirty="0"/>
          </a:p>
        </p:txBody>
      </p:sp>
      <p:pic>
        <p:nvPicPr>
          <p:cNvPr id="8" name="Imagen 7">
            <a:extLst>
              <a:ext uri="{FF2B5EF4-FFF2-40B4-BE49-F238E27FC236}">
                <a16:creationId xmlns:a16="http://schemas.microsoft.com/office/drawing/2014/main" id="{689ED903-04E6-470F-8C38-EC16BA0C2DA6}"/>
              </a:ext>
            </a:extLst>
          </p:cNvPr>
          <p:cNvPicPr>
            <a:picLocks noChangeAspect="1"/>
          </p:cNvPicPr>
          <p:nvPr/>
        </p:nvPicPr>
        <p:blipFill>
          <a:blip r:embed="rId4"/>
          <a:stretch>
            <a:fillRect/>
          </a:stretch>
        </p:blipFill>
        <p:spPr>
          <a:xfrm>
            <a:off x="8513183" y="4267200"/>
            <a:ext cx="2619375" cy="1743075"/>
          </a:xfrm>
          <a:prstGeom prst="rect">
            <a:avLst/>
          </a:prstGeom>
        </p:spPr>
      </p:pic>
    </p:spTree>
    <p:extLst>
      <p:ext uri="{BB962C8B-B14F-4D97-AF65-F5344CB8AC3E}">
        <p14:creationId xmlns:p14="http://schemas.microsoft.com/office/powerpoint/2010/main" val="28654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31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E2A237C-A644-4D5A-9685-9752574BFAC0}"/>
              </a:ext>
            </a:extLst>
          </p:cNvPr>
          <p:cNvSpPr txBox="1"/>
          <p:nvPr/>
        </p:nvSpPr>
        <p:spPr>
          <a:xfrm>
            <a:off x="3668861" y="319821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2005</a:t>
            </a:r>
          </a:p>
        </p:txBody>
      </p:sp>
      <p:cxnSp>
        <p:nvCxnSpPr>
          <p:cNvPr id="13" name="Conector recto de flecha 12">
            <a:extLst>
              <a:ext uri="{FF2B5EF4-FFF2-40B4-BE49-F238E27FC236}">
                <a16:creationId xmlns:a16="http://schemas.microsoft.com/office/drawing/2014/main" id="{55902C40-C6E8-4E99-9181-6E25AB51FBCC}"/>
              </a:ext>
            </a:extLst>
          </p:cNvPr>
          <p:cNvCxnSpPr>
            <a:cxnSpLocks/>
          </p:cNvCxnSpPr>
          <p:nvPr/>
        </p:nvCxnSpPr>
        <p:spPr>
          <a:xfrm>
            <a:off x="4301835" y="3707292"/>
            <a:ext cx="0" cy="504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599965" y="2726858"/>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3EB95B5D-5DB9-493F-AE5C-46D205A0B1B2}"/>
              </a:ext>
            </a:extLst>
          </p:cNvPr>
          <p:cNvSpPr txBox="1"/>
          <p:nvPr/>
        </p:nvSpPr>
        <p:spPr>
          <a:xfrm>
            <a:off x="5837966" y="3198166"/>
            <a:ext cx="1520534"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2006</a:t>
            </a:r>
          </a:p>
        </p:txBody>
      </p:sp>
      <p:sp>
        <p:nvSpPr>
          <p:cNvPr id="23" name="CuadroTexto 22">
            <a:extLst>
              <a:ext uri="{FF2B5EF4-FFF2-40B4-BE49-F238E27FC236}">
                <a16:creationId xmlns:a16="http://schemas.microsoft.com/office/drawing/2014/main" id="{EDF146CC-5A04-4A38-92D2-391435A978D9}"/>
              </a:ext>
            </a:extLst>
          </p:cNvPr>
          <p:cNvSpPr txBox="1"/>
          <p:nvPr/>
        </p:nvSpPr>
        <p:spPr>
          <a:xfrm>
            <a:off x="9344890" y="318659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2008</a:t>
            </a:r>
          </a:p>
        </p:txBody>
      </p:sp>
      <p:sp>
        <p:nvSpPr>
          <p:cNvPr id="2" name="CuadroTexto 1">
            <a:extLst>
              <a:ext uri="{FF2B5EF4-FFF2-40B4-BE49-F238E27FC236}">
                <a16:creationId xmlns:a16="http://schemas.microsoft.com/office/drawing/2014/main" id="{D91244A1-EDEA-48FC-AB79-7A2F14EAE1A2}"/>
              </a:ext>
            </a:extLst>
          </p:cNvPr>
          <p:cNvSpPr txBox="1"/>
          <p:nvPr/>
        </p:nvSpPr>
        <p:spPr>
          <a:xfrm>
            <a:off x="2434930" y="34160"/>
            <a:ext cx="3158837" cy="3108543"/>
          </a:xfrm>
          <a:prstGeom prst="rect">
            <a:avLst/>
          </a:prstGeom>
          <a:noFill/>
          <a:ln>
            <a:solidFill>
              <a:schemeClr val="tx1"/>
            </a:solidFill>
          </a:ln>
        </p:spPr>
        <p:txBody>
          <a:bodyPr wrap="square" rtlCol="0">
            <a:spAutoFit/>
          </a:bodyPr>
          <a:lstStyle/>
          <a:p>
            <a:r>
              <a:rPr lang="es-MX" sz="1400" dirty="0">
                <a:latin typeface="Arial" panose="020B0604020202020204" pitchFamily="34" charset="0"/>
                <a:cs typeface="Arial" panose="020B0604020202020204" pitchFamily="34" charset="0"/>
              </a:rPr>
              <a:t>Según </a:t>
            </a:r>
            <a:r>
              <a:rPr lang="es-MX" sz="1400" b="1" i="1" dirty="0">
                <a:latin typeface="Arial" panose="020B0604020202020204" pitchFamily="34" charset="0"/>
                <a:cs typeface="Arial" panose="020B0604020202020204" pitchFamily="34" charset="0"/>
              </a:rPr>
              <a:t>Torres </a:t>
            </a:r>
            <a:r>
              <a:rPr lang="es-MX" sz="1400" b="1" i="1" dirty="0" err="1">
                <a:latin typeface="Arial" panose="020B0604020202020204" pitchFamily="34" charset="0"/>
                <a:cs typeface="Arial" panose="020B0604020202020204" pitchFamily="34" charset="0"/>
              </a:rPr>
              <a:t>Santomé</a:t>
            </a:r>
            <a:r>
              <a:rPr lang="es-MX" sz="1400" b="1" i="1" dirty="0">
                <a:latin typeface="Arial" panose="020B0604020202020204" pitchFamily="34" charset="0"/>
                <a:cs typeface="Arial" panose="020B0604020202020204" pitchFamily="34" charset="0"/>
              </a:rPr>
              <a:t>, </a:t>
            </a:r>
            <a:r>
              <a:rPr lang="es-MX" sz="1400" dirty="0">
                <a:latin typeface="Arial" panose="020B0604020202020204" pitchFamily="34" charset="0"/>
                <a:cs typeface="Arial" panose="020B0604020202020204" pitchFamily="34" charset="0"/>
              </a:rPr>
              <a:t>existe un gran desafío educativo, ya que asumir el compromiso de la inclusión educativa sin exclusión de la calidad, atendiendo a las múltiples ciudadanías, en contraposición a una educación reproductora de valores hegemónicos, implica cambios en las prácticas tradicionales de enseñanza. Así que se deben generar prácticas educativas en las que el alumnado pueda llegar a capacitarse para reflexionar y actuar sobre su propia vida y la de su colectividad.</a:t>
            </a:r>
            <a:endParaRPr lang="es-MX" sz="1400" b="1" i="1"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76B72E9-3373-467D-A5F9-EBDE49006332}"/>
              </a:ext>
            </a:extLst>
          </p:cNvPr>
          <p:cNvSpPr txBox="1"/>
          <p:nvPr/>
        </p:nvSpPr>
        <p:spPr>
          <a:xfrm>
            <a:off x="5690754" y="3703792"/>
            <a:ext cx="2507673" cy="3046988"/>
          </a:xfrm>
          <a:prstGeom prst="rect">
            <a:avLst/>
          </a:prstGeom>
          <a:noFill/>
          <a:ln>
            <a:solidFill>
              <a:schemeClr val="tx1"/>
            </a:solidFill>
          </a:ln>
        </p:spPr>
        <p:txBody>
          <a:bodyPr wrap="square" rtlCol="0">
            <a:spAutoFit/>
          </a:bodyPr>
          <a:lstStyle/>
          <a:p>
            <a:r>
              <a:rPr lang="es-MX" sz="1200" b="1" i="1" dirty="0">
                <a:latin typeface="Arial" panose="020B0604020202020204" pitchFamily="34" charset="0"/>
                <a:cs typeface="Arial" panose="020B0604020202020204" pitchFamily="34" charset="0"/>
              </a:rPr>
              <a:t>Macedo, Katzkowicz y Quintanilla, </a:t>
            </a:r>
            <a:r>
              <a:rPr lang="es-MX" sz="1200" dirty="0">
                <a:latin typeface="Arial" panose="020B0604020202020204" pitchFamily="34" charset="0"/>
                <a:cs typeface="Arial" panose="020B0604020202020204" pitchFamily="34" charset="0"/>
              </a:rPr>
              <a:t>hablan sobre la enseñanza de las ciencias y la importancia desde la necesidad que cada ciudadano posee en su cultura científica que le permita entender el mundo y la sociedad en la cual está inmerso y, a la vez, interactuar en ellos y lo evidente en cuanto a aprendizajes de alumnos y alumnas como propósito fundamental para el área del conocimiento que permitirá la mejora de su vida en calidad y su acción como ciudadanos.</a:t>
            </a:r>
          </a:p>
        </p:txBody>
      </p:sp>
      <p:sp>
        <p:nvSpPr>
          <p:cNvPr id="6" name="CuadroTexto 5">
            <a:extLst>
              <a:ext uri="{FF2B5EF4-FFF2-40B4-BE49-F238E27FC236}">
                <a16:creationId xmlns:a16="http://schemas.microsoft.com/office/drawing/2014/main" id="{BD53EF33-E576-4218-8013-E2349460F1E5}"/>
              </a:ext>
            </a:extLst>
          </p:cNvPr>
          <p:cNvSpPr txBox="1"/>
          <p:nvPr/>
        </p:nvSpPr>
        <p:spPr>
          <a:xfrm>
            <a:off x="7955973" y="184165"/>
            <a:ext cx="3733795" cy="2970044"/>
          </a:xfrm>
          <a:prstGeom prst="rect">
            <a:avLst/>
          </a:prstGeom>
          <a:noFill/>
          <a:ln>
            <a:solidFill>
              <a:schemeClr val="tx1"/>
            </a:solidFill>
          </a:ln>
        </p:spPr>
        <p:txBody>
          <a:bodyPr wrap="square" rtlCol="0">
            <a:spAutoFit/>
          </a:bodyPr>
          <a:lstStyle/>
          <a:p>
            <a:r>
              <a:rPr lang="es-MX" sz="1100" b="1" i="1" dirty="0">
                <a:latin typeface="Arial" panose="020B0604020202020204" pitchFamily="34" charset="0"/>
                <a:cs typeface="Arial" panose="020B0604020202020204" pitchFamily="34" charset="0"/>
              </a:rPr>
              <a:t>Estela Cols</a:t>
            </a:r>
            <a:r>
              <a:rPr lang="es-MX" sz="1100" dirty="0">
                <a:latin typeface="Arial" panose="020B0604020202020204" pitchFamily="34" charset="0"/>
                <a:cs typeface="Arial" panose="020B0604020202020204" pitchFamily="34" charset="0"/>
              </a:rPr>
              <a:t>, aporta rasgos significativos del trabajo por proyectos como estrategias didácticas:</a:t>
            </a:r>
            <a:br>
              <a:rPr lang="es-MX" sz="1100" dirty="0">
                <a:latin typeface="Arial" panose="020B0604020202020204" pitchFamily="34" charset="0"/>
                <a:cs typeface="Arial" panose="020B0604020202020204" pitchFamily="34" charset="0"/>
              </a:rPr>
            </a:br>
            <a:r>
              <a:rPr lang="es-MX" sz="1100" dirty="0">
                <a:latin typeface="Arial" panose="020B0604020202020204" pitchFamily="34" charset="0"/>
                <a:cs typeface="Arial" panose="020B0604020202020204" pitchFamily="34" charset="0"/>
              </a:rPr>
              <a:t>• El proyecto constituye tanto un móvil como un método de trabajo.</a:t>
            </a:r>
          </a:p>
          <a:p>
            <a:r>
              <a:rPr lang="es-MX" sz="1100" dirty="0">
                <a:latin typeface="Arial" panose="020B0604020202020204" pitchFamily="34" charset="0"/>
                <a:cs typeface="Arial" panose="020B0604020202020204" pitchFamily="34" charset="0"/>
              </a:rPr>
              <a:t> • Integra un conjunto de actividades organizadas, no inconexas.</a:t>
            </a:r>
          </a:p>
          <a:p>
            <a:r>
              <a:rPr lang="es-MX" sz="1100" dirty="0">
                <a:latin typeface="Arial" panose="020B0604020202020204" pitchFamily="34" charset="0"/>
                <a:cs typeface="Arial" panose="020B0604020202020204" pitchFamily="34" charset="0"/>
              </a:rPr>
              <a:t>• Fomenta una gran participación del alumno/a y el control de algunos aspectos del proceso. </a:t>
            </a:r>
          </a:p>
          <a:p>
            <a:r>
              <a:rPr lang="es-MX" sz="1100" dirty="0">
                <a:latin typeface="Arial" panose="020B0604020202020204" pitchFamily="34" charset="0"/>
                <a:cs typeface="Arial" panose="020B0604020202020204" pitchFamily="34" charset="0"/>
              </a:rPr>
              <a:t>• Es una empresa colectiva que colabora en la construcción de una cultura del trabajo en equipo.</a:t>
            </a:r>
          </a:p>
          <a:p>
            <a:r>
              <a:rPr lang="es-MX" sz="1100" dirty="0">
                <a:latin typeface="Arial" panose="020B0604020202020204" pitchFamily="34" charset="0"/>
                <a:cs typeface="Arial" panose="020B0604020202020204" pitchFamily="34" charset="0"/>
              </a:rPr>
              <a:t> • Da la posibilidad de diversificar tanto la tarea como los modos de participación de los estudiantes. </a:t>
            </a:r>
          </a:p>
          <a:p>
            <a:r>
              <a:rPr lang="es-MX" sz="1100" dirty="0">
                <a:latin typeface="Arial" panose="020B0604020202020204" pitchFamily="34" charset="0"/>
                <a:cs typeface="Arial" panose="020B0604020202020204" pitchFamily="34" charset="0"/>
              </a:rPr>
              <a:t>• Se pone el énfasis en la integración de aprendizajes.</a:t>
            </a:r>
          </a:p>
          <a:p>
            <a:r>
              <a:rPr lang="es-MX" sz="1100" dirty="0">
                <a:latin typeface="Arial" panose="020B0604020202020204" pitchFamily="34" charset="0"/>
                <a:cs typeface="Arial" panose="020B0604020202020204" pitchFamily="34" charset="0"/>
              </a:rPr>
              <a:t> • Existe una preocupación por la relevancia y significación social, cultural o personal de los proyectos.</a:t>
            </a:r>
          </a:p>
          <a:p>
            <a:r>
              <a:rPr lang="es-MX" sz="1100" dirty="0">
                <a:latin typeface="Arial" panose="020B0604020202020204" pitchFamily="34" charset="0"/>
                <a:cs typeface="Arial" panose="020B0604020202020204" pitchFamily="34" charset="0"/>
              </a:rPr>
              <a:t> • Se produce la movilidad de una diversidad de saberes durante el proyecto.</a:t>
            </a:r>
          </a:p>
        </p:txBody>
      </p:sp>
      <p:sp>
        <p:nvSpPr>
          <p:cNvPr id="15" name="CuadroTexto 14">
            <a:extLst>
              <a:ext uri="{FF2B5EF4-FFF2-40B4-BE49-F238E27FC236}">
                <a16:creationId xmlns:a16="http://schemas.microsoft.com/office/drawing/2014/main" id="{40991EE6-FCD9-4D91-A5AA-A22E0BF104E1}"/>
              </a:ext>
            </a:extLst>
          </p:cNvPr>
          <p:cNvSpPr txBox="1"/>
          <p:nvPr/>
        </p:nvSpPr>
        <p:spPr>
          <a:xfrm>
            <a:off x="697918" y="3186589"/>
            <a:ext cx="1039093" cy="473242"/>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2003</a:t>
            </a:r>
          </a:p>
        </p:txBody>
      </p:sp>
      <p:sp>
        <p:nvSpPr>
          <p:cNvPr id="8" name="CuadroTexto 7">
            <a:extLst>
              <a:ext uri="{FF2B5EF4-FFF2-40B4-BE49-F238E27FC236}">
                <a16:creationId xmlns:a16="http://schemas.microsoft.com/office/drawing/2014/main" id="{363B41E4-9174-4353-9DF3-262DC0F0EE3F}"/>
              </a:ext>
            </a:extLst>
          </p:cNvPr>
          <p:cNvSpPr txBox="1"/>
          <p:nvPr/>
        </p:nvSpPr>
        <p:spPr>
          <a:xfrm>
            <a:off x="566301" y="3747606"/>
            <a:ext cx="2888669" cy="3016210"/>
          </a:xfrm>
          <a:prstGeom prst="rect">
            <a:avLst/>
          </a:prstGeom>
          <a:noFill/>
          <a:ln>
            <a:solidFill>
              <a:schemeClr val="tx1"/>
            </a:solidFill>
          </a:ln>
        </p:spPr>
        <p:txBody>
          <a:bodyPr wrap="square" rtlCol="0">
            <a:spAutoFit/>
          </a:bodyPr>
          <a:lstStyle/>
          <a:p>
            <a:r>
              <a:rPr lang="es-ES" sz="1100" b="1" i="1" dirty="0">
                <a:effectLst/>
                <a:latin typeface="Arial" panose="020B0604020202020204" pitchFamily="34" charset="0"/>
                <a:ea typeface="Calibri" panose="020F0502020204030204" pitchFamily="34" charset="0"/>
                <a:cs typeface="Arial" panose="020B0604020202020204" pitchFamily="34" charset="0"/>
              </a:rPr>
              <a:t>Tomado de Jiménez,</a:t>
            </a:r>
            <a:r>
              <a:rPr lang="es-ES" sz="1100" dirty="0">
                <a:effectLst/>
                <a:latin typeface="Arial" panose="020B0604020202020204" pitchFamily="34" charset="0"/>
                <a:ea typeface="Calibri" panose="020F0502020204030204" pitchFamily="34" charset="0"/>
                <a:cs typeface="Arial" panose="020B0604020202020204" pitchFamily="34" charset="0"/>
              </a:rPr>
              <a:t> da </a:t>
            </a:r>
            <a:r>
              <a:rPr lang="es-MX" sz="1100" dirty="0">
                <a:effectLst/>
                <a:latin typeface="Arial" panose="020B0604020202020204" pitchFamily="34" charset="0"/>
                <a:ea typeface="Calibri" panose="020F0502020204030204" pitchFamily="34" charset="0"/>
                <a:cs typeface="Arial" panose="020B0604020202020204" pitchFamily="34" charset="0"/>
              </a:rPr>
              <a:t>recomendaciones </a:t>
            </a:r>
            <a:r>
              <a:rPr lang="es-MX" sz="1100" dirty="0">
                <a:latin typeface="Arial" panose="020B0604020202020204" pitchFamily="34" charset="0"/>
                <a:ea typeface="Calibri" panose="020F0502020204030204" pitchFamily="34" charset="0"/>
                <a:cs typeface="Arial" panose="020B0604020202020204" pitchFamily="34" charset="0"/>
              </a:rPr>
              <a:t>para la </a:t>
            </a:r>
            <a:r>
              <a:rPr lang="es-MX" sz="1100" dirty="0">
                <a:effectLst/>
                <a:latin typeface="Arial" panose="020B0604020202020204" pitchFamily="34" charset="0"/>
                <a:ea typeface="Calibri" panose="020F0502020204030204" pitchFamily="34" charset="0"/>
                <a:cs typeface="Arial" panose="020B0604020202020204" pitchFamily="34" charset="0"/>
              </a:rPr>
              <a:t>didáctica de las ciencias y  propuestas para el desarrollo y aprendizaje  de habilidades que van a partir de  las técnicas, destrezas y estrategias.</a:t>
            </a:r>
          </a:p>
          <a:p>
            <a:pPr marL="285750" indent="-285750">
              <a:buFont typeface="Arial" panose="020B0604020202020204" pitchFamily="34" charset="0"/>
              <a:buChar char="•"/>
            </a:pPr>
            <a:r>
              <a:rPr lang="es-MX" sz="1100" dirty="0">
                <a:latin typeface="Arial" panose="020B0604020202020204" pitchFamily="34" charset="0"/>
                <a:ea typeface="Calibri" panose="020F0502020204030204" pitchFamily="34" charset="0"/>
                <a:cs typeface="Arial" panose="020B0604020202020204" pitchFamily="34" charset="0"/>
              </a:rPr>
              <a:t>Técnicas</a:t>
            </a:r>
            <a:r>
              <a:rPr lang="es-MX" sz="1100" dirty="0">
                <a:effectLst/>
                <a:latin typeface="Arial" panose="020B0604020202020204" pitchFamily="34" charset="0"/>
                <a:ea typeface="Calibri" panose="020F0502020204030204" pitchFamily="34" charset="0"/>
                <a:cs typeface="Arial" panose="020B0604020202020204" pitchFamily="34" charset="0"/>
              </a:rPr>
              <a:t>: medir, manejar instrumental, realizar reparaciones</a:t>
            </a:r>
          </a:p>
          <a:p>
            <a:pPr marL="285750" indent="-285750">
              <a:buFont typeface="Arial" panose="020B0604020202020204" pitchFamily="34" charset="0"/>
              <a:buChar char="•"/>
            </a:pPr>
            <a:r>
              <a:rPr lang="es-MX" sz="1100" dirty="0">
                <a:effectLst/>
                <a:latin typeface="Arial" panose="020B0604020202020204" pitchFamily="34" charset="0"/>
                <a:ea typeface="Calibri" panose="020F0502020204030204" pitchFamily="34" charset="0"/>
                <a:cs typeface="Arial" panose="020B0604020202020204" pitchFamily="34" charset="0"/>
              </a:rPr>
              <a:t>Destrezas; adquirir información: observar, seleccionar, registrar datos. Interpretar información: clasificar, seriar, transformar datos </a:t>
            </a:r>
          </a:p>
          <a:p>
            <a:pPr marL="285750" indent="-285750">
              <a:buFont typeface="Arial" panose="020B0604020202020204" pitchFamily="34" charset="0"/>
              <a:buChar char="•"/>
            </a:pPr>
            <a:r>
              <a:rPr lang="es-MX" sz="1100" dirty="0">
                <a:effectLst/>
                <a:latin typeface="Arial" panose="020B0604020202020204" pitchFamily="34" charset="0"/>
                <a:ea typeface="Calibri" panose="020F0502020204030204" pitchFamily="34" charset="0"/>
                <a:cs typeface="Arial" panose="020B0604020202020204" pitchFamily="34" charset="0"/>
              </a:rPr>
              <a:t>Estrategias: investigar, razonar, organizar conceptos, comunicar</a:t>
            </a:r>
          </a:p>
          <a:p>
            <a:endParaRPr lang="es-MX" sz="18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pic>
        <p:nvPicPr>
          <p:cNvPr id="4098" name="Picture 2" descr="▷ TÉCNICAS DE ESTUDIO 【Guía Completa】 Tipos | Ejemplos 📖">
            <a:extLst>
              <a:ext uri="{FF2B5EF4-FFF2-40B4-BE49-F238E27FC236}">
                <a16:creationId xmlns:a16="http://schemas.microsoft.com/office/drawing/2014/main" id="{D5D2CB41-FE1D-4876-8B9E-1931C27212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117" y="1454313"/>
            <a:ext cx="1932697" cy="1159618"/>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3A772D6E-B79F-4255-8F61-ACF4921FEC82}"/>
              </a:ext>
            </a:extLst>
          </p:cNvPr>
          <p:cNvPicPr>
            <a:picLocks noChangeAspect="1"/>
          </p:cNvPicPr>
          <p:nvPr/>
        </p:nvPicPr>
        <p:blipFill>
          <a:blip r:embed="rId3"/>
          <a:stretch>
            <a:fillRect/>
          </a:stretch>
        </p:blipFill>
        <p:spPr>
          <a:xfrm>
            <a:off x="3523392" y="4298598"/>
            <a:ext cx="2098940" cy="1396749"/>
          </a:xfrm>
          <a:prstGeom prst="rect">
            <a:avLst/>
          </a:prstGeom>
        </p:spPr>
      </p:pic>
      <p:pic>
        <p:nvPicPr>
          <p:cNvPr id="12" name="Imagen 11">
            <a:extLst>
              <a:ext uri="{FF2B5EF4-FFF2-40B4-BE49-F238E27FC236}">
                <a16:creationId xmlns:a16="http://schemas.microsoft.com/office/drawing/2014/main" id="{880AC7BD-86DF-4FF4-93FD-D88AE7D528C2}"/>
              </a:ext>
            </a:extLst>
          </p:cNvPr>
          <p:cNvPicPr>
            <a:picLocks noChangeAspect="1"/>
          </p:cNvPicPr>
          <p:nvPr/>
        </p:nvPicPr>
        <p:blipFill>
          <a:blip r:embed="rId4"/>
          <a:stretch>
            <a:fillRect/>
          </a:stretch>
        </p:blipFill>
        <p:spPr>
          <a:xfrm>
            <a:off x="5716731" y="1207546"/>
            <a:ext cx="2192916" cy="1459286"/>
          </a:xfrm>
          <a:prstGeom prst="rect">
            <a:avLst/>
          </a:prstGeom>
        </p:spPr>
      </p:pic>
      <p:pic>
        <p:nvPicPr>
          <p:cNvPr id="16" name="Imagen 15">
            <a:extLst>
              <a:ext uri="{FF2B5EF4-FFF2-40B4-BE49-F238E27FC236}">
                <a16:creationId xmlns:a16="http://schemas.microsoft.com/office/drawing/2014/main" id="{2083D41B-04ED-4743-B9C1-1817F6704C37}"/>
              </a:ext>
            </a:extLst>
          </p:cNvPr>
          <p:cNvPicPr>
            <a:picLocks noChangeAspect="1"/>
          </p:cNvPicPr>
          <p:nvPr/>
        </p:nvPicPr>
        <p:blipFill>
          <a:blip r:embed="rId5"/>
          <a:stretch>
            <a:fillRect/>
          </a:stretch>
        </p:blipFill>
        <p:spPr>
          <a:xfrm>
            <a:off x="8690679" y="4211782"/>
            <a:ext cx="2466975" cy="1857375"/>
          </a:xfrm>
          <a:prstGeom prst="rect">
            <a:avLst/>
          </a:prstGeom>
        </p:spPr>
      </p:pic>
    </p:spTree>
    <p:extLst>
      <p:ext uri="{BB962C8B-B14F-4D97-AF65-F5344CB8AC3E}">
        <p14:creationId xmlns:p14="http://schemas.microsoft.com/office/powerpoint/2010/main" val="1434513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EF829A3E-8EF5-4D94-B9DB-965DB17CE973}"/>
              </a:ext>
            </a:extLst>
          </p:cNvPr>
          <p:cNvSpPr/>
          <p:nvPr/>
        </p:nvSpPr>
        <p:spPr>
          <a:xfrm rot="5400000">
            <a:off x="2535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755CE8C6-DEB8-429D-A318-18398883E00B}"/>
              </a:ext>
            </a:extLst>
          </p:cNvPr>
          <p:cNvSpPr/>
          <p:nvPr/>
        </p:nvSpPr>
        <p:spPr>
          <a:xfrm rot="16200000">
            <a:off x="8631382" y="381000"/>
            <a:ext cx="1025236" cy="6096000"/>
          </a:xfrm>
          <a:prstGeom prst="down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0E2A237C-A644-4D5A-9685-9752574BFAC0}"/>
              </a:ext>
            </a:extLst>
          </p:cNvPr>
          <p:cNvSpPr txBox="1"/>
          <p:nvPr/>
        </p:nvSpPr>
        <p:spPr>
          <a:xfrm>
            <a:off x="1669473" y="3186591"/>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2010</a:t>
            </a:r>
          </a:p>
        </p:txBody>
      </p:sp>
      <p:cxnSp>
        <p:nvCxnSpPr>
          <p:cNvPr id="13" name="Conector recto de flecha 12">
            <a:extLst>
              <a:ext uri="{FF2B5EF4-FFF2-40B4-BE49-F238E27FC236}">
                <a16:creationId xmlns:a16="http://schemas.microsoft.com/office/drawing/2014/main" id="{55902C40-C6E8-4E99-9181-6E25AB51FBCC}"/>
              </a:ext>
            </a:extLst>
          </p:cNvPr>
          <p:cNvCxnSpPr>
            <a:cxnSpLocks/>
          </p:cNvCxnSpPr>
          <p:nvPr/>
        </p:nvCxnSpPr>
        <p:spPr>
          <a:xfrm>
            <a:off x="2147454" y="3321626"/>
            <a:ext cx="0" cy="9455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a:extLst>
              <a:ext uri="{FF2B5EF4-FFF2-40B4-BE49-F238E27FC236}">
                <a16:creationId xmlns:a16="http://schemas.microsoft.com/office/drawing/2014/main" id="{B3A2F3B6-B9BD-4334-B9F5-CE58E56BC0EB}"/>
              </a:ext>
            </a:extLst>
          </p:cNvPr>
          <p:cNvCxnSpPr>
            <a:cxnSpLocks/>
          </p:cNvCxnSpPr>
          <p:nvPr/>
        </p:nvCxnSpPr>
        <p:spPr>
          <a:xfrm flipH="1" flipV="1">
            <a:off x="6095999" y="2708522"/>
            <a:ext cx="1" cy="420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0AD91546-D31A-4E55-910F-8A7E6C151B67}"/>
              </a:ext>
            </a:extLst>
          </p:cNvPr>
          <p:cNvCxnSpPr/>
          <p:nvPr/>
        </p:nvCxnSpPr>
        <p:spPr>
          <a:xfrm>
            <a:off x="9822872" y="3713018"/>
            <a:ext cx="0" cy="360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3EB95B5D-5DB9-493F-AE5C-46D205A0B1B2}"/>
              </a:ext>
            </a:extLst>
          </p:cNvPr>
          <p:cNvSpPr txBox="1"/>
          <p:nvPr/>
        </p:nvSpPr>
        <p:spPr>
          <a:xfrm>
            <a:off x="5638799" y="3198166"/>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2011</a:t>
            </a:r>
          </a:p>
        </p:txBody>
      </p:sp>
      <p:sp>
        <p:nvSpPr>
          <p:cNvPr id="23" name="CuadroTexto 22">
            <a:extLst>
              <a:ext uri="{FF2B5EF4-FFF2-40B4-BE49-F238E27FC236}">
                <a16:creationId xmlns:a16="http://schemas.microsoft.com/office/drawing/2014/main" id="{EDF146CC-5A04-4A38-92D2-391435A978D9}"/>
              </a:ext>
            </a:extLst>
          </p:cNvPr>
          <p:cNvSpPr txBox="1"/>
          <p:nvPr/>
        </p:nvSpPr>
        <p:spPr>
          <a:xfrm>
            <a:off x="9344890" y="3186590"/>
            <a:ext cx="955963" cy="461665"/>
          </a:xfrm>
          <a:prstGeom prst="rect">
            <a:avLst/>
          </a:prstGeom>
          <a:solidFill>
            <a:schemeClr val="tx1"/>
          </a:solidFill>
          <a:ln>
            <a:solidFill>
              <a:schemeClr val="tx1"/>
            </a:solidFill>
          </a:ln>
        </p:spPr>
        <p:txBody>
          <a:bodyPr wrap="square" rtlCol="0">
            <a:spAutoFit/>
          </a:bodyPr>
          <a:lstStyle/>
          <a:p>
            <a:pPr algn="ctr"/>
            <a:r>
              <a:rPr lang="es-MX" sz="2400" dirty="0">
                <a:solidFill>
                  <a:schemeClr val="bg1"/>
                </a:solidFill>
              </a:rPr>
              <a:t>2015</a:t>
            </a:r>
          </a:p>
        </p:txBody>
      </p:sp>
      <p:sp>
        <p:nvSpPr>
          <p:cNvPr id="2" name="CuadroTexto 1">
            <a:extLst>
              <a:ext uri="{FF2B5EF4-FFF2-40B4-BE49-F238E27FC236}">
                <a16:creationId xmlns:a16="http://schemas.microsoft.com/office/drawing/2014/main" id="{CA405F5C-6EA9-4FC3-A803-C7C18939C088}"/>
              </a:ext>
            </a:extLst>
          </p:cNvPr>
          <p:cNvSpPr txBox="1"/>
          <p:nvPr/>
        </p:nvSpPr>
        <p:spPr>
          <a:xfrm>
            <a:off x="692728" y="158896"/>
            <a:ext cx="4239490" cy="3016210"/>
          </a:xfrm>
          <a:prstGeom prst="rect">
            <a:avLst/>
          </a:prstGeom>
          <a:noFill/>
          <a:ln>
            <a:solidFill>
              <a:schemeClr val="tx1"/>
            </a:solidFill>
          </a:ln>
        </p:spPr>
        <p:txBody>
          <a:bodyPr wrap="square" rtlCol="0">
            <a:spAutoFit/>
          </a:bodyPr>
          <a:lstStyle/>
          <a:p>
            <a:r>
              <a:rPr lang="es-MX" sz="1400" b="1" i="1" dirty="0">
                <a:latin typeface="Arial" panose="020B0604020202020204" pitchFamily="34" charset="0"/>
                <a:cs typeface="Arial" panose="020B0604020202020204" pitchFamily="34" charset="0"/>
              </a:rPr>
              <a:t>Anijovich y Mora</a:t>
            </a:r>
            <a:r>
              <a:rPr lang="es-MX" sz="1100" b="1" i="1" dirty="0">
                <a:latin typeface="Arial" panose="020B0604020202020204" pitchFamily="34" charset="0"/>
                <a:cs typeface="Arial" panose="020B0604020202020204" pitchFamily="34" charset="0"/>
              </a:rPr>
              <a:t>,</a:t>
            </a:r>
            <a:r>
              <a:rPr lang="es-MX" sz="1100" dirty="0">
                <a:latin typeface="Arial" panose="020B0604020202020204" pitchFamily="34" charset="0"/>
                <a:cs typeface="Arial" panose="020B0604020202020204" pitchFamily="34" charset="0"/>
              </a:rPr>
              <a:t> describen algunos pasos que pueden contribuir a diseñar un proyecto: </a:t>
            </a:r>
          </a:p>
          <a:p>
            <a:r>
              <a:rPr lang="es-MX" sz="1100" dirty="0">
                <a:latin typeface="Arial" panose="020B0604020202020204" pitchFamily="34" charset="0"/>
                <a:cs typeface="Arial" panose="020B0604020202020204" pitchFamily="34" charset="0"/>
              </a:rPr>
              <a:t>1.Identificar un contenido que posibilite definir problemas significativos y relevantes, tanto desde la perspectiva disciplinar, tanto por su importancia para la comunidad, como por ser problemas interesantes para los alumnos; </a:t>
            </a:r>
          </a:p>
          <a:p>
            <a:r>
              <a:rPr lang="es-MX" sz="1100" dirty="0">
                <a:latin typeface="Arial" panose="020B0604020202020204" pitchFamily="34" charset="0"/>
                <a:cs typeface="Arial" panose="020B0604020202020204" pitchFamily="34" charset="0"/>
              </a:rPr>
              <a:t>2. formular los objetivos de aprendizaje para ese proyecto;</a:t>
            </a:r>
          </a:p>
          <a:p>
            <a:r>
              <a:rPr lang="es-MX" sz="1100" dirty="0">
                <a:latin typeface="Arial" panose="020B0604020202020204" pitchFamily="34" charset="0"/>
                <a:cs typeface="Arial" panose="020B0604020202020204" pitchFamily="34" charset="0"/>
              </a:rPr>
              <a:t> 3. especificar los modos de comunicar el proyecto: tanto de los estadios de avance como del trabajo final;</a:t>
            </a:r>
          </a:p>
          <a:p>
            <a:r>
              <a:rPr lang="es-MX" sz="1100" dirty="0">
                <a:latin typeface="Arial" panose="020B0604020202020204" pitchFamily="34" charset="0"/>
                <a:cs typeface="Arial" panose="020B0604020202020204" pitchFamily="34" charset="0"/>
              </a:rPr>
              <a:t> 4. determinar la variedad de recursos disponibles; </a:t>
            </a:r>
          </a:p>
          <a:p>
            <a:r>
              <a:rPr lang="es-MX" sz="1100" dirty="0">
                <a:latin typeface="Arial" panose="020B0604020202020204" pitchFamily="34" charset="0"/>
                <a:cs typeface="Arial" panose="020B0604020202020204" pitchFamily="34" charset="0"/>
              </a:rPr>
              <a:t>5. planificar diversas rutas de abordajes posibles, y la secuencia de actividades y presentaciones para cada una de las instancias de clase;</a:t>
            </a:r>
          </a:p>
          <a:p>
            <a:r>
              <a:rPr lang="es-MX" sz="1100" dirty="0">
                <a:latin typeface="Arial" panose="020B0604020202020204" pitchFamily="34" charset="0"/>
                <a:cs typeface="Arial" panose="020B0604020202020204" pitchFamily="34" charset="0"/>
              </a:rPr>
              <a:t> 6. definir un cronograma;</a:t>
            </a:r>
          </a:p>
          <a:p>
            <a:r>
              <a:rPr lang="es-MX" sz="1100" dirty="0">
                <a:latin typeface="Arial" panose="020B0604020202020204" pitchFamily="34" charset="0"/>
                <a:cs typeface="Arial" panose="020B0604020202020204" pitchFamily="34" charset="0"/>
              </a:rPr>
              <a:t> 7. diseñar los tipos y momentos de evaluación del proyecto; </a:t>
            </a:r>
          </a:p>
          <a:p>
            <a:r>
              <a:rPr lang="es-MX" sz="1100" dirty="0">
                <a:latin typeface="Arial" panose="020B0604020202020204" pitchFamily="34" charset="0"/>
                <a:cs typeface="Arial" panose="020B0604020202020204" pitchFamily="34" charset="0"/>
              </a:rPr>
              <a:t>8. especificar el o los formatos y los momentos que se propondrán para documentar el proyecto.</a:t>
            </a:r>
            <a:endParaRPr lang="es-MX" sz="1100" b="1" i="1"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F38AC898-2DF7-48A2-A58F-6D92A00B6377}"/>
              </a:ext>
            </a:extLst>
          </p:cNvPr>
          <p:cNvSpPr txBox="1"/>
          <p:nvPr/>
        </p:nvSpPr>
        <p:spPr>
          <a:xfrm>
            <a:off x="4613563" y="4038553"/>
            <a:ext cx="2743200" cy="2677656"/>
          </a:xfrm>
          <a:prstGeom prst="rect">
            <a:avLst/>
          </a:prstGeom>
          <a:noFill/>
          <a:ln>
            <a:solidFill>
              <a:schemeClr val="tx1"/>
            </a:solidFill>
          </a:ln>
        </p:spPr>
        <p:txBody>
          <a:bodyPr wrap="square" rtlCol="0">
            <a:spAutoFit/>
          </a:bodyPr>
          <a:lstStyle/>
          <a:p>
            <a:r>
              <a:rPr lang="es-MX" sz="1400" b="1" i="1" dirty="0">
                <a:latin typeface="Arial" panose="020B0604020202020204" pitchFamily="34" charset="0"/>
                <a:cs typeface="Arial" panose="020B0604020202020204" pitchFamily="34" charset="0"/>
              </a:rPr>
              <a:t>UNESCO</a:t>
            </a:r>
            <a:r>
              <a:rPr lang="es-MX" sz="1400" dirty="0">
                <a:latin typeface="Arial" panose="020B0604020202020204" pitchFamily="34" charset="0"/>
                <a:cs typeface="Arial" panose="020B0604020202020204" pitchFamily="34" charset="0"/>
              </a:rPr>
              <a:t>, según dicha asociación menciona que se ampliara el acceso a las oportunidades de trabajo de las poblaciones mas desfavorecidas  y de esta manera disminuir la deserción, mejorando los logros de aprendizaje, para lo cual se vuelve necesario impulsar la reforma de los sistemas educativos.</a:t>
            </a:r>
          </a:p>
        </p:txBody>
      </p:sp>
      <p:sp>
        <p:nvSpPr>
          <p:cNvPr id="7" name="CuadroTexto 6">
            <a:extLst>
              <a:ext uri="{FF2B5EF4-FFF2-40B4-BE49-F238E27FC236}">
                <a16:creationId xmlns:a16="http://schemas.microsoft.com/office/drawing/2014/main" id="{85E72BFA-33B3-4A21-BC52-04EEA203A077}"/>
              </a:ext>
            </a:extLst>
          </p:cNvPr>
          <p:cNvSpPr txBox="1"/>
          <p:nvPr/>
        </p:nvSpPr>
        <p:spPr>
          <a:xfrm>
            <a:off x="8548253" y="196555"/>
            <a:ext cx="2743200" cy="2893100"/>
          </a:xfrm>
          <a:prstGeom prst="rect">
            <a:avLst/>
          </a:prstGeom>
          <a:noFill/>
          <a:ln>
            <a:solidFill>
              <a:schemeClr val="tx1"/>
            </a:solidFill>
          </a:ln>
        </p:spPr>
        <p:txBody>
          <a:bodyPr wrap="square" rtlCol="0">
            <a:spAutoFit/>
          </a:bodyPr>
          <a:lstStyle/>
          <a:p>
            <a:r>
              <a:rPr lang="es-MX" sz="1400" b="1" i="1" dirty="0">
                <a:latin typeface="Arial" panose="020B0604020202020204" pitchFamily="34" charset="0"/>
                <a:cs typeface="Arial" panose="020B0604020202020204" pitchFamily="34" charset="0"/>
              </a:rPr>
              <a:t>Meinardi</a:t>
            </a:r>
            <a:r>
              <a:rPr lang="es-MX" sz="1200" dirty="0">
                <a:latin typeface="Arial" panose="020B0604020202020204" pitchFamily="34" charset="0"/>
                <a:cs typeface="Arial" panose="020B0604020202020204" pitchFamily="34" charset="0"/>
              </a:rPr>
              <a:t>, hace mención sobre el desempeño profesional del docente, parte de los instrumentos innovadores de los que puede hacer uso para la enseñanza de estrategias para la construcción de múltiples ciudadanías, ya que es una herramienta relevante para la inclusión educativa, a partir de el diseño pedagógico, el contexto en el que el aprendizaje tiene lugar, las características de los estudiantes, su experiencia previa y la familiaridad con los procesos y tecnologías involucradas.</a:t>
            </a:r>
          </a:p>
        </p:txBody>
      </p:sp>
      <p:pic>
        <p:nvPicPr>
          <p:cNvPr id="3074" name="Picture 2" descr="Tutorial para el diseño y gestión de proyectos de aprendizaje - YouTube">
            <a:extLst>
              <a:ext uri="{FF2B5EF4-FFF2-40B4-BE49-F238E27FC236}">
                <a16:creationId xmlns:a16="http://schemas.microsoft.com/office/drawing/2014/main" id="{CFF53DD3-EAF1-45B5-A1D9-C78CA230D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613" y="4402235"/>
            <a:ext cx="3621432" cy="202800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obre la UNESCO">
            <a:extLst>
              <a:ext uri="{FF2B5EF4-FFF2-40B4-BE49-F238E27FC236}">
                <a16:creationId xmlns:a16="http://schemas.microsoft.com/office/drawing/2014/main" id="{534331F6-4C99-420C-9A18-40290B795F1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36"/>
          <a:stretch/>
        </p:blipFill>
        <p:spPr bwMode="auto">
          <a:xfrm>
            <a:off x="5278580" y="1147267"/>
            <a:ext cx="2379517" cy="14573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Sobre la evaluación del desempeño docente, un artículo de Hugo Díaz -  Edugestores">
            <a:extLst>
              <a:ext uri="{FF2B5EF4-FFF2-40B4-BE49-F238E27FC236}">
                <a16:creationId xmlns:a16="http://schemas.microsoft.com/office/drawing/2014/main" id="{D83DD4AD-430B-4934-BC90-C7C1079711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095" y="4402235"/>
            <a:ext cx="3464292" cy="1652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63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0A995777-3B28-434C-AB63-8C56EC3DAB7B}"/>
              </a:ext>
            </a:extLst>
          </p:cNvPr>
          <p:cNvGraphicFramePr>
            <a:graphicFrameLocks noGrp="1"/>
          </p:cNvGraphicFramePr>
          <p:nvPr>
            <p:extLst>
              <p:ext uri="{D42A27DB-BD31-4B8C-83A1-F6EECF244321}">
                <p14:modId xmlns:p14="http://schemas.microsoft.com/office/powerpoint/2010/main" val="2053182026"/>
              </p:ext>
            </p:extLst>
          </p:nvPr>
        </p:nvGraphicFramePr>
        <p:xfrm>
          <a:off x="0" y="0"/>
          <a:ext cx="12191998" cy="7101802"/>
        </p:xfrm>
        <a:graphic>
          <a:graphicData uri="http://schemas.openxmlformats.org/drawingml/2006/table">
            <a:tbl>
              <a:tblPr>
                <a:tableStyleId>{5C22544A-7EE6-4342-B048-85BDC9FD1C3A}</a:tableStyleId>
              </a:tblPr>
              <a:tblGrid>
                <a:gridCol w="3527031">
                  <a:extLst>
                    <a:ext uri="{9D8B030D-6E8A-4147-A177-3AD203B41FA5}">
                      <a16:colId xmlns:a16="http://schemas.microsoft.com/office/drawing/2014/main" val="708689153"/>
                    </a:ext>
                  </a:extLst>
                </a:gridCol>
                <a:gridCol w="1706137">
                  <a:extLst>
                    <a:ext uri="{9D8B030D-6E8A-4147-A177-3AD203B41FA5}">
                      <a16:colId xmlns:a16="http://schemas.microsoft.com/office/drawing/2014/main" val="4025579398"/>
                    </a:ext>
                  </a:extLst>
                </a:gridCol>
                <a:gridCol w="1706137">
                  <a:extLst>
                    <a:ext uri="{9D8B030D-6E8A-4147-A177-3AD203B41FA5}">
                      <a16:colId xmlns:a16="http://schemas.microsoft.com/office/drawing/2014/main" val="4158436220"/>
                    </a:ext>
                  </a:extLst>
                </a:gridCol>
                <a:gridCol w="134282">
                  <a:extLst>
                    <a:ext uri="{9D8B030D-6E8A-4147-A177-3AD203B41FA5}">
                      <a16:colId xmlns:a16="http://schemas.microsoft.com/office/drawing/2014/main" val="4180640321"/>
                    </a:ext>
                  </a:extLst>
                </a:gridCol>
                <a:gridCol w="1706137">
                  <a:extLst>
                    <a:ext uri="{9D8B030D-6E8A-4147-A177-3AD203B41FA5}">
                      <a16:colId xmlns:a16="http://schemas.microsoft.com/office/drawing/2014/main" val="3726475932"/>
                    </a:ext>
                  </a:extLst>
                </a:gridCol>
                <a:gridCol w="1706137">
                  <a:extLst>
                    <a:ext uri="{9D8B030D-6E8A-4147-A177-3AD203B41FA5}">
                      <a16:colId xmlns:a16="http://schemas.microsoft.com/office/drawing/2014/main" val="1052974431"/>
                    </a:ext>
                  </a:extLst>
                </a:gridCol>
                <a:gridCol w="1706137">
                  <a:extLst>
                    <a:ext uri="{9D8B030D-6E8A-4147-A177-3AD203B41FA5}">
                      <a16:colId xmlns:a16="http://schemas.microsoft.com/office/drawing/2014/main" val="2769434022"/>
                    </a:ext>
                  </a:extLst>
                </a:gridCol>
              </a:tblGrid>
              <a:tr h="116758">
                <a:tc gridSpan="7">
                  <a:txBody>
                    <a:bodyPr/>
                    <a:lstStyle/>
                    <a:p>
                      <a:pPr algn="ctr">
                        <a:lnSpc>
                          <a:spcPct val="107000"/>
                        </a:lnSpc>
                        <a:spcAft>
                          <a:spcPts val="800"/>
                        </a:spcAft>
                      </a:pPr>
                      <a:r>
                        <a:rPr lang="es-MX" sz="1050">
                          <a:effectLst/>
                          <a:latin typeface="Arial" panose="020B0604020202020204" pitchFamily="34" charset="0"/>
                          <a:cs typeface="Arial" panose="020B0604020202020204" pitchFamily="34" charset="0"/>
                        </a:rPr>
                        <a:t>Rúbrica de Línea del Tiempo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30810" marR="30810"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214727862"/>
                  </a:ext>
                </a:extLst>
              </a:tr>
              <a:tr h="685558">
                <a:tc gridSpan="3">
                  <a:txBody>
                    <a:bodyPr/>
                    <a:lstStyle/>
                    <a:p>
                      <a:pPr algn="just">
                        <a:lnSpc>
                          <a:spcPct val="107000"/>
                        </a:lnSpc>
                        <a:spcAft>
                          <a:spcPts val="800"/>
                        </a:spcAft>
                      </a:pPr>
                      <a:r>
                        <a:rPr lang="es-MX" sz="1050">
                          <a:effectLst/>
                          <a:latin typeface="Arial" panose="020B0604020202020204" pitchFamily="34" charset="0"/>
                          <a:cs typeface="Arial" panose="020B0604020202020204" pitchFamily="34" charset="0"/>
                        </a:rPr>
                        <a:t>Competencia Profesional: Integra recursos de la investigación educativa para enriquecer su práctica profesional, expresando su interés por el conocimiento, la ciencia y la mejora de la educación</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30810" marR="30810" marT="0" marB="0"/>
                </a:tc>
                <a:tc hMerge="1">
                  <a:txBody>
                    <a:bodyPr/>
                    <a:lstStyle/>
                    <a:p>
                      <a:endParaRPr lang="es-MX"/>
                    </a:p>
                  </a:txBody>
                  <a:tcPr/>
                </a:tc>
                <a:tc hMerge="1">
                  <a:txBody>
                    <a:bodyPr/>
                    <a:lstStyle/>
                    <a:p>
                      <a:endParaRPr lang="es-MX"/>
                    </a:p>
                  </a:txBody>
                  <a:tcPr/>
                </a:tc>
                <a:tc gridSpan="4">
                  <a:txBody>
                    <a:bodyPr/>
                    <a:lstStyle/>
                    <a:p>
                      <a:pPr algn="just">
                        <a:lnSpc>
                          <a:spcPct val="107000"/>
                        </a:lnSpc>
                        <a:spcAft>
                          <a:spcPts val="800"/>
                        </a:spcAft>
                      </a:pPr>
                      <a:r>
                        <a:rPr lang="es-MX" sz="1050">
                          <a:effectLst/>
                          <a:latin typeface="Arial" panose="020B0604020202020204" pitchFamily="34" charset="0"/>
                          <a:cs typeface="Arial" panose="020B0604020202020204" pitchFamily="34" charset="0"/>
                        </a:rPr>
                        <a:t>Competencias de la unidad de aprendizaje</a:t>
                      </a:r>
                    </a:p>
                    <a:p>
                      <a:pPr algn="just">
                        <a:lnSpc>
                          <a:spcPct val="107000"/>
                        </a:lnSpc>
                        <a:spcAft>
                          <a:spcPts val="800"/>
                        </a:spcAft>
                      </a:pPr>
                      <a:r>
                        <a:rPr lang="es-MX" sz="1050">
                          <a:effectLst/>
                          <a:latin typeface="Arial" panose="020B0604020202020204" pitchFamily="34" charset="0"/>
                          <a:cs typeface="Arial" panose="020B0604020202020204" pitchFamily="34" charset="0"/>
                        </a:rPr>
                        <a:t>Selecciona estrategias derivadas de la didáctica de las ciencias que favorecen el desarrollo intelectual, físico, social y emocional de los alumnos para procurar el logro de los aprendizajes.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30810" marR="30810"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377279608"/>
                  </a:ext>
                </a:extLst>
              </a:tr>
              <a:tr h="116758">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Referentes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     Pre formal 6</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 Receptivo 7</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Resolutivo 8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Autónomo 9</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Estratégico 10</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3593697942"/>
                  </a:ext>
                </a:extLst>
              </a:tr>
              <a:tr h="1506087">
                <a:tc rowSpan="4">
                  <a:txBody>
                    <a:bodyPr/>
                    <a:lstStyle/>
                    <a:p>
                      <a:pPr algn="just">
                        <a:lnSpc>
                          <a:spcPct val="107000"/>
                        </a:lnSpc>
                        <a:spcAft>
                          <a:spcPts val="800"/>
                        </a:spcAft>
                      </a:pPr>
                      <a:r>
                        <a:rPr lang="es-MX" sz="1050" dirty="0">
                          <a:effectLst/>
                          <a:latin typeface="Arial" panose="020B0604020202020204" pitchFamily="34" charset="0"/>
                          <a:cs typeface="Arial" panose="020B0604020202020204" pitchFamily="34" charset="0"/>
                        </a:rPr>
                        <a:t>EVIDENCIA: </a:t>
                      </a:r>
                    </a:p>
                    <a:p>
                      <a:pPr algn="l">
                        <a:lnSpc>
                          <a:spcPct val="107000"/>
                        </a:lnSpc>
                        <a:spcAft>
                          <a:spcPts val="800"/>
                        </a:spcAft>
                      </a:pPr>
                      <a:r>
                        <a:rPr lang="es-MX" sz="1050" dirty="0">
                          <a:effectLst/>
                          <a:latin typeface="Arial" panose="020B0604020202020204" pitchFamily="34" charset="0"/>
                          <a:cs typeface="Arial" panose="020B0604020202020204" pitchFamily="34" charset="0"/>
                        </a:rPr>
                        <a:t>Elaborar una Línea del tiempo identificando los autores de los diferentes </a:t>
                      </a:r>
                      <a:r>
                        <a:rPr lang="es-ES" sz="1050" dirty="0">
                          <a:effectLst/>
                          <a:latin typeface="Arial" panose="020B0604020202020204" pitchFamily="34" charset="0"/>
                          <a:cs typeface="Arial" panose="020B0604020202020204" pitchFamily="34" charset="0"/>
                        </a:rPr>
                        <a:t>antecedentes históricos para la elaboración de Proyectos vistos en clase con un análisis reflexivo y argumentando la información.</a:t>
                      </a:r>
                      <a:endParaRPr lang="es-MX" sz="1050" dirty="0">
                        <a:effectLst/>
                        <a:latin typeface="Arial" panose="020B0604020202020204" pitchFamily="34" charset="0"/>
                        <a:cs typeface="Arial" panose="020B0604020202020204" pitchFamily="34" charset="0"/>
                      </a:endParaRPr>
                    </a:p>
                    <a:p>
                      <a:pPr algn="l">
                        <a:lnSpc>
                          <a:spcPct val="107000"/>
                        </a:lnSpc>
                        <a:spcAft>
                          <a:spcPts val="800"/>
                        </a:spcAft>
                      </a:pPr>
                      <a:r>
                        <a:rPr lang="es-MX" sz="1050" dirty="0">
                          <a:effectLst/>
                          <a:latin typeface="Arial" panose="020B0604020202020204" pitchFamily="34" charset="0"/>
                          <a:cs typeface="Arial" panose="020B0604020202020204" pitchFamily="34" charset="0"/>
                        </a:rPr>
                        <a:t>Portada</a:t>
                      </a:r>
                    </a:p>
                    <a:p>
                      <a:pPr algn="l">
                        <a:lnSpc>
                          <a:spcPct val="107000"/>
                        </a:lnSpc>
                        <a:spcAft>
                          <a:spcPts val="800"/>
                        </a:spcAft>
                      </a:pPr>
                      <a:r>
                        <a:rPr lang="es-MX" sz="1050" dirty="0">
                          <a:effectLst/>
                          <a:latin typeface="Arial" panose="020B0604020202020204" pitchFamily="34" charset="0"/>
                          <a:cs typeface="Arial" panose="020B0604020202020204" pitchFamily="34" charset="0"/>
                        </a:rPr>
                        <a:t>Línea del tiempo (3 CUARTILLAS)</a:t>
                      </a:r>
                    </a:p>
                    <a:p>
                      <a:pPr algn="l">
                        <a:lnSpc>
                          <a:spcPct val="107000"/>
                        </a:lnSpc>
                        <a:spcAft>
                          <a:spcPts val="800"/>
                        </a:spcAft>
                      </a:pPr>
                      <a:r>
                        <a:rPr lang="es-MX" sz="1050" dirty="0">
                          <a:effectLst/>
                          <a:latin typeface="Arial" panose="020B0604020202020204" pitchFamily="34" charset="0"/>
                          <a:cs typeface="Arial" panose="020B0604020202020204" pitchFamily="34" charset="0"/>
                        </a:rPr>
                        <a:t>Orientación del texto: Horizontal</a:t>
                      </a:r>
                    </a:p>
                    <a:p>
                      <a:pPr algn="just">
                        <a:lnSpc>
                          <a:spcPct val="107000"/>
                        </a:lnSpc>
                        <a:spcAft>
                          <a:spcPts val="800"/>
                        </a:spcAft>
                      </a:pPr>
                      <a:r>
                        <a:rPr lang="es-MX" sz="1050" dirty="0">
                          <a:effectLst/>
                          <a:latin typeface="Arial" panose="020B0604020202020204" pitchFamily="34" charset="0"/>
                          <a:cs typeface="Arial" panose="020B0604020202020204" pitchFamily="34" charset="0"/>
                        </a:rPr>
                        <a:t>CRITERIO:</a:t>
                      </a:r>
                    </a:p>
                    <a:p>
                      <a:pPr algn="just">
                        <a:lnSpc>
                          <a:spcPct val="107000"/>
                        </a:lnSpc>
                        <a:spcAft>
                          <a:spcPts val="800"/>
                        </a:spcAft>
                      </a:pPr>
                      <a:r>
                        <a:rPr lang="es-MX" sz="1050" dirty="0">
                          <a:effectLst/>
                          <a:latin typeface="Arial" panose="020B0604020202020204" pitchFamily="34" charset="0"/>
                          <a:cs typeface="Arial" panose="020B0604020202020204" pitchFamily="34" charset="0"/>
                        </a:rPr>
                        <a:t>Análisis y síntesis de la Información de la lectura Gómez Galindo, A. A., Benavides </a:t>
                      </a:r>
                      <a:r>
                        <a:rPr lang="es-MX" sz="1050" dirty="0" err="1">
                          <a:effectLst/>
                          <a:latin typeface="Arial" panose="020B0604020202020204" pitchFamily="34" charset="0"/>
                          <a:cs typeface="Arial" panose="020B0604020202020204" pitchFamily="34" charset="0"/>
                        </a:rPr>
                        <a:t>Lahnstein</a:t>
                      </a:r>
                      <a:r>
                        <a:rPr lang="es-MX" sz="1050" dirty="0">
                          <a:effectLst/>
                          <a:latin typeface="Arial" panose="020B0604020202020204" pitchFamily="34" charset="0"/>
                          <a:cs typeface="Arial" panose="020B0604020202020204" pitchFamily="34" charset="0"/>
                        </a:rPr>
                        <a:t>, A. I., Balderas Robledo, R. G., Pulido Córdoba, L. G., y Guerra Ramos, M. T. (2015) El trabajo por proyectos en ciencias naturales: encuentros y desencuentros entre las propuestas curriculares y la literatura científica</a:t>
                      </a:r>
                    </a:p>
                    <a:p>
                      <a:pPr algn="l">
                        <a:lnSpc>
                          <a:spcPct val="107000"/>
                        </a:lnSpc>
                        <a:spcAft>
                          <a:spcPts val="800"/>
                        </a:spcAft>
                      </a:pPr>
                      <a:r>
                        <a:rPr lang="es-MX" sz="1050" dirty="0">
                          <a:effectLst/>
                          <a:latin typeface="Arial" panose="020B0604020202020204" pitchFamily="34" charset="0"/>
                          <a:cs typeface="Arial" panose="020B0604020202020204" pitchFamily="34" charset="0"/>
                        </a:rPr>
                        <a:t>Capítulo I DE LA PEDAGOGÍA POR PROYECTOS A LA ESTRATEGIA DE PROYECTOS: CONTINUIDAD Y CAMBIO</a:t>
                      </a:r>
                    </a:p>
                    <a:p>
                      <a:pPr algn="just">
                        <a:lnSpc>
                          <a:spcPct val="107000"/>
                        </a:lnSpc>
                        <a:spcAft>
                          <a:spcPts val="800"/>
                        </a:spcAft>
                      </a:pPr>
                      <a:r>
                        <a:rPr lang="es-MX" sz="1050" dirty="0">
                          <a:effectLst/>
                          <a:latin typeface="Arial" panose="020B0604020202020204" pitchFamily="34" charset="0"/>
                          <a:cs typeface="Arial" panose="020B0604020202020204" pitchFamily="34" charset="0"/>
                        </a:rPr>
                        <a:t>Se sugiere hacerlo de manera CREATIVA con imágenes y diseño.</a:t>
                      </a:r>
                    </a:p>
                    <a:p>
                      <a:pPr algn="just">
                        <a:lnSpc>
                          <a:spcPct val="107000"/>
                        </a:lnSpc>
                        <a:spcAft>
                          <a:spcPts val="800"/>
                        </a:spcAft>
                      </a:pPr>
                      <a:r>
                        <a:rPr lang="es-MX" sz="1050" dirty="0">
                          <a:effectLst/>
                          <a:latin typeface="Arial" panose="020B0604020202020204" pitchFamily="34" charset="0"/>
                          <a:cs typeface="Arial" panose="020B0604020202020204" pitchFamily="34" charset="0"/>
                        </a:rPr>
                        <a:t>Las fechas deben ser significativas, debe incluir IDEAS relevantes y los momentos en que emergen teorías o enfoques significativos</a:t>
                      </a:r>
                    </a:p>
                    <a:p>
                      <a:pPr algn="just">
                        <a:lnSpc>
                          <a:spcPct val="107000"/>
                        </a:lnSpc>
                        <a:spcAft>
                          <a:spcPts val="800"/>
                        </a:spcAft>
                      </a:pPr>
                      <a:r>
                        <a:rPr lang="es-MX" sz="1050" dirty="0">
                          <a:effectLst/>
                          <a:latin typeface="Arial" panose="020B0604020202020204" pitchFamily="34" charset="0"/>
                          <a:cs typeface="Arial" panose="020B0604020202020204" pitchFamily="34" charset="0"/>
                        </a:rPr>
                        <a:t>Ortografía y redacción.</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Contenido- Hechos</a:t>
                      </a:r>
                    </a:p>
                    <a:p>
                      <a:pPr algn="l">
                        <a:lnSpc>
                          <a:spcPct val="107000"/>
                        </a:lnSpc>
                        <a:spcAft>
                          <a:spcPts val="800"/>
                        </a:spcAft>
                      </a:pPr>
                      <a:r>
                        <a:rPr lang="es-MX" sz="1050">
                          <a:effectLst/>
                          <a:latin typeface="Arial" panose="020B0604020202020204" pitchFamily="34" charset="0"/>
                          <a:cs typeface="Arial" panose="020B0604020202020204" pitchFamily="34" charset="0"/>
                        </a:rPr>
                        <a:t>Con frecuencia los hechos son incorrectos para los eventos reportado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Contenido- Hechos</a:t>
                      </a:r>
                    </a:p>
                    <a:p>
                      <a:pPr algn="l">
                        <a:lnSpc>
                          <a:spcPct val="107000"/>
                        </a:lnSpc>
                        <a:spcAft>
                          <a:spcPts val="800"/>
                        </a:spcAft>
                      </a:pPr>
                      <a:r>
                        <a:rPr lang="es-MX" sz="1050">
                          <a:effectLst/>
                          <a:latin typeface="Arial" panose="020B0604020202020204" pitchFamily="34" charset="0"/>
                          <a:cs typeface="Arial" panose="020B0604020202020204" pitchFamily="34" charset="0"/>
                        </a:rPr>
                        <a:t>Los hechos son precisos para la mayoría 50% de los eventos reportado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Contenido- Hechos</a:t>
                      </a:r>
                    </a:p>
                    <a:p>
                      <a:pPr algn="l">
                        <a:lnSpc>
                          <a:spcPct val="107000"/>
                        </a:lnSpc>
                        <a:spcAft>
                          <a:spcPts val="800"/>
                        </a:spcAft>
                      </a:pPr>
                      <a:r>
                        <a:rPr lang="es-MX" sz="1050">
                          <a:effectLst/>
                          <a:latin typeface="Arial" panose="020B0604020202020204" pitchFamily="34" charset="0"/>
                          <a:cs typeface="Arial" panose="020B0604020202020204" pitchFamily="34" charset="0"/>
                        </a:rPr>
                        <a:t>Los hechos son precisos para la mayoría 75% de los eventos reportados</a:t>
                      </a:r>
                    </a:p>
                    <a:p>
                      <a:pPr algn="l">
                        <a:lnSpc>
                          <a:spcPct val="107000"/>
                        </a:lnSpc>
                        <a:spcAft>
                          <a:spcPts val="800"/>
                        </a:spcAft>
                      </a:pPr>
                      <a:r>
                        <a:rPr lang="es-MX" sz="1050">
                          <a:effectLst/>
                          <a:latin typeface="Arial" panose="020B0604020202020204" pitchFamily="34" charset="0"/>
                          <a:cs typeface="Arial" panose="020B0604020202020204" pitchFamily="34" charset="0"/>
                        </a:rPr>
                        <a:t>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Contenido –Hechos</a:t>
                      </a:r>
                    </a:p>
                    <a:p>
                      <a:pPr algn="l">
                        <a:lnSpc>
                          <a:spcPct val="107000"/>
                        </a:lnSpc>
                        <a:spcAft>
                          <a:spcPts val="800"/>
                        </a:spcAft>
                      </a:pPr>
                      <a:r>
                        <a:rPr lang="es-MX" sz="1050">
                          <a:effectLst/>
                          <a:latin typeface="Arial" panose="020B0604020202020204" pitchFamily="34" charset="0"/>
                          <a:cs typeface="Arial" panose="020B0604020202020204" pitchFamily="34" charset="0"/>
                        </a:rPr>
                        <a:t>Los hechos son precisos para casi los eventos reportados</a:t>
                      </a:r>
                    </a:p>
                    <a:p>
                      <a:pPr algn="l">
                        <a:lnSpc>
                          <a:spcPct val="107000"/>
                        </a:lnSpc>
                        <a:spcAft>
                          <a:spcPts val="800"/>
                        </a:spcAft>
                      </a:pPr>
                      <a:r>
                        <a:rPr lang="es-MX" sz="1050">
                          <a:effectLst/>
                          <a:latin typeface="Arial" panose="020B0604020202020204" pitchFamily="34" charset="0"/>
                          <a:cs typeface="Arial" panose="020B0604020202020204" pitchFamily="34" charset="0"/>
                        </a:rPr>
                        <a:t> </a:t>
                      </a:r>
                    </a:p>
                    <a:p>
                      <a:pPr algn="l">
                        <a:lnSpc>
                          <a:spcPct val="107000"/>
                        </a:lnSpc>
                        <a:spcAft>
                          <a:spcPts val="800"/>
                        </a:spcAft>
                      </a:pPr>
                      <a:r>
                        <a:rPr lang="es-MX" sz="1050">
                          <a:effectLst/>
                          <a:latin typeface="Arial" panose="020B0604020202020204" pitchFamily="34" charset="0"/>
                          <a:cs typeface="Arial" panose="020B0604020202020204" pitchFamily="34" charset="0"/>
                        </a:rPr>
                        <a:t>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Contenido-Hechos</a:t>
                      </a:r>
                    </a:p>
                    <a:p>
                      <a:pPr algn="l">
                        <a:lnSpc>
                          <a:spcPct val="107000"/>
                        </a:lnSpc>
                        <a:spcAft>
                          <a:spcPts val="800"/>
                        </a:spcAft>
                      </a:pPr>
                      <a:r>
                        <a:rPr lang="es-MX" sz="1050">
                          <a:effectLst/>
                          <a:latin typeface="Arial" panose="020B0604020202020204" pitchFamily="34" charset="0"/>
                          <a:cs typeface="Arial" panose="020B0604020202020204" pitchFamily="34" charset="0"/>
                        </a:rPr>
                        <a:t>Los hechos son precisos para todos los eventos reportados y los da a conocer con creatividad y originalidad</a:t>
                      </a:r>
                    </a:p>
                    <a:p>
                      <a:pPr algn="l">
                        <a:lnSpc>
                          <a:spcPct val="107000"/>
                        </a:lnSpc>
                        <a:spcAft>
                          <a:spcPts val="800"/>
                        </a:spcAft>
                      </a:pPr>
                      <a:r>
                        <a:rPr lang="es-MX" sz="1050">
                          <a:effectLst/>
                          <a:latin typeface="Arial" panose="020B0604020202020204" pitchFamily="34" charset="0"/>
                          <a:cs typeface="Arial" panose="020B0604020202020204" pitchFamily="34" charset="0"/>
                        </a:rPr>
                        <a:t>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2929332136"/>
                  </a:ext>
                </a:extLst>
              </a:tr>
              <a:tr h="1818339">
                <a:tc vMerge="1">
                  <a:txBody>
                    <a:bodyPr/>
                    <a:lstStyle/>
                    <a:p>
                      <a:endParaRPr lang="es-MX"/>
                    </a:p>
                  </a:txBody>
                  <a:tcPr/>
                </a:tc>
                <a:tc>
                  <a:txBody>
                    <a:bodyPr/>
                    <a:lstStyle/>
                    <a:p>
                      <a:pPr algn="l">
                        <a:lnSpc>
                          <a:spcPct val="107000"/>
                        </a:lnSpc>
                        <a:spcAft>
                          <a:spcPts val="800"/>
                        </a:spcAft>
                      </a:pPr>
                      <a:r>
                        <a:rPr lang="es-MX" sz="1050" dirty="0">
                          <a:effectLst/>
                          <a:latin typeface="Arial" panose="020B0604020202020204" pitchFamily="34" charset="0"/>
                          <a:cs typeface="Arial" panose="020B0604020202020204" pitchFamily="34" charset="0"/>
                        </a:rPr>
                        <a:t>Conocimiento del contenido</a:t>
                      </a:r>
                    </a:p>
                    <a:p>
                      <a:pPr algn="l">
                        <a:lnSpc>
                          <a:spcPct val="107000"/>
                        </a:lnSpc>
                        <a:spcAft>
                          <a:spcPts val="800"/>
                        </a:spcAft>
                      </a:pPr>
                      <a:r>
                        <a:rPr lang="es-MX" sz="1050" dirty="0">
                          <a:effectLst/>
                          <a:latin typeface="Arial" panose="020B0604020202020204" pitchFamily="34" charset="0"/>
                          <a:cs typeface="Arial" panose="020B0604020202020204" pitchFamily="34" charset="0"/>
                        </a:rPr>
                        <a:t>No puede usar la línea del tiempo eficazmente para describir o comparar eventos</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dirty="0">
                          <a:effectLst/>
                          <a:latin typeface="Arial" panose="020B0604020202020204" pitchFamily="34" charset="0"/>
                          <a:cs typeface="Arial" panose="020B0604020202020204" pitchFamily="34" charset="0"/>
                        </a:rPr>
                        <a:t>Conocimiento del contenido</a:t>
                      </a:r>
                    </a:p>
                    <a:p>
                      <a:pPr algn="l">
                        <a:lnSpc>
                          <a:spcPct val="107000"/>
                        </a:lnSpc>
                        <a:spcAft>
                          <a:spcPts val="800"/>
                        </a:spcAft>
                      </a:pPr>
                      <a:r>
                        <a:rPr lang="es-MX" sz="1050" dirty="0">
                          <a:effectLst/>
                          <a:latin typeface="Arial" panose="020B0604020202020204" pitchFamily="34" charset="0"/>
                          <a:cs typeface="Arial" panose="020B0604020202020204" pitchFamily="34" charset="0"/>
                        </a:rPr>
                        <a:t>Puede describir algún evento en la línea del tiempo y determinar cuál ocurrió primero</a:t>
                      </a:r>
                    </a:p>
                    <a:p>
                      <a:pPr algn="l">
                        <a:lnSpc>
                          <a:spcPct val="107000"/>
                        </a:lnSpc>
                        <a:spcAft>
                          <a:spcPts val="800"/>
                        </a:spcAft>
                      </a:pPr>
                      <a:r>
                        <a:rPr lang="es-MX" sz="1050" dirty="0">
                          <a:effectLst/>
                          <a:latin typeface="Arial" panose="020B0604020202020204" pitchFamily="34" charset="0"/>
                          <a:cs typeface="Arial" panose="020B0604020202020204" pitchFamily="34" charset="0"/>
                        </a:rPr>
                        <a:t> </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Conocimiento del contenido</a:t>
                      </a:r>
                    </a:p>
                    <a:p>
                      <a:pPr algn="l">
                        <a:lnSpc>
                          <a:spcPct val="107000"/>
                        </a:lnSpc>
                        <a:spcAft>
                          <a:spcPts val="800"/>
                        </a:spcAft>
                      </a:pPr>
                      <a:r>
                        <a:rPr lang="es-MX" sz="1050">
                          <a:effectLst/>
                          <a:latin typeface="Arial" panose="020B0604020202020204" pitchFamily="34" charset="0"/>
                          <a:cs typeface="Arial" panose="020B0604020202020204" pitchFamily="34" charset="0"/>
                        </a:rPr>
                        <a:t>Puede describir más del 50% de los eventos ocurridos en la línea del tiempo y determinar cuáles ocurrieron primero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Conocimiento del contenido</a:t>
                      </a:r>
                    </a:p>
                    <a:p>
                      <a:pPr algn="l">
                        <a:lnSpc>
                          <a:spcPct val="107000"/>
                        </a:lnSpc>
                        <a:spcAft>
                          <a:spcPts val="800"/>
                        </a:spcAft>
                      </a:pPr>
                      <a:r>
                        <a:rPr lang="es-MX" sz="1050">
                          <a:effectLst/>
                          <a:latin typeface="Arial" panose="020B0604020202020204" pitchFamily="34" charset="0"/>
                          <a:cs typeface="Arial" panose="020B0604020202020204" pitchFamily="34" charset="0"/>
                        </a:rPr>
                        <a:t>Puede describir más del 75% de los eventos ocurridos y determinar cronológicamente cuáles ocurrieron primero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Conocimiento del contenido</a:t>
                      </a:r>
                    </a:p>
                    <a:p>
                      <a:pPr algn="l">
                        <a:lnSpc>
                          <a:spcPct val="107000"/>
                        </a:lnSpc>
                        <a:spcAft>
                          <a:spcPts val="800"/>
                        </a:spcAft>
                      </a:pPr>
                      <a:r>
                        <a:rPr lang="es-MX" sz="1050">
                          <a:effectLst/>
                          <a:latin typeface="Arial" panose="020B0604020202020204" pitchFamily="34" charset="0"/>
                          <a:cs typeface="Arial" panose="020B0604020202020204" pitchFamily="34" charset="0"/>
                        </a:rPr>
                        <a:t>Describe en totalidad de los eventos ocurridos y determinarlos cronológicamente cuáles ocurrieron primero y los da a conocer con creatividad y originalidad</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4287751957"/>
                  </a:ext>
                </a:extLst>
              </a:tr>
              <a:tr h="1123675">
                <a:tc v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Las fechas son incorrectas y faltan algunos eventos.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Fecha precisa ha sido incluida para algunos eventos.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Fechas precisas y completas han sido incluidas en casi todos los eventos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Fechas precisas y completas han sido incluidas en más del 75% de los eventos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Fechas precisas y completas han sido Incluidas en su totalidad en todos los eventos y los da a conocer con creatividad y originalidad</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4189394647"/>
                  </a:ext>
                </a:extLst>
              </a:tr>
              <a:tr h="1375404">
                <a:tc v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La línea del tiempo contiene menos de 5 eventos</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La línea del tiempo contiene por lo menos 5 - 7 eventos relacionados al tema que se está estudiando </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La línea del tiempo contiene 8- 10 eventos relacionados al tema que se está estudiando</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ctr">
                        <a:lnSpc>
                          <a:spcPct val="107000"/>
                        </a:lnSpc>
                        <a:spcAft>
                          <a:spcPts val="800"/>
                        </a:spcAft>
                      </a:pPr>
                      <a:r>
                        <a:rPr lang="es-MX" sz="1050" dirty="0">
                          <a:effectLst/>
                          <a:latin typeface="Arial" panose="020B0604020202020204" pitchFamily="34" charset="0"/>
                          <a:cs typeface="Arial" panose="020B0604020202020204" pitchFamily="34" charset="0"/>
                        </a:rPr>
                        <a:t>La línea del tiempo tiene 11   a 14 eventos relacionados al tema que se está estudiando</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dirty="0">
                          <a:effectLst/>
                          <a:latin typeface="Arial" panose="020B0604020202020204" pitchFamily="34" charset="0"/>
                          <a:cs typeface="Arial" panose="020B0604020202020204" pitchFamily="34" charset="0"/>
                        </a:rPr>
                        <a:t>La línea del tempo tiene más de 15- 18 eventos relacionados al tema que se está estudiando y los da a conocer con creatividad y originalidad</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2745742098"/>
                  </a:ext>
                </a:extLst>
              </a:tr>
              <a:tr h="186859">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Ponderación: 10%</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6%</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gridSpan="2">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7%</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hMerge="1">
                  <a:txBody>
                    <a:bodyPr/>
                    <a:lstStyle/>
                    <a:p>
                      <a:endParaRPr lang="es-MX"/>
                    </a:p>
                  </a:txBody>
                  <a:tcPr/>
                </a:tc>
                <a:tc>
                  <a:txBody>
                    <a:bodyPr/>
                    <a:lstStyle/>
                    <a:p>
                      <a:pPr algn="l">
                        <a:lnSpc>
                          <a:spcPct val="107000"/>
                        </a:lnSpc>
                        <a:spcAft>
                          <a:spcPts val="800"/>
                        </a:spcAft>
                      </a:pPr>
                      <a:r>
                        <a:rPr lang="es-MX" sz="1050">
                          <a:effectLst/>
                          <a:latin typeface="Arial" panose="020B0604020202020204" pitchFamily="34" charset="0"/>
                          <a:cs typeface="Arial" panose="020B0604020202020204" pitchFamily="34" charset="0"/>
                        </a:rPr>
                        <a:t>8%</a:t>
                      </a:r>
                      <a:endParaRPr lang="es-MX" sz="105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dirty="0">
                          <a:effectLst/>
                          <a:latin typeface="Arial" panose="020B0604020202020204" pitchFamily="34" charset="0"/>
                          <a:cs typeface="Arial" panose="020B0604020202020204" pitchFamily="34" charset="0"/>
                        </a:rPr>
                        <a:t>9%</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tc>
                  <a:txBody>
                    <a:bodyPr/>
                    <a:lstStyle/>
                    <a:p>
                      <a:pPr algn="l">
                        <a:lnSpc>
                          <a:spcPct val="107000"/>
                        </a:lnSpc>
                        <a:spcAft>
                          <a:spcPts val="800"/>
                        </a:spcAft>
                      </a:pPr>
                      <a:r>
                        <a:rPr lang="es-MX" sz="1050" dirty="0">
                          <a:effectLst/>
                          <a:latin typeface="Arial" panose="020B0604020202020204" pitchFamily="34" charset="0"/>
                          <a:cs typeface="Arial" panose="020B0604020202020204" pitchFamily="34" charset="0"/>
                        </a:rPr>
                        <a:t>10%</a:t>
                      </a:r>
                      <a:endParaRPr lang="es-MX" sz="1050" dirty="0">
                        <a:effectLst/>
                        <a:latin typeface="Arial" panose="020B0604020202020204" pitchFamily="34" charset="0"/>
                        <a:ea typeface="Calibri" panose="020F0502020204030204" pitchFamily="34" charset="0"/>
                        <a:cs typeface="Arial" panose="020B0604020202020204" pitchFamily="34" charset="0"/>
                      </a:endParaRPr>
                    </a:p>
                  </a:txBody>
                  <a:tcPr marL="47535" marR="47535" marT="0" marB="0"/>
                </a:tc>
                <a:extLst>
                  <a:ext uri="{0D108BD9-81ED-4DB2-BD59-A6C34878D82A}">
                    <a16:rowId xmlns:a16="http://schemas.microsoft.com/office/drawing/2014/main" val="343906870"/>
                  </a:ext>
                </a:extLst>
              </a:tr>
            </a:tbl>
          </a:graphicData>
        </a:graphic>
      </p:graphicFrame>
      <p:sp>
        <p:nvSpPr>
          <p:cNvPr id="5" name="Rectangle 1">
            <a:extLst>
              <a:ext uri="{FF2B5EF4-FFF2-40B4-BE49-F238E27FC236}">
                <a16:creationId xmlns:a16="http://schemas.microsoft.com/office/drawing/2014/main" id="{F44642F3-9758-4057-9ABC-3015E03104CA}"/>
              </a:ext>
            </a:extLst>
          </p:cNvPr>
          <p:cNvSpPr>
            <a:spLocks noChangeArrowheads="1"/>
          </p:cNvSpPr>
          <p:nvPr/>
        </p:nvSpPr>
        <p:spPr bwMode="auto">
          <a:xfrm>
            <a:off x="2155825" y="881391"/>
            <a:ext cx="2199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s-MX" altLang="es-MX"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56305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2445</Words>
  <Application>Microsoft Office PowerPoint</Application>
  <PresentationFormat>Panorámica</PresentationFormat>
  <Paragraphs>158</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Lucida Handwriting</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MARISOL MARTINEZ REYES</dc:creator>
  <cp:lastModifiedBy>KAREN MARISOL MARTINEZ REYES</cp:lastModifiedBy>
  <cp:revision>19</cp:revision>
  <dcterms:created xsi:type="dcterms:W3CDTF">2021-06-20T22:23:54Z</dcterms:created>
  <dcterms:modified xsi:type="dcterms:W3CDTF">2021-06-21T00:52:28Z</dcterms:modified>
</cp:coreProperties>
</file>