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43C7E9B9-2AD6-42B5-9F70-E9AE44534187}" type="datetimeFigureOut">
              <a:rPr lang="es-MX" smtClean="0"/>
              <a:t>20/06/2021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1B0D947-67BA-43EB-97A3-E9AC47825DC8}" type="slidenum">
              <a:rPr lang="es-MX" smtClean="0"/>
              <a:t>‹Nº›</a:t>
            </a:fld>
            <a:endParaRPr lang="es-MX"/>
          </a:p>
        </p:txBody>
      </p:sp>
    </p:spTree>
    <p:extLst>
      <p:ext uri="{BB962C8B-B14F-4D97-AF65-F5344CB8AC3E}">
        <p14:creationId xmlns:p14="http://schemas.microsoft.com/office/powerpoint/2010/main" val="161961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3C7E9B9-2AD6-42B5-9F70-E9AE44534187}" type="datetimeFigureOut">
              <a:rPr lang="es-MX" smtClean="0"/>
              <a:t>20/06/2021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1B0D947-67BA-43EB-97A3-E9AC47825DC8}" type="slidenum">
              <a:rPr lang="es-MX" smtClean="0"/>
              <a:t>‹Nº›</a:t>
            </a:fld>
            <a:endParaRPr lang="es-MX"/>
          </a:p>
        </p:txBody>
      </p:sp>
    </p:spTree>
    <p:extLst>
      <p:ext uri="{BB962C8B-B14F-4D97-AF65-F5344CB8AC3E}">
        <p14:creationId xmlns:p14="http://schemas.microsoft.com/office/powerpoint/2010/main" val="414698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3C7E9B9-2AD6-42B5-9F70-E9AE44534187}" type="datetimeFigureOut">
              <a:rPr lang="es-MX" smtClean="0"/>
              <a:t>20/06/2021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1B0D947-67BA-43EB-97A3-E9AC47825DC8}" type="slidenum">
              <a:rPr lang="es-MX" smtClean="0"/>
              <a:t>‹Nº›</a:t>
            </a:fld>
            <a:endParaRPr lang="es-MX"/>
          </a:p>
        </p:txBody>
      </p:sp>
    </p:spTree>
    <p:extLst>
      <p:ext uri="{BB962C8B-B14F-4D97-AF65-F5344CB8AC3E}">
        <p14:creationId xmlns:p14="http://schemas.microsoft.com/office/powerpoint/2010/main" val="336099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3C7E9B9-2AD6-42B5-9F70-E9AE44534187}" type="datetimeFigureOut">
              <a:rPr lang="es-MX" smtClean="0"/>
              <a:t>20/06/2021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1B0D947-67BA-43EB-97A3-E9AC47825DC8}" type="slidenum">
              <a:rPr lang="es-MX" smtClean="0"/>
              <a:t>‹Nº›</a:t>
            </a:fld>
            <a:endParaRPr lang="es-MX"/>
          </a:p>
        </p:txBody>
      </p:sp>
    </p:spTree>
    <p:extLst>
      <p:ext uri="{BB962C8B-B14F-4D97-AF65-F5344CB8AC3E}">
        <p14:creationId xmlns:p14="http://schemas.microsoft.com/office/powerpoint/2010/main" val="365390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3C7E9B9-2AD6-42B5-9F70-E9AE44534187}" type="datetimeFigureOut">
              <a:rPr lang="es-MX" smtClean="0"/>
              <a:t>20/06/2021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1B0D947-67BA-43EB-97A3-E9AC47825DC8}" type="slidenum">
              <a:rPr lang="es-MX" smtClean="0"/>
              <a:t>‹Nº›</a:t>
            </a:fld>
            <a:endParaRPr lang="es-MX"/>
          </a:p>
        </p:txBody>
      </p:sp>
    </p:spTree>
    <p:extLst>
      <p:ext uri="{BB962C8B-B14F-4D97-AF65-F5344CB8AC3E}">
        <p14:creationId xmlns:p14="http://schemas.microsoft.com/office/powerpoint/2010/main" val="342286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43C7E9B9-2AD6-42B5-9F70-E9AE44534187}" type="datetimeFigureOut">
              <a:rPr lang="es-MX" smtClean="0"/>
              <a:t>20/06/2021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1B0D947-67BA-43EB-97A3-E9AC47825DC8}" type="slidenum">
              <a:rPr lang="es-MX" smtClean="0"/>
              <a:t>‹Nº›</a:t>
            </a:fld>
            <a:endParaRPr lang="es-MX"/>
          </a:p>
        </p:txBody>
      </p:sp>
    </p:spTree>
    <p:extLst>
      <p:ext uri="{BB962C8B-B14F-4D97-AF65-F5344CB8AC3E}">
        <p14:creationId xmlns:p14="http://schemas.microsoft.com/office/powerpoint/2010/main" val="174461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43C7E9B9-2AD6-42B5-9F70-E9AE44534187}" type="datetimeFigureOut">
              <a:rPr lang="es-MX" smtClean="0"/>
              <a:t>20/06/2021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1B0D947-67BA-43EB-97A3-E9AC47825DC8}" type="slidenum">
              <a:rPr lang="es-MX" smtClean="0"/>
              <a:t>‹Nº›</a:t>
            </a:fld>
            <a:endParaRPr lang="es-MX"/>
          </a:p>
        </p:txBody>
      </p:sp>
    </p:spTree>
    <p:extLst>
      <p:ext uri="{BB962C8B-B14F-4D97-AF65-F5344CB8AC3E}">
        <p14:creationId xmlns:p14="http://schemas.microsoft.com/office/powerpoint/2010/main" val="136271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43C7E9B9-2AD6-42B5-9F70-E9AE44534187}" type="datetimeFigureOut">
              <a:rPr lang="es-MX" smtClean="0"/>
              <a:t>20/06/2021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1B0D947-67BA-43EB-97A3-E9AC47825DC8}" type="slidenum">
              <a:rPr lang="es-MX" smtClean="0"/>
              <a:t>‹Nº›</a:t>
            </a:fld>
            <a:endParaRPr lang="es-MX"/>
          </a:p>
        </p:txBody>
      </p:sp>
    </p:spTree>
    <p:extLst>
      <p:ext uri="{BB962C8B-B14F-4D97-AF65-F5344CB8AC3E}">
        <p14:creationId xmlns:p14="http://schemas.microsoft.com/office/powerpoint/2010/main" val="166041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C7E9B9-2AD6-42B5-9F70-E9AE44534187}" type="datetimeFigureOut">
              <a:rPr lang="es-MX" smtClean="0"/>
              <a:t>20/06/2021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1B0D947-67BA-43EB-97A3-E9AC47825DC8}" type="slidenum">
              <a:rPr lang="es-MX" smtClean="0"/>
              <a:t>‹Nº›</a:t>
            </a:fld>
            <a:endParaRPr lang="es-MX"/>
          </a:p>
        </p:txBody>
      </p:sp>
    </p:spTree>
    <p:extLst>
      <p:ext uri="{BB962C8B-B14F-4D97-AF65-F5344CB8AC3E}">
        <p14:creationId xmlns:p14="http://schemas.microsoft.com/office/powerpoint/2010/main" val="35670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3C7E9B9-2AD6-42B5-9F70-E9AE44534187}" type="datetimeFigureOut">
              <a:rPr lang="es-MX" smtClean="0"/>
              <a:t>20/06/2021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1B0D947-67BA-43EB-97A3-E9AC47825DC8}" type="slidenum">
              <a:rPr lang="es-MX" smtClean="0"/>
              <a:t>‹Nº›</a:t>
            </a:fld>
            <a:endParaRPr lang="es-MX"/>
          </a:p>
        </p:txBody>
      </p:sp>
    </p:spTree>
    <p:extLst>
      <p:ext uri="{BB962C8B-B14F-4D97-AF65-F5344CB8AC3E}">
        <p14:creationId xmlns:p14="http://schemas.microsoft.com/office/powerpoint/2010/main" val="71973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3C7E9B9-2AD6-42B5-9F70-E9AE44534187}" type="datetimeFigureOut">
              <a:rPr lang="es-MX" smtClean="0"/>
              <a:t>20/06/2021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1B0D947-67BA-43EB-97A3-E9AC47825DC8}" type="slidenum">
              <a:rPr lang="es-MX" smtClean="0"/>
              <a:t>‹Nº›</a:t>
            </a:fld>
            <a:endParaRPr lang="es-MX"/>
          </a:p>
        </p:txBody>
      </p:sp>
    </p:spTree>
    <p:extLst>
      <p:ext uri="{BB962C8B-B14F-4D97-AF65-F5344CB8AC3E}">
        <p14:creationId xmlns:p14="http://schemas.microsoft.com/office/powerpoint/2010/main" val="23550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7E9B9-2AD6-42B5-9F70-E9AE44534187}" type="datetimeFigureOut">
              <a:rPr lang="es-MX" smtClean="0"/>
              <a:t>20/06/2021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0D947-67BA-43EB-97A3-E9AC47825DC8}" type="slidenum">
              <a:rPr lang="es-MX" smtClean="0"/>
              <a:t>‹Nº›</a:t>
            </a:fld>
            <a:endParaRPr lang="es-MX"/>
          </a:p>
        </p:txBody>
      </p:sp>
    </p:spTree>
    <p:extLst>
      <p:ext uri="{BB962C8B-B14F-4D97-AF65-F5344CB8AC3E}">
        <p14:creationId xmlns:p14="http://schemas.microsoft.com/office/powerpoint/2010/main" val="1333977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5605524" y="206062"/>
            <a:ext cx="1629181" cy="1228627"/>
          </a:xfrm>
          <a:prstGeom prst="rect">
            <a:avLst/>
          </a:prstGeom>
          <a:noFill/>
          <a:ln>
            <a:noFill/>
          </a:ln>
        </p:spPr>
      </p:pic>
      <p:pic>
        <p:nvPicPr>
          <p:cNvPr id="4102" name="Picture 6" descr="PDF) La gestión de la participación en el desarrollo de un proyecto en  clase de química de educación secunda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0339"/>
            <a:ext cx="5057136" cy="651091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970464" y="1434689"/>
            <a:ext cx="8899303" cy="4708981"/>
          </a:xfrm>
          <a:prstGeom prst="rect">
            <a:avLst/>
          </a:prstGeom>
        </p:spPr>
        <p:txBody>
          <a:bodyPr wrap="square">
            <a:spAutoFit/>
          </a:bodyPr>
          <a:lstStyle/>
          <a:p>
            <a:pPr algn="ctr"/>
            <a:r>
              <a:rPr lang="es-ES" sz="1200" b="1" dirty="0" smtClean="0">
                <a:latin typeface="Arial" panose="020B0604020202020204" pitchFamily="34" charset="0"/>
                <a:cs typeface="Arial" panose="020B0604020202020204" pitchFamily="34" charset="0"/>
              </a:rPr>
              <a:t>ESCUELA NORMAL DE EDUCACION PREESCOLAR</a:t>
            </a:r>
          </a:p>
          <a:p>
            <a:pPr algn="ctr"/>
            <a:r>
              <a:rPr lang="es-ES" sz="1200" b="1" dirty="0" smtClean="0">
                <a:latin typeface="Arial" panose="020B0604020202020204" pitchFamily="34" charset="0"/>
                <a:cs typeface="Arial" panose="020B0604020202020204" pitchFamily="34" charset="0"/>
              </a:rPr>
              <a:t> </a:t>
            </a:r>
          </a:p>
          <a:p>
            <a:pPr algn="ctr"/>
            <a:r>
              <a:rPr lang="es-ES" sz="1200" dirty="0" smtClean="0">
                <a:latin typeface="Arial" panose="020B0604020202020204" pitchFamily="34" charset="0"/>
                <a:cs typeface="Arial" panose="020B0604020202020204" pitchFamily="34" charset="0"/>
              </a:rPr>
              <a:t>Licenciatura en educación preescolar</a:t>
            </a:r>
          </a:p>
          <a:p>
            <a:pPr algn="ctr"/>
            <a:endParaRPr lang="es-ES" sz="1200" dirty="0" smtClean="0">
              <a:latin typeface="Arial" panose="020B0604020202020204" pitchFamily="34" charset="0"/>
              <a:cs typeface="Arial" panose="020B0604020202020204" pitchFamily="34" charset="0"/>
            </a:endParaRPr>
          </a:p>
          <a:p>
            <a:pPr algn="ctr"/>
            <a:r>
              <a:rPr lang="es-ES" sz="1200" dirty="0" smtClean="0">
                <a:latin typeface="Arial" panose="020B0604020202020204" pitchFamily="34" charset="0"/>
                <a:cs typeface="Arial" panose="020B0604020202020204" pitchFamily="34" charset="0"/>
              </a:rPr>
              <a:t>Ciclo escolar 2020-2021 2do semestre sección “B” </a:t>
            </a:r>
          </a:p>
          <a:p>
            <a:pPr algn="ctr"/>
            <a:endParaRPr lang="es-ES" sz="1200" dirty="0" smtClean="0">
              <a:latin typeface="Arial" panose="020B0604020202020204" pitchFamily="34" charset="0"/>
              <a:cs typeface="Arial" panose="020B0604020202020204" pitchFamily="34" charset="0"/>
            </a:endParaRPr>
          </a:p>
          <a:p>
            <a:pPr algn="ctr"/>
            <a:r>
              <a:rPr lang="es-ES" sz="1200" b="1" dirty="0" smtClean="0">
                <a:latin typeface="Arial" panose="020B0604020202020204" pitchFamily="34" charset="0"/>
                <a:cs typeface="Arial" panose="020B0604020202020204" pitchFamily="34" charset="0"/>
              </a:rPr>
              <a:t>Curso: </a:t>
            </a:r>
            <a:r>
              <a:rPr lang="es-ES" sz="1200" dirty="0" smtClean="0">
                <a:latin typeface="Arial" panose="020B0604020202020204" pitchFamily="34" charset="0"/>
                <a:cs typeface="Arial" panose="020B0604020202020204" pitchFamily="34" charset="0"/>
              </a:rPr>
              <a:t>Estrategias para la exploración del mundo natural Trabajo: Línea del tiempo</a:t>
            </a:r>
          </a:p>
          <a:p>
            <a:pPr algn="ctr"/>
            <a:endParaRPr lang="es-ES" sz="1200" dirty="0" smtClean="0">
              <a:latin typeface="Arial" panose="020B0604020202020204" pitchFamily="34" charset="0"/>
              <a:cs typeface="Arial" panose="020B0604020202020204" pitchFamily="34" charset="0"/>
            </a:endParaRPr>
          </a:p>
          <a:p>
            <a:pPr algn="ctr"/>
            <a:r>
              <a:rPr lang="es-ES" sz="1200" b="1" dirty="0" smtClean="0">
                <a:latin typeface="Arial" panose="020B0604020202020204" pitchFamily="34" charset="0"/>
                <a:cs typeface="Arial" panose="020B0604020202020204" pitchFamily="34" charset="0"/>
              </a:rPr>
              <a:t>Alumna:</a:t>
            </a:r>
            <a:r>
              <a:rPr lang="es-ES" sz="1200" dirty="0" smtClean="0">
                <a:latin typeface="Arial" panose="020B0604020202020204" pitchFamily="34" charset="0"/>
                <a:cs typeface="Arial" panose="020B0604020202020204" pitchFamily="34" charset="0"/>
              </a:rPr>
              <a:t> María Guadalupe Salazar Martínez #13 </a:t>
            </a:r>
          </a:p>
          <a:p>
            <a:pPr algn="ctr"/>
            <a:endParaRPr lang="es-ES" sz="1200" dirty="0" smtClean="0">
              <a:latin typeface="Arial" panose="020B0604020202020204" pitchFamily="34" charset="0"/>
              <a:cs typeface="Arial" panose="020B0604020202020204" pitchFamily="34" charset="0"/>
            </a:endParaRPr>
          </a:p>
          <a:p>
            <a:pPr algn="ctr"/>
            <a:r>
              <a:rPr lang="es-ES" sz="1200" b="1" dirty="0" smtClean="0">
                <a:latin typeface="Arial" panose="020B0604020202020204" pitchFamily="34" charset="0"/>
                <a:cs typeface="Arial" panose="020B0604020202020204" pitchFamily="34" charset="0"/>
              </a:rPr>
              <a:t>Maestra: </a:t>
            </a:r>
            <a:r>
              <a:rPr lang="es-ES" sz="1200" dirty="0" err="1" smtClean="0">
                <a:latin typeface="Arial" panose="020B0604020202020204" pitchFamily="34" charset="0"/>
                <a:cs typeface="Arial" panose="020B0604020202020204" pitchFamily="34" charset="0"/>
              </a:rPr>
              <a:t>Yixie</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Karelia</a:t>
            </a:r>
            <a:r>
              <a:rPr lang="es-ES" sz="1200" dirty="0" smtClean="0">
                <a:latin typeface="Arial" panose="020B0604020202020204" pitchFamily="34" charset="0"/>
                <a:cs typeface="Arial" panose="020B0604020202020204" pitchFamily="34" charset="0"/>
              </a:rPr>
              <a:t> Laguna Montañez </a:t>
            </a:r>
          </a:p>
          <a:p>
            <a:pPr algn="ctr"/>
            <a:endParaRPr lang="es-ES" sz="1200" dirty="0" smtClean="0">
              <a:latin typeface="Arial" panose="020B0604020202020204" pitchFamily="34" charset="0"/>
              <a:cs typeface="Arial" panose="020B0604020202020204" pitchFamily="34" charset="0"/>
            </a:endParaRPr>
          </a:p>
          <a:p>
            <a:pPr algn="ctr"/>
            <a:r>
              <a:rPr lang="es-ES" sz="1200" b="1" dirty="0">
                <a:latin typeface="Arial" panose="020B0604020202020204" pitchFamily="34" charset="0"/>
                <a:cs typeface="Arial" panose="020B0604020202020204" pitchFamily="34" charset="0"/>
              </a:rPr>
              <a:t>Unidad de aprendizaje III. </a:t>
            </a:r>
            <a:r>
              <a:rPr lang="es-ES" sz="1200" dirty="0" smtClean="0">
                <a:latin typeface="Arial" panose="020B0604020202020204" pitchFamily="34" charset="0"/>
                <a:cs typeface="Arial" panose="020B0604020202020204" pitchFamily="34" charset="0"/>
              </a:rPr>
              <a:t>El trabajo por proyectos en ciencias naturales y los fenómenos físicos.</a:t>
            </a:r>
          </a:p>
          <a:p>
            <a:pPr algn="ctr"/>
            <a:endParaRPr lang="es-ES" sz="1200" dirty="0" smtClean="0">
              <a:latin typeface="Arial" panose="020B0604020202020204" pitchFamily="34" charset="0"/>
              <a:cs typeface="Arial" panose="020B0604020202020204" pitchFamily="34" charset="0"/>
            </a:endParaRPr>
          </a:p>
          <a:p>
            <a:pPr algn="ctr"/>
            <a:r>
              <a:rPr lang="es-ES" sz="1200" b="1" dirty="0" smtClean="0">
                <a:latin typeface="Arial" panose="020B0604020202020204" pitchFamily="34" charset="0"/>
                <a:cs typeface="Arial" panose="020B0604020202020204" pitchFamily="34" charset="0"/>
              </a:rPr>
              <a:t>Competencias: </a:t>
            </a:r>
          </a:p>
          <a:p>
            <a:pPr algn="ctr"/>
            <a:endParaRPr lang="es-ES" sz="1200" b="1" dirty="0" smtClean="0">
              <a:latin typeface="Arial" panose="020B0604020202020204" pitchFamily="34" charset="0"/>
              <a:cs typeface="Arial" panose="020B0604020202020204" pitchFamily="34" charset="0"/>
            </a:endParaRPr>
          </a:p>
          <a:p>
            <a:pPr algn="ctr"/>
            <a:r>
              <a:rPr lang="es-ES" sz="1200" dirty="0" smtClean="0">
                <a:latin typeface="Arial" panose="020B0604020202020204" pitchFamily="34" charset="0"/>
                <a:cs typeface="Arial" panose="020B0604020202020204" pitchFamily="34" charset="0"/>
              </a:rPr>
              <a:t>• Aplica el plan y programas de estudio para alcanzar los propósitos educativos y contribuir al pleno desenvolvimiento de las capacidades de sus alumnos. </a:t>
            </a:r>
          </a:p>
          <a:p>
            <a:pPr algn="ctr"/>
            <a:r>
              <a:rPr lang="es-ES" sz="1200" dirty="0" smtClean="0">
                <a:latin typeface="Arial" panose="020B0604020202020204" pitchFamily="34" charset="0"/>
                <a:cs typeface="Arial" panose="020B0604020202020204" pitchFamily="34" charset="0"/>
              </a:rPr>
              <a:t>• Diseña planeaciones aplicando sus conocimientos curriculares, psicopedagógicos, disciplinares, didácticos y tecnológicos para propiciar espacios de aprendizaje incluyentes que respondan a las necesidades de todos los alumnos en el marco del plan y programas de estudio. </a:t>
            </a:r>
          </a:p>
          <a:p>
            <a:pPr algn="ctr"/>
            <a:r>
              <a:rPr lang="es-ES" sz="1200" dirty="0" smtClean="0">
                <a:latin typeface="Arial" panose="020B0604020202020204" pitchFamily="34" charset="0"/>
                <a:cs typeface="Arial" panose="020B0604020202020204" pitchFamily="34" charset="0"/>
              </a:rPr>
              <a:t>• Integra recursos de la investigación educativa para enriquecer su práctica profesional, expresando su interés por el conocimiento, la ciencia y la mejora de la educación.</a:t>
            </a:r>
          </a:p>
          <a:p>
            <a:pPr algn="ctr"/>
            <a:endParaRPr lang="es-ES" sz="1200" dirty="0" smtClean="0">
              <a:latin typeface="Arial" panose="020B0604020202020204" pitchFamily="34" charset="0"/>
              <a:cs typeface="Arial" panose="020B0604020202020204" pitchFamily="34" charset="0"/>
            </a:endParaRPr>
          </a:p>
          <a:p>
            <a:pPr algn="ctr"/>
            <a:r>
              <a:rPr lang="es-ES" sz="1200" dirty="0" smtClean="0">
                <a:latin typeface="Arial" panose="020B0604020202020204" pitchFamily="34" charset="0"/>
                <a:cs typeface="Arial" panose="020B0604020202020204" pitchFamily="34" charset="0"/>
              </a:rPr>
              <a:t> Saltillo, Coahuila de Zaragoza                                                                                                     Junio 2021</a:t>
            </a:r>
            <a:endParaRPr lang="es-MX" sz="1200" dirty="0">
              <a:latin typeface="Arial" panose="020B0604020202020204" pitchFamily="34" charset="0"/>
              <a:cs typeface="Arial" panose="020B0604020202020204" pitchFamily="34" charset="0"/>
            </a:endParaRPr>
          </a:p>
        </p:txBody>
      </p:sp>
      <p:sp>
        <p:nvSpPr>
          <p:cNvPr id="4" name="AutoShape 2" descr="Untit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148862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75573" y="867246"/>
            <a:ext cx="246630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600" b="1" dirty="0" smtClean="0">
                <a:latin typeface="Rockwell" panose="02060603020205020403" pitchFamily="18" charset="0"/>
              </a:rPr>
              <a:t>SIGLO XVI Y  XVII.</a:t>
            </a:r>
            <a:endParaRPr lang="es-MX" sz="1600" b="1" dirty="0">
              <a:latin typeface="Rockwell" panose="02060603020205020403" pitchFamily="18" charset="0"/>
            </a:endParaRPr>
          </a:p>
        </p:txBody>
      </p:sp>
      <p:sp>
        <p:nvSpPr>
          <p:cNvPr id="4" name="CuadroTexto 3"/>
          <p:cNvSpPr txBox="1"/>
          <p:nvPr/>
        </p:nvSpPr>
        <p:spPr>
          <a:xfrm>
            <a:off x="682580" y="1674254"/>
            <a:ext cx="3052293"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Del uso de proyectos en educación, señalando que se remonta a los siglos XVI y XVII en la formación de arquitectos en las academias de Roma y París.</a:t>
            </a:r>
            <a:endParaRPr lang="es-MX" sz="1600" dirty="0"/>
          </a:p>
        </p:txBody>
      </p:sp>
      <p:sp>
        <p:nvSpPr>
          <p:cNvPr id="5" name="CuadroTexto 4"/>
          <p:cNvSpPr txBox="1"/>
          <p:nvPr/>
        </p:nvSpPr>
        <p:spPr>
          <a:xfrm>
            <a:off x="5133838" y="867246"/>
            <a:ext cx="1596979"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600" b="1" dirty="0" smtClean="0">
                <a:latin typeface="Rockwell" panose="02060603020205020403" pitchFamily="18" charset="0"/>
              </a:rPr>
              <a:t>SIGLO  XIX.</a:t>
            </a:r>
            <a:endParaRPr lang="es-MX" sz="1600" b="1" dirty="0">
              <a:latin typeface="Rockwell" panose="02060603020205020403" pitchFamily="18" charset="0"/>
            </a:endParaRPr>
          </a:p>
        </p:txBody>
      </p:sp>
      <p:sp>
        <p:nvSpPr>
          <p:cNvPr id="6" name="CuadroTexto 5"/>
          <p:cNvSpPr txBox="1"/>
          <p:nvPr/>
        </p:nvSpPr>
        <p:spPr>
          <a:xfrm>
            <a:off x="4790941" y="1674254"/>
            <a:ext cx="3206839" cy="2125014"/>
          </a:xfrm>
          <a:prstGeom prst="rect">
            <a:avLst/>
          </a:prstGeom>
          <a:noFill/>
        </p:spPr>
        <p:txBody>
          <a:bodyPr wrap="square" rtlCol="0">
            <a:spAutoFit/>
          </a:bodyPr>
          <a:lstStyle/>
          <a:p>
            <a:endParaRPr lang="es-MX" dirty="0"/>
          </a:p>
        </p:txBody>
      </p:sp>
      <p:sp>
        <p:nvSpPr>
          <p:cNvPr id="7" name="CuadroTexto 6"/>
          <p:cNvSpPr txBox="1"/>
          <p:nvPr/>
        </p:nvSpPr>
        <p:spPr>
          <a:xfrm>
            <a:off x="9098924" y="867246"/>
            <a:ext cx="2034862"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1600" b="1" dirty="0" smtClean="0">
                <a:latin typeface="Rockwell" panose="02060603020205020403" pitchFamily="18" charset="0"/>
              </a:rPr>
              <a:t>SIGLO XX.</a:t>
            </a:r>
            <a:endParaRPr lang="es-MX" sz="1600" b="1" dirty="0">
              <a:latin typeface="Rockwell" panose="02060603020205020403" pitchFamily="18" charset="0"/>
            </a:endParaRPr>
          </a:p>
        </p:txBody>
      </p:sp>
      <p:sp>
        <p:nvSpPr>
          <p:cNvPr id="8" name="CuadroTexto 7"/>
          <p:cNvSpPr txBox="1"/>
          <p:nvPr/>
        </p:nvSpPr>
        <p:spPr>
          <a:xfrm>
            <a:off x="4090650" y="1674254"/>
            <a:ext cx="3683357" cy="304698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smtClean="0"/>
              <a:t>Hacia fines del siglo XIX se produce la llegada de esta metodología a Estados Unidos, donde comienza a emplearse en el terreno de la ingeniería y de la educación manual, como la carpintería o la cocina. Los proyectos son elaborados en una fase posterior a la instrucción; primero se aprenden conocimientos y habilidades, muchas veces aislados unos de otros, y el proyecto da la posibilidad de realizar un ejercicio de integración de esos aprendizajes.  </a:t>
            </a:r>
            <a:endParaRPr lang="es-MX" sz="1600" dirty="0"/>
          </a:p>
        </p:txBody>
      </p:sp>
      <p:sp>
        <p:nvSpPr>
          <p:cNvPr id="9" name="CuadroTexto 8"/>
          <p:cNvSpPr txBox="1"/>
          <p:nvPr/>
        </p:nvSpPr>
        <p:spPr>
          <a:xfrm>
            <a:off x="8129783" y="1674254"/>
            <a:ext cx="3834689"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smtClean="0"/>
              <a:t>A principios del siglo XX formuló la Pedagogía por proyectos, tomando como modelo de enseñanza el camino que siguen los científicos para la producción de nuevos conocimientos, según el cual el conocimiento es el resultado de intentar dar respuesta a problemas y preguntas. </a:t>
            </a:r>
            <a:endParaRPr lang="es-MX" sz="1600" dirty="0"/>
          </a:p>
        </p:txBody>
      </p:sp>
      <p:sp>
        <p:nvSpPr>
          <p:cNvPr id="10" name="Flecha curvada hacia abajo 9"/>
          <p:cNvSpPr/>
          <p:nvPr/>
        </p:nvSpPr>
        <p:spPr>
          <a:xfrm>
            <a:off x="2047741" y="334851"/>
            <a:ext cx="4082603" cy="532395"/>
          </a:xfrm>
          <a:prstGeom prst="curvedDownArrow">
            <a:avLst>
              <a:gd name="adj1" fmla="val 31495"/>
              <a:gd name="adj2" fmla="val 89014"/>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1" name="Flecha curvada hacia abajo 10"/>
          <p:cNvSpPr/>
          <p:nvPr/>
        </p:nvSpPr>
        <p:spPr>
          <a:xfrm>
            <a:off x="6246255" y="334851"/>
            <a:ext cx="4095480" cy="532395"/>
          </a:xfrm>
          <a:prstGeom prst="curvedDownArrow">
            <a:avLst>
              <a:gd name="adj1" fmla="val 43292"/>
              <a:gd name="adj2" fmla="val 77104"/>
              <a:gd name="adj3" fmla="val 2738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pic>
        <p:nvPicPr>
          <p:cNvPr id="2050" name="Picture 2" descr="Cómo era la educación pública en el México independiente? | Relatos e  Historias en Méx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57" y="3466147"/>
            <a:ext cx="3429047" cy="16145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legado pedagógico del siglo xx para la escuela del siglo xxi by IMI  School - issu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6515" y="3734384"/>
            <a:ext cx="2310151" cy="298960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ondo blanco con bonitas flores 2030908 Foto de stock en Vecteez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37"/>
            <a:ext cx="12192001" cy="68944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todologías activas para el aula: ¿cuál escoger? | EDUCACIÓN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609" y="4874787"/>
            <a:ext cx="2677198" cy="1891499"/>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834980" y="1826654"/>
            <a:ext cx="3052293"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Del uso de proyectos en educación, señalando que se remonta a los siglos XVI y XVII en la formación de arquitectos en las academias de Roma y París.</a:t>
            </a:r>
            <a:endParaRPr lang="es-MX" sz="1600" dirty="0"/>
          </a:p>
        </p:txBody>
      </p:sp>
      <p:sp>
        <p:nvSpPr>
          <p:cNvPr id="16" name="CuadroTexto 15"/>
          <p:cNvSpPr txBox="1"/>
          <p:nvPr/>
        </p:nvSpPr>
        <p:spPr>
          <a:xfrm>
            <a:off x="1127973" y="1019646"/>
            <a:ext cx="246630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600" b="1" dirty="0" smtClean="0">
                <a:latin typeface="Rockwell" panose="02060603020205020403" pitchFamily="18" charset="0"/>
              </a:rPr>
              <a:t>SIGLO XVI Y  XVII.</a:t>
            </a:r>
            <a:endParaRPr lang="es-MX" sz="1600" b="1" dirty="0">
              <a:latin typeface="Rockwell" panose="02060603020205020403" pitchFamily="18" charset="0"/>
            </a:endParaRPr>
          </a:p>
        </p:txBody>
      </p:sp>
      <p:sp>
        <p:nvSpPr>
          <p:cNvPr id="17" name="Flecha curvada hacia abajo 16"/>
          <p:cNvSpPr/>
          <p:nvPr/>
        </p:nvSpPr>
        <p:spPr>
          <a:xfrm>
            <a:off x="2200141" y="487251"/>
            <a:ext cx="4082603" cy="532395"/>
          </a:xfrm>
          <a:prstGeom prst="curvedDownArrow">
            <a:avLst>
              <a:gd name="adj1" fmla="val 31495"/>
              <a:gd name="adj2" fmla="val 89014"/>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8" name="Flecha curvada hacia abajo 17"/>
          <p:cNvSpPr/>
          <p:nvPr/>
        </p:nvSpPr>
        <p:spPr>
          <a:xfrm>
            <a:off x="6398655" y="487251"/>
            <a:ext cx="4095480" cy="532395"/>
          </a:xfrm>
          <a:prstGeom prst="curvedDownArrow">
            <a:avLst>
              <a:gd name="adj1" fmla="val 43292"/>
              <a:gd name="adj2" fmla="val 77104"/>
              <a:gd name="adj3" fmla="val 2738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9" name="CuadroTexto 18"/>
          <p:cNvSpPr txBox="1"/>
          <p:nvPr/>
        </p:nvSpPr>
        <p:spPr>
          <a:xfrm>
            <a:off x="5286238" y="1019646"/>
            <a:ext cx="1596979"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600" b="1" dirty="0" smtClean="0">
                <a:latin typeface="Rockwell" panose="02060603020205020403" pitchFamily="18" charset="0"/>
              </a:rPr>
              <a:t>SIGLO  XIX.</a:t>
            </a:r>
            <a:endParaRPr lang="es-MX" sz="1600" b="1" dirty="0">
              <a:latin typeface="Rockwell" panose="02060603020205020403" pitchFamily="18" charset="0"/>
            </a:endParaRPr>
          </a:p>
        </p:txBody>
      </p:sp>
      <p:sp>
        <p:nvSpPr>
          <p:cNvPr id="20" name="CuadroTexto 19"/>
          <p:cNvSpPr txBox="1"/>
          <p:nvPr/>
        </p:nvSpPr>
        <p:spPr>
          <a:xfrm>
            <a:off x="9251324" y="1019646"/>
            <a:ext cx="2034862"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1600" b="1" dirty="0" smtClean="0">
                <a:latin typeface="Rockwell" panose="02060603020205020403" pitchFamily="18" charset="0"/>
              </a:rPr>
              <a:t>SIGLO XX.</a:t>
            </a:r>
            <a:endParaRPr lang="es-MX" sz="1600" b="1" dirty="0">
              <a:latin typeface="Rockwell" panose="02060603020205020403" pitchFamily="18" charset="0"/>
            </a:endParaRPr>
          </a:p>
        </p:txBody>
      </p:sp>
      <p:sp>
        <p:nvSpPr>
          <p:cNvPr id="21" name="CuadroTexto 20"/>
          <p:cNvSpPr txBox="1"/>
          <p:nvPr/>
        </p:nvSpPr>
        <p:spPr>
          <a:xfrm>
            <a:off x="8282183" y="1826654"/>
            <a:ext cx="3834689"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smtClean="0"/>
              <a:t>A principios del siglo XX formuló la Pedagogía por proyectos, tomando como modelo de enseñanza el camino que siguen los científicos para la producción de nuevos conocimientos, según el cual el conocimiento es el resultado de intentar dar respuesta a problemas y preguntas. </a:t>
            </a:r>
            <a:endParaRPr lang="es-MX" sz="1600" dirty="0"/>
          </a:p>
        </p:txBody>
      </p:sp>
      <p:sp>
        <p:nvSpPr>
          <p:cNvPr id="22" name="CuadroTexto 21"/>
          <p:cNvSpPr txBox="1"/>
          <p:nvPr/>
        </p:nvSpPr>
        <p:spPr>
          <a:xfrm>
            <a:off x="4243050" y="1826654"/>
            <a:ext cx="3683357" cy="304698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smtClean="0"/>
              <a:t>Hacia fines del siglo XIX se produce la llegada de esta metodología a Estados Unidos, donde comienza a emplearse en el terreno de la ingeniería y de la educación manual, como la carpintería o la cocina. Los proyectos son elaborados en una fase posterior a la instrucción; primero se aprenden conocimientos y habilidades, muchas veces aislados unos de otros, y el proyecto da la posibilidad de realizar un ejercicio de integración de esos aprendizajes.  </a:t>
            </a:r>
            <a:endParaRPr lang="es-MX" sz="1600" dirty="0"/>
          </a:p>
        </p:txBody>
      </p:sp>
      <p:pic>
        <p:nvPicPr>
          <p:cNvPr id="23" name="Picture 2" descr="Cómo era la educación pública en el México independiente? | Relatos e  Historias en Méx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857" y="3618547"/>
            <a:ext cx="3429047" cy="161451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El legado pedagógico del siglo xx para la escuela del siglo xxi by IMI  School - issu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8915" y="3886784"/>
            <a:ext cx="2310151" cy="298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621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1290" y="1149387"/>
            <a:ext cx="3232598"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Siendo director de una escuela secundaria agrícola de Massachusetts desarrolló, a partir de 1908, un plan de proyectos con dos momentos diferenciados: el de la formación teórica escolar y el de su aplicación práctica en otro espacio.</a:t>
            </a:r>
          </a:p>
          <a:p>
            <a:r>
              <a:rPr lang="es-ES" sz="1600" dirty="0" smtClean="0"/>
              <a:t>De este modo, los alumnos adquirían la formación teórica en la escuela y luego, en las granjas, realizaban proyectos reales para poner en práctica los conocimientos adquiridos.</a:t>
            </a:r>
            <a:endParaRPr lang="es-MX" sz="1600" dirty="0"/>
          </a:p>
        </p:txBody>
      </p:sp>
      <p:sp>
        <p:nvSpPr>
          <p:cNvPr id="3" name="CuadroTexto 2"/>
          <p:cNvSpPr txBox="1"/>
          <p:nvPr/>
        </p:nvSpPr>
        <p:spPr>
          <a:xfrm>
            <a:off x="515155" y="370727"/>
            <a:ext cx="2884867"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1600" b="1" dirty="0" smtClean="0">
                <a:latin typeface="Rockwell" panose="02060603020205020403" pitchFamily="18" charset="0"/>
              </a:rPr>
              <a:t>RUFUS STIMSON (</a:t>
            </a:r>
            <a:r>
              <a:rPr lang="es-ES" sz="1600" b="1" dirty="0" smtClean="0">
                <a:latin typeface="Rockwell" panose="02060603020205020403" pitchFamily="18" charset="0"/>
              </a:rPr>
              <a:t>1868-1947).</a:t>
            </a:r>
            <a:endParaRPr lang="es-MX" sz="1600" b="1" dirty="0">
              <a:latin typeface="Rockwell" panose="02060603020205020403" pitchFamily="18" charset="0"/>
            </a:endParaRPr>
          </a:p>
        </p:txBody>
      </p:sp>
      <p:sp>
        <p:nvSpPr>
          <p:cNvPr id="4" name="CuadroTexto 3"/>
          <p:cNvSpPr txBox="1"/>
          <p:nvPr/>
        </p:nvSpPr>
        <p:spPr>
          <a:xfrm>
            <a:off x="4681471" y="560536"/>
            <a:ext cx="3181082"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600" b="1" dirty="0" smtClean="0">
                <a:latin typeface="Rockwell" panose="02060603020205020403" pitchFamily="18" charset="0"/>
              </a:rPr>
              <a:t>WILLIAM KILPATRICK (1946).</a:t>
            </a:r>
            <a:endParaRPr lang="es-MX" sz="1600" b="1" dirty="0">
              <a:latin typeface="Rockwell" panose="02060603020205020403" pitchFamily="18" charset="0"/>
            </a:endParaRPr>
          </a:p>
        </p:txBody>
      </p:sp>
      <p:sp>
        <p:nvSpPr>
          <p:cNvPr id="5" name="CuadroTexto 4"/>
          <p:cNvSpPr txBox="1"/>
          <p:nvPr/>
        </p:nvSpPr>
        <p:spPr>
          <a:xfrm>
            <a:off x="3979572" y="1287887"/>
            <a:ext cx="4494727" cy="329320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smtClean="0"/>
              <a:t>Desarrolló el modelo de trabajo desde el punto de vista metodológico y contribuyó a su difusión. La propuesta metodológica del trabajo implica cinco fases o etapas: </a:t>
            </a:r>
          </a:p>
          <a:p>
            <a:r>
              <a:rPr lang="es-ES" sz="1600" dirty="0" smtClean="0"/>
              <a:t>• Consideraciones de alguna experiencia actual y real de los estudiantes. </a:t>
            </a:r>
          </a:p>
          <a:p>
            <a:r>
              <a:rPr lang="es-ES" sz="1600" dirty="0" smtClean="0"/>
              <a:t>• Identificación de algún problema o dificultad suscitado a partir de esa experiencia. </a:t>
            </a:r>
          </a:p>
          <a:p>
            <a:r>
              <a:rPr lang="es-ES" sz="1600" dirty="0" smtClean="0"/>
              <a:t>• Inspección de datos disponibles, así como búsqueda de posibles soluciones viables. </a:t>
            </a:r>
          </a:p>
          <a:p>
            <a:r>
              <a:rPr lang="es-ES" sz="1600" dirty="0" smtClean="0"/>
              <a:t>• Formulación de alternativas de solución.</a:t>
            </a:r>
          </a:p>
          <a:p>
            <a:r>
              <a:rPr lang="es-ES" sz="1600" dirty="0" smtClean="0"/>
              <a:t>• Puesta a prueba de las alternativas mediante la acción.</a:t>
            </a:r>
            <a:endParaRPr lang="es-MX" sz="1600" dirty="0"/>
          </a:p>
        </p:txBody>
      </p:sp>
      <p:sp>
        <p:nvSpPr>
          <p:cNvPr id="6" name="CuadroTexto 5"/>
          <p:cNvSpPr txBox="1"/>
          <p:nvPr/>
        </p:nvSpPr>
        <p:spPr>
          <a:xfrm>
            <a:off x="9053849" y="509227"/>
            <a:ext cx="2910624"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1600" b="1" dirty="0" smtClean="0">
                <a:latin typeface="Rockwell" panose="02060603020205020403" pitchFamily="18" charset="0"/>
              </a:rPr>
              <a:t>JHON DEWEY (1967).</a:t>
            </a:r>
            <a:endParaRPr lang="es-MX" sz="1600" b="1" dirty="0">
              <a:latin typeface="Rockwell" panose="02060603020205020403" pitchFamily="18" charset="0"/>
            </a:endParaRPr>
          </a:p>
        </p:txBody>
      </p:sp>
      <p:sp>
        <p:nvSpPr>
          <p:cNvPr id="7" name="CuadroTexto 6"/>
          <p:cNvSpPr txBox="1"/>
          <p:nvPr/>
        </p:nvSpPr>
        <p:spPr>
          <a:xfrm>
            <a:off x="8635285" y="1013555"/>
            <a:ext cx="3464416"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smtClean="0"/>
              <a:t>En su libro experiencia y educación enfatiza la importancia del método de proyectos ya que “los alumnos aprenden lo que practican”, indicando que un proyecto no es una sucesión de actos inconexos, sino una actividad coherentemente ordenada, en la cual un paso prepara la necesidad del siguiente y en la que cada uno de ellos se añade a lo que ya se ha hecho y lo trasciende. </a:t>
            </a:r>
          </a:p>
          <a:p>
            <a:r>
              <a:rPr lang="es-ES" sz="1600" dirty="0" smtClean="0"/>
              <a:t>menciona que un proyecto es un acto sincero, sentido, pleno, deliberado y comprometido, que se lleva a cabo en un entorno social real.</a:t>
            </a:r>
            <a:endParaRPr lang="es-MX" sz="1600" dirty="0"/>
          </a:p>
        </p:txBody>
      </p:sp>
      <p:sp>
        <p:nvSpPr>
          <p:cNvPr id="8" name="Flecha curvada hacia abajo 7"/>
          <p:cNvSpPr/>
          <p:nvPr/>
        </p:nvSpPr>
        <p:spPr>
          <a:xfrm>
            <a:off x="3239036" y="96898"/>
            <a:ext cx="2987899" cy="460878"/>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9" name="Flecha curvada hacia abajo 8"/>
          <p:cNvSpPr/>
          <p:nvPr/>
        </p:nvSpPr>
        <p:spPr>
          <a:xfrm>
            <a:off x="7122017" y="43346"/>
            <a:ext cx="3245476" cy="51719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pic>
        <p:nvPicPr>
          <p:cNvPr id="3074" name="Picture 2" descr="Rufus W. Stimson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671" y="4581096"/>
            <a:ext cx="1776256" cy="22579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illiam Heard Kilpatrick - Alchetron, the free social encyclo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700" y="4618697"/>
            <a:ext cx="1754078" cy="22203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ohn Dewey: una pedagogía activa, científica y democrá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6340" y="4815659"/>
            <a:ext cx="1502217" cy="204234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ondo De Papel Hecho A Mano, Pink, Warm Color, Papel Hecho A Mano Imagen de  fondo para descarga gratui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21" y="0"/>
            <a:ext cx="12280521" cy="6928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ufus W. Stimson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868" y="4608681"/>
            <a:ext cx="1776256" cy="225795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287628" y="1260302"/>
            <a:ext cx="3232598"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Siendo director de una escuela secundaria agrícola de Massachusetts desarrolló, a partir de 1908, un plan de proyectos con dos momentos diferenciados: el de la formación teórica escolar y el de su aplicación práctica en otro espacio.</a:t>
            </a:r>
          </a:p>
          <a:p>
            <a:r>
              <a:rPr lang="es-ES" sz="1600" dirty="0" smtClean="0"/>
              <a:t>De este modo, los alumnos adquirían la formación teórica en la escuela y luego, en las granjas, realizaban proyectos reales para poner en práctica los conocimientos adquiridos.</a:t>
            </a:r>
            <a:endParaRPr lang="es-MX" sz="1600" dirty="0"/>
          </a:p>
        </p:txBody>
      </p:sp>
      <p:sp>
        <p:nvSpPr>
          <p:cNvPr id="16" name="CuadroTexto 15"/>
          <p:cNvSpPr txBox="1"/>
          <p:nvPr/>
        </p:nvSpPr>
        <p:spPr>
          <a:xfrm>
            <a:off x="448616" y="537027"/>
            <a:ext cx="2884867"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1600" b="1" dirty="0" smtClean="0">
                <a:latin typeface="Rockwell" panose="02060603020205020403" pitchFamily="18" charset="0"/>
              </a:rPr>
              <a:t>RUFUS STIMSON (</a:t>
            </a:r>
            <a:r>
              <a:rPr lang="es-ES" sz="1600" b="1" dirty="0" smtClean="0">
                <a:latin typeface="Rockwell" panose="02060603020205020403" pitchFamily="18" charset="0"/>
              </a:rPr>
              <a:t>1868-1947).</a:t>
            </a:r>
            <a:endParaRPr lang="es-MX" sz="1600" b="1" dirty="0">
              <a:latin typeface="Rockwell" panose="02060603020205020403" pitchFamily="18" charset="0"/>
            </a:endParaRPr>
          </a:p>
        </p:txBody>
      </p:sp>
      <p:sp>
        <p:nvSpPr>
          <p:cNvPr id="17" name="CuadroTexto 16"/>
          <p:cNvSpPr txBox="1"/>
          <p:nvPr/>
        </p:nvSpPr>
        <p:spPr>
          <a:xfrm>
            <a:off x="4335888" y="712936"/>
            <a:ext cx="3181082"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600" b="1" dirty="0" smtClean="0">
                <a:latin typeface="Rockwell" panose="02060603020205020403" pitchFamily="18" charset="0"/>
              </a:rPr>
              <a:t>WILLIAM KILPATRICK (1946).</a:t>
            </a:r>
            <a:endParaRPr lang="es-MX" sz="1600" b="1" dirty="0">
              <a:latin typeface="Rockwell" panose="02060603020205020403" pitchFamily="18" charset="0"/>
            </a:endParaRPr>
          </a:p>
        </p:txBody>
      </p:sp>
      <p:sp>
        <p:nvSpPr>
          <p:cNvPr id="18" name="Flecha curvada hacia abajo 17"/>
          <p:cNvSpPr/>
          <p:nvPr/>
        </p:nvSpPr>
        <p:spPr>
          <a:xfrm>
            <a:off x="2913845" y="94138"/>
            <a:ext cx="2987899" cy="460878"/>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9" name="Flecha curvada hacia abajo 18"/>
          <p:cNvSpPr/>
          <p:nvPr/>
        </p:nvSpPr>
        <p:spPr>
          <a:xfrm>
            <a:off x="6626181" y="169129"/>
            <a:ext cx="3245476" cy="51719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20" name="CuadroTexto 19"/>
          <p:cNvSpPr txBox="1"/>
          <p:nvPr/>
        </p:nvSpPr>
        <p:spPr>
          <a:xfrm>
            <a:off x="8853110" y="701618"/>
            <a:ext cx="2910624"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1600" b="1" dirty="0" smtClean="0">
                <a:latin typeface="Rockwell" panose="02060603020205020403" pitchFamily="18" charset="0"/>
              </a:rPr>
              <a:t>JHON DEWEY (1967).</a:t>
            </a:r>
            <a:endParaRPr lang="es-MX" sz="1600" b="1" dirty="0">
              <a:latin typeface="Rockwell" panose="02060603020205020403" pitchFamily="18" charset="0"/>
            </a:endParaRPr>
          </a:p>
        </p:txBody>
      </p:sp>
      <p:sp>
        <p:nvSpPr>
          <p:cNvPr id="21" name="CuadroTexto 20"/>
          <p:cNvSpPr txBox="1"/>
          <p:nvPr/>
        </p:nvSpPr>
        <p:spPr>
          <a:xfrm>
            <a:off x="8576214" y="1165955"/>
            <a:ext cx="3464416"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smtClean="0"/>
              <a:t>En su libro experiencia y educación enfatiza la importancia del método de proyectos ya que “los alumnos aprenden lo que practican”, indicando que un proyecto no es una sucesión de actos inconexos, sino una actividad coherentemente ordenada, en la cual un paso prepara la necesidad del siguiente y en la que cada uno de ellos se añade a lo que ya se ha hecho y lo trasciende. </a:t>
            </a:r>
          </a:p>
          <a:p>
            <a:r>
              <a:rPr lang="es-ES" sz="1600" dirty="0" smtClean="0"/>
              <a:t>menciona que un proyecto es un acto sincero, sentido, pleno, deliberado y comprometido, que se lleva a cabo en un entorno social real.</a:t>
            </a:r>
            <a:endParaRPr lang="es-MX" sz="1600" dirty="0"/>
          </a:p>
        </p:txBody>
      </p:sp>
      <p:sp>
        <p:nvSpPr>
          <p:cNvPr id="22" name="CuadroTexto 21"/>
          <p:cNvSpPr txBox="1"/>
          <p:nvPr/>
        </p:nvSpPr>
        <p:spPr>
          <a:xfrm>
            <a:off x="3887273" y="1440287"/>
            <a:ext cx="4494727" cy="329320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smtClean="0"/>
              <a:t>Desarrolló el modelo de trabajo desde el punto de vista metodológico y contribuyó a su difusión. La propuesta metodológica del trabajo implica cinco fases o etapas: </a:t>
            </a:r>
          </a:p>
          <a:p>
            <a:r>
              <a:rPr lang="es-ES" sz="1600" dirty="0" smtClean="0"/>
              <a:t>• Consideraciones de alguna experiencia actual y real de los estudiantes. </a:t>
            </a:r>
          </a:p>
          <a:p>
            <a:r>
              <a:rPr lang="es-ES" sz="1600" dirty="0" smtClean="0"/>
              <a:t>• Identificación de algún problema o dificultad suscitado a partir de esa experiencia. </a:t>
            </a:r>
          </a:p>
          <a:p>
            <a:r>
              <a:rPr lang="es-ES" sz="1600" dirty="0" smtClean="0"/>
              <a:t>• Inspección de datos disponibles, así como búsqueda de posibles soluciones viables. </a:t>
            </a:r>
          </a:p>
          <a:p>
            <a:r>
              <a:rPr lang="es-ES" sz="1600" dirty="0" smtClean="0"/>
              <a:t>• Formulación de alternativas de solución.</a:t>
            </a:r>
          </a:p>
          <a:p>
            <a:r>
              <a:rPr lang="es-ES" sz="1600" dirty="0" smtClean="0"/>
              <a:t>• Puesta a prueba de las alternativas mediante la acción.</a:t>
            </a:r>
            <a:endParaRPr lang="es-MX" sz="1600" dirty="0"/>
          </a:p>
        </p:txBody>
      </p:sp>
      <p:pic>
        <p:nvPicPr>
          <p:cNvPr id="23" name="Picture 4" descr="William Heard Kilpatrick - Alchetron, the free social encyclo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100" y="4771097"/>
            <a:ext cx="1663387" cy="2105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John Dewey: una pedagogía activa, científica y democrá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1070" y="5004757"/>
            <a:ext cx="1376182" cy="187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97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Vintage De Fondo Antiguos - Imagen gratis e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 y="-4487"/>
            <a:ext cx="1221775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66671" y="596995"/>
            <a:ext cx="2305318" cy="3385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latin typeface="Rockwell" panose="02060603020205020403" pitchFamily="18" charset="0"/>
              </a:rPr>
              <a:t>MATEO (1977).</a:t>
            </a:r>
            <a:endParaRPr lang="es-MX" sz="1600" b="1" dirty="0">
              <a:latin typeface="Rockwell" panose="02060603020205020403" pitchFamily="18" charset="0"/>
            </a:endParaRPr>
          </a:p>
        </p:txBody>
      </p:sp>
      <p:sp>
        <p:nvSpPr>
          <p:cNvPr id="3" name="CuadroTexto 2"/>
          <p:cNvSpPr txBox="1"/>
          <p:nvPr/>
        </p:nvSpPr>
        <p:spPr>
          <a:xfrm>
            <a:off x="362345" y="1352282"/>
            <a:ext cx="2949262"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t>Se destaca en ella la importancia que se da a los problemas reales y cercanos a la experiencia de los y las estudiantes. La escuela debe representar la vida presente, una vida tan real y vital para el niño como la que vive en el hogar, en la vecindad o en el campo de juego. Así, la educación debe ser concebida como una reconstrucción continua de la experiencia.</a:t>
            </a:r>
            <a:endParaRPr lang="es-MX" sz="1600" dirty="0"/>
          </a:p>
        </p:txBody>
      </p:sp>
      <p:sp>
        <p:nvSpPr>
          <p:cNvPr id="4" name="CuadroTexto 3"/>
          <p:cNvSpPr txBox="1"/>
          <p:nvPr/>
        </p:nvSpPr>
        <p:spPr>
          <a:xfrm>
            <a:off x="3773501" y="569837"/>
            <a:ext cx="3155324"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1600" b="1" dirty="0">
                <a:latin typeface="Rockwell" panose="02060603020205020403" pitchFamily="18" charset="0"/>
              </a:rPr>
              <a:t>P</a:t>
            </a:r>
            <a:r>
              <a:rPr lang="es-MX" sz="1600" b="1" dirty="0" smtClean="0">
                <a:latin typeface="Rockwell" panose="02060603020205020403" pitchFamily="18" charset="0"/>
              </a:rPr>
              <a:t>royectos de aula, CECILIA BIXIO </a:t>
            </a:r>
            <a:r>
              <a:rPr lang="es-ES" sz="1600" b="1" dirty="0" smtClean="0">
                <a:latin typeface="Rockwell" panose="02060603020205020403" pitchFamily="18" charset="0"/>
              </a:rPr>
              <a:t>(1996).</a:t>
            </a:r>
            <a:endParaRPr lang="es-MX" sz="1600" b="1" dirty="0">
              <a:latin typeface="Rockwell" panose="02060603020205020403" pitchFamily="18" charset="0"/>
            </a:endParaRPr>
          </a:p>
        </p:txBody>
      </p:sp>
      <p:sp>
        <p:nvSpPr>
          <p:cNvPr id="6" name="CuadroTexto 5"/>
          <p:cNvSpPr txBox="1"/>
          <p:nvPr/>
        </p:nvSpPr>
        <p:spPr>
          <a:xfrm>
            <a:off x="3484262" y="1352282"/>
            <a:ext cx="3857230" cy="304698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 sz="1600" dirty="0"/>
              <a:t>M</a:t>
            </a:r>
            <a:r>
              <a:rPr lang="es-ES" sz="1600" dirty="0" smtClean="0"/>
              <a:t>enciona que seleccionan objetivos, contenidos, prevén recursos técnicos y, generalmente, apuntan a ampliar o complementar algún objetivo institucional o de la planificación del/de la docente, prestando un apoyo en un momento dado, y a su vez tienen la virtud de poder modificarse rápida y ágilmente. Se sostienen sobre tres grandes pilares: un proyecto general, el </a:t>
            </a:r>
            <a:r>
              <a:rPr lang="es-ES" sz="1600" dirty="0" err="1" smtClean="0"/>
              <a:t>curriculum</a:t>
            </a:r>
            <a:r>
              <a:rPr lang="es-ES" sz="1600" dirty="0" smtClean="0"/>
              <a:t>, un proyecto particular, el institucional, y la planificación del/de la docente.</a:t>
            </a:r>
            <a:endParaRPr lang="es-MX" sz="1600" dirty="0"/>
          </a:p>
        </p:txBody>
      </p:sp>
      <p:sp>
        <p:nvSpPr>
          <p:cNvPr id="10" name="CuadroTexto 9"/>
          <p:cNvSpPr txBox="1"/>
          <p:nvPr/>
        </p:nvSpPr>
        <p:spPr>
          <a:xfrm>
            <a:off x="7479662" y="569836"/>
            <a:ext cx="221732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1600" b="1" dirty="0" smtClean="0">
                <a:latin typeface="Rockwell" panose="02060603020205020403" pitchFamily="18" charset="0"/>
              </a:rPr>
              <a:t>PHILIPPE PERRENOUD (2000).</a:t>
            </a:r>
            <a:endParaRPr lang="es-MX" sz="1600" b="1" dirty="0">
              <a:latin typeface="Rockwell" panose="02060603020205020403" pitchFamily="18" charset="0"/>
            </a:endParaRPr>
          </a:p>
        </p:txBody>
      </p:sp>
      <p:sp>
        <p:nvSpPr>
          <p:cNvPr id="11" name="CuadroTexto 10"/>
          <p:cNvSpPr txBox="1"/>
          <p:nvPr/>
        </p:nvSpPr>
        <p:spPr>
          <a:xfrm>
            <a:off x="7686803" y="1649115"/>
            <a:ext cx="1803039"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sz="1600" dirty="0" smtClean="0"/>
              <a:t>Philippe Perrenoud (2000) hace una distinción entre la pedagogía de proyectos y la estrategia de proyectos.</a:t>
            </a:r>
            <a:endParaRPr lang="es-MX" sz="1600" dirty="0"/>
          </a:p>
        </p:txBody>
      </p:sp>
      <p:sp>
        <p:nvSpPr>
          <p:cNvPr id="12" name="CuadroTexto 11"/>
          <p:cNvSpPr txBox="1"/>
          <p:nvPr/>
        </p:nvSpPr>
        <p:spPr>
          <a:xfrm>
            <a:off x="9936044" y="596995"/>
            <a:ext cx="201769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MX" sz="1600" b="1" dirty="0" smtClean="0">
                <a:latin typeface="Rockwell" panose="02060603020205020403" pitchFamily="18" charset="0"/>
              </a:rPr>
              <a:t>CASTIÑEIRAS (2002).</a:t>
            </a:r>
            <a:endParaRPr lang="es-MX" sz="1600" b="1" dirty="0">
              <a:latin typeface="Rockwell" panose="02060603020205020403" pitchFamily="18" charset="0"/>
            </a:endParaRPr>
          </a:p>
        </p:txBody>
      </p:sp>
      <p:sp>
        <p:nvSpPr>
          <p:cNvPr id="13" name="CuadroTexto 12"/>
          <p:cNvSpPr txBox="1"/>
          <p:nvPr/>
        </p:nvSpPr>
        <p:spPr>
          <a:xfrm>
            <a:off x="9696982" y="1455313"/>
            <a:ext cx="2383401" cy="40318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Dewey configura un corpus de certezas y prescripciones que la escuela debe propiciar, a saber: </a:t>
            </a:r>
          </a:p>
          <a:p>
            <a:r>
              <a:rPr lang="es-ES" sz="1600" dirty="0" smtClean="0"/>
              <a:t>• El alumno es el centro de la acción educativa. </a:t>
            </a:r>
          </a:p>
          <a:p>
            <a:r>
              <a:rPr lang="es-ES" sz="1600" dirty="0" smtClean="0"/>
              <a:t>• Se aprende haciendo.</a:t>
            </a:r>
          </a:p>
          <a:p>
            <a:r>
              <a:rPr lang="es-ES" sz="1600" dirty="0" smtClean="0"/>
              <a:t>• La educación debe utilizar la experiencia como fuente para identificar problemas. </a:t>
            </a:r>
          </a:p>
          <a:p>
            <a:r>
              <a:rPr lang="es-ES" sz="1600" dirty="0" smtClean="0"/>
              <a:t>• La escuela es el lugar donde el valor del conocimiento es resolver situaciones problemáticas. </a:t>
            </a:r>
            <a:endParaRPr lang="es-MX" sz="1600" dirty="0"/>
          </a:p>
        </p:txBody>
      </p:sp>
      <p:sp>
        <p:nvSpPr>
          <p:cNvPr id="15" name="Flecha curvada hacia abajo 14"/>
          <p:cNvSpPr/>
          <p:nvPr/>
        </p:nvSpPr>
        <p:spPr>
          <a:xfrm>
            <a:off x="5460642" y="90152"/>
            <a:ext cx="3245476" cy="479684"/>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6" name="Flecha curvada hacia abajo 15"/>
          <p:cNvSpPr/>
          <p:nvPr/>
        </p:nvSpPr>
        <p:spPr>
          <a:xfrm>
            <a:off x="8834906" y="154338"/>
            <a:ext cx="2379620" cy="442657"/>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pic>
        <p:nvPicPr>
          <p:cNvPr id="4100" name="Picture 4" descr="La enseñanza de distintas asignaturas en escuelas primarias: una mirada a  la práctica doc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31" y="4594615"/>
            <a:ext cx="3067089" cy="17851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xio, cecilia cómo construir proyect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5461" y="4468379"/>
            <a:ext cx="1532786" cy="226338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hilippe Perrenoud: Biografía y Aportaci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8632" y="3713279"/>
            <a:ext cx="1917924" cy="2829370"/>
          </a:xfrm>
          <a:prstGeom prst="rect">
            <a:avLst/>
          </a:prstGeom>
          <a:noFill/>
          <a:extLst>
            <a:ext uri="{909E8E84-426E-40DD-AFC4-6F175D3DCCD1}">
              <a14:hiddenFill xmlns:a14="http://schemas.microsoft.com/office/drawing/2010/main">
                <a:solidFill>
                  <a:srgbClr val="FFFFFF"/>
                </a:solidFill>
              </a14:hiddenFill>
            </a:ext>
          </a:extLst>
        </p:spPr>
      </p:pic>
      <p:sp>
        <p:nvSpPr>
          <p:cNvPr id="19" name="Flecha curvada hacia abajo 18"/>
          <p:cNvSpPr/>
          <p:nvPr/>
        </p:nvSpPr>
        <p:spPr>
          <a:xfrm>
            <a:off x="1546804" y="49717"/>
            <a:ext cx="3683358" cy="493964"/>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33" name="CuadroTexto 32"/>
          <p:cNvSpPr txBox="1"/>
          <p:nvPr/>
        </p:nvSpPr>
        <p:spPr>
          <a:xfrm>
            <a:off x="3787442" y="579206"/>
            <a:ext cx="3155324"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1600" b="1" dirty="0">
                <a:latin typeface="Rockwell" panose="02060603020205020403" pitchFamily="18" charset="0"/>
              </a:rPr>
              <a:t>P</a:t>
            </a:r>
            <a:r>
              <a:rPr lang="es-MX" sz="1600" b="1" dirty="0" smtClean="0">
                <a:latin typeface="Rockwell" panose="02060603020205020403" pitchFamily="18" charset="0"/>
              </a:rPr>
              <a:t>royectos de aula, CECILIA BIXIO </a:t>
            </a:r>
            <a:r>
              <a:rPr lang="es-ES" sz="1600" b="1" dirty="0" smtClean="0">
                <a:latin typeface="Rockwell" panose="02060603020205020403" pitchFamily="18" charset="0"/>
              </a:rPr>
              <a:t>(1996).</a:t>
            </a:r>
            <a:endParaRPr lang="es-MX" sz="1600" b="1" dirty="0">
              <a:latin typeface="Rockwell" panose="02060603020205020403" pitchFamily="18" charset="0"/>
            </a:endParaRPr>
          </a:p>
        </p:txBody>
      </p:sp>
      <p:sp>
        <p:nvSpPr>
          <p:cNvPr id="34" name="CuadroTexto 33"/>
          <p:cNvSpPr txBox="1"/>
          <p:nvPr/>
        </p:nvSpPr>
        <p:spPr>
          <a:xfrm>
            <a:off x="7467579" y="576797"/>
            <a:ext cx="221732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1600" b="1" dirty="0" smtClean="0">
                <a:latin typeface="Rockwell" panose="02060603020205020403" pitchFamily="18" charset="0"/>
              </a:rPr>
              <a:t>PHILIPPE PERRENOUD (2000).</a:t>
            </a:r>
            <a:endParaRPr lang="es-MX" sz="1600" b="1" dirty="0">
              <a:latin typeface="Rockwell" panose="02060603020205020403" pitchFamily="18" charset="0"/>
            </a:endParaRPr>
          </a:p>
        </p:txBody>
      </p:sp>
      <p:sp>
        <p:nvSpPr>
          <p:cNvPr id="35" name="CuadroTexto 34"/>
          <p:cNvSpPr txBox="1"/>
          <p:nvPr/>
        </p:nvSpPr>
        <p:spPr>
          <a:xfrm>
            <a:off x="9945300" y="547646"/>
            <a:ext cx="201769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MX" sz="1600" b="1" dirty="0" smtClean="0">
                <a:latin typeface="Rockwell" panose="02060603020205020403" pitchFamily="18" charset="0"/>
              </a:rPr>
              <a:t>CASTIÑEIRAS (2002).</a:t>
            </a:r>
            <a:endParaRPr lang="es-MX" sz="1600" b="1" dirty="0">
              <a:latin typeface="Rockwell" panose="02060603020205020403" pitchFamily="18" charset="0"/>
            </a:endParaRPr>
          </a:p>
        </p:txBody>
      </p:sp>
      <p:sp>
        <p:nvSpPr>
          <p:cNvPr id="38" name="CuadroTexto 37"/>
          <p:cNvSpPr txBox="1"/>
          <p:nvPr/>
        </p:nvSpPr>
        <p:spPr>
          <a:xfrm>
            <a:off x="552730" y="583693"/>
            <a:ext cx="2305318" cy="3385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latin typeface="Rockwell" panose="02060603020205020403" pitchFamily="18" charset="0"/>
              </a:rPr>
              <a:t>MATEO (1977).</a:t>
            </a:r>
            <a:endParaRPr lang="es-MX" sz="1600" b="1" dirty="0">
              <a:latin typeface="Rockwell" panose="02060603020205020403" pitchFamily="18" charset="0"/>
            </a:endParaRPr>
          </a:p>
        </p:txBody>
      </p:sp>
    </p:spTree>
    <p:extLst>
      <p:ext uri="{BB962C8B-B14F-4D97-AF65-F5344CB8AC3E}">
        <p14:creationId xmlns:p14="http://schemas.microsoft.com/office/powerpoint/2010/main" val="3850881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42435" y="563827"/>
            <a:ext cx="2077792"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latin typeface="Rockwell" panose="02060603020205020403" pitchFamily="18" charset="0"/>
              </a:rPr>
              <a:t>HADDAD Y DRAXLER (2002).</a:t>
            </a:r>
            <a:endParaRPr lang="es-MX" sz="1600" b="1" dirty="0">
              <a:latin typeface="Rockwell" panose="02060603020205020403" pitchFamily="18" charset="0"/>
            </a:endParaRPr>
          </a:p>
        </p:txBody>
      </p:sp>
      <p:sp>
        <p:nvSpPr>
          <p:cNvPr id="5" name="CuadroTexto 4"/>
          <p:cNvSpPr txBox="1"/>
          <p:nvPr/>
        </p:nvSpPr>
        <p:spPr>
          <a:xfrm>
            <a:off x="347188" y="1346605"/>
            <a:ext cx="4268286"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la rigidez asociada con la enseñanza tradicional impartida en el aula tiene un costo insospechado para la sociedad: “Los sistemas educativos convencionales ofrecen escasa flexibilidad. En el caso de estudiantes provenientes de familias de bajos ingresos, la flexibilidad de las escuelas es aún menor; las escuelas más acomodadas atraen a los mejores docentes, relegando a los menos preparados a las escuelas de zonas pobres y remotas. En consecuencia, estos sistemas perpetúan las inequidad social, pierden a excelentes estudiantes víctimas del aburrimiento y aumentan el costo de la educación a través de las altas tasas de abandono y repetición”</a:t>
            </a:r>
            <a:endParaRPr lang="es-MX" sz="1600" dirty="0"/>
          </a:p>
        </p:txBody>
      </p:sp>
      <p:sp>
        <p:nvSpPr>
          <p:cNvPr id="6" name="CuadroTexto 5"/>
          <p:cNvSpPr txBox="1"/>
          <p:nvPr/>
        </p:nvSpPr>
        <p:spPr>
          <a:xfrm>
            <a:off x="5203065" y="566698"/>
            <a:ext cx="257577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1600" b="1" dirty="0" smtClean="0">
                <a:latin typeface="Rockwell" panose="02060603020205020403" pitchFamily="18" charset="0"/>
              </a:rPr>
              <a:t>JÍMENEZ (2003).</a:t>
            </a:r>
            <a:endParaRPr lang="es-MX" sz="1600" b="1" dirty="0">
              <a:latin typeface="Rockwell" panose="02060603020205020403" pitchFamily="18" charset="0"/>
            </a:endParaRPr>
          </a:p>
        </p:txBody>
      </p:sp>
      <p:sp>
        <p:nvSpPr>
          <p:cNvPr id="7" name="CuadroTexto 6"/>
          <p:cNvSpPr txBox="1"/>
          <p:nvPr/>
        </p:nvSpPr>
        <p:spPr>
          <a:xfrm>
            <a:off x="5039932" y="1223494"/>
            <a:ext cx="3181082" cy="426290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MX" dirty="0"/>
          </a:p>
        </p:txBody>
      </p:sp>
      <p:sp>
        <p:nvSpPr>
          <p:cNvPr id="8" name="CuadroTexto 7"/>
          <p:cNvSpPr txBox="1"/>
          <p:nvPr/>
        </p:nvSpPr>
        <p:spPr>
          <a:xfrm>
            <a:off x="8843492" y="563827"/>
            <a:ext cx="2962141"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MX" sz="1600" b="1" dirty="0" smtClean="0"/>
              <a:t>TORRES SÁNTOME (2005) </a:t>
            </a:r>
            <a:endParaRPr lang="es-MX" sz="1600" b="1" dirty="0">
              <a:latin typeface="Rockwell" panose="02060603020205020403" pitchFamily="18" charset="0"/>
            </a:endParaRPr>
          </a:p>
        </p:txBody>
      </p:sp>
      <p:sp>
        <p:nvSpPr>
          <p:cNvPr id="9" name="CuadroTexto 8"/>
          <p:cNvSpPr txBox="1"/>
          <p:nvPr/>
        </p:nvSpPr>
        <p:spPr>
          <a:xfrm>
            <a:off x="8680361" y="1223494"/>
            <a:ext cx="3125272"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sz="1600" dirty="0" smtClean="0"/>
              <a:t>Es necesario que puedan existir posibilidades reales de poner en cuestión los conocimientos culturales que la escuela valora y exige. Solo en un modelo didáctico capaz de afrontar el reto de formar una persona que pueda actuar sobre su propia vida, el alumnado inconformista puede llegar a tener posibilidades de analizar y comprender el porqué de su inconformismo y, en consecuencia, la institución escolar tiene probabilidades de ser menos reproductora. </a:t>
            </a:r>
            <a:endParaRPr lang="es-MX" sz="1600" dirty="0"/>
          </a:p>
        </p:txBody>
      </p:sp>
      <p:sp>
        <p:nvSpPr>
          <p:cNvPr id="10" name="Flecha curvada hacia abajo 9"/>
          <p:cNvSpPr/>
          <p:nvPr/>
        </p:nvSpPr>
        <p:spPr>
          <a:xfrm>
            <a:off x="2678806" y="141668"/>
            <a:ext cx="3850783" cy="422159"/>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1" name="Flecha curvada hacia abajo 10"/>
          <p:cNvSpPr/>
          <p:nvPr/>
        </p:nvSpPr>
        <p:spPr>
          <a:xfrm>
            <a:off x="6581104" y="141668"/>
            <a:ext cx="3940935" cy="422159"/>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pic>
        <p:nvPicPr>
          <p:cNvPr id="13" name="Imagen 12"/>
          <p:cNvPicPr/>
          <p:nvPr/>
        </p:nvPicPr>
        <p:blipFill rotWithShape="1">
          <a:blip r:embed="rId2"/>
          <a:srcRect l="47377" t="35274" r="20826" b="21875"/>
          <a:stretch/>
        </p:blipFill>
        <p:spPr bwMode="auto">
          <a:xfrm>
            <a:off x="5203065" y="1564919"/>
            <a:ext cx="2923505" cy="3271234"/>
          </a:xfrm>
          <a:prstGeom prst="rect">
            <a:avLst/>
          </a:prstGeom>
          <a:ln>
            <a:noFill/>
          </a:ln>
          <a:extLst>
            <a:ext uri="{53640926-AAD7-44D8-BBD7-CCE9431645EC}">
              <a14:shadowObscured xmlns:a14="http://schemas.microsoft.com/office/drawing/2010/main"/>
            </a:ext>
          </a:extLst>
        </p:spPr>
      </p:pic>
      <p:pic>
        <p:nvPicPr>
          <p:cNvPr id="5122" name="Picture 2" descr="El curriculum oculto: Torres Santome, Jurgo: Amazon.com.mx: Libr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0020" y="5023076"/>
            <a:ext cx="1309084" cy="18349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ndo Semil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3889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aloración y evaluación de la calidad de la educación: Modelo basado en los  procesos de transformación curricular de la educación Secundaria en países  de América Latina, el Caribe y estudios comparativos internaciona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159" y="5009146"/>
            <a:ext cx="2729293" cy="1713996"/>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1594835" y="716227"/>
            <a:ext cx="2077792"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smtClean="0">
                <a:latin typeface="Rockwell" panose="02060603020205020403" pitchFamily="18" charset="0"/>
              </a:rPr>
              <a:t>HADDAD Y DRAXLER (2002).</a:t>
            </a:r>
            <a:endParaRPr lang="es-MX" sz="1600" b="1" dirty="0">
              <a:latin typeface="Rockwell" panose="02060603020205020403" pitchFamily="18" charset="0"/>
            </a:endParaRPr>
          </a:p>
        </p:txBody>
      </p:sp>
      <p:sp>
        <p:nvSpPr>
          <p:cNvPr id="15" name="Flecha curvada hacia abajo 14"/>
          <p:cNvSpPr/>
          <p:nvPr/>
        </p:nvSpPr>
        <p:spPr>
          <a:xfrm>
            <a:off x="2831206" y="294068"/>
            <a:ext cx="3850783" cy="422159"/>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6" name="CuadroTexto 15"/>
          <p:cNvSpPr txBox="1"/>
          <p:nvPr/>
        </p:nvSpPr>
        <p:spPr>
          <a:xfrm>
            <a:off x="5355465" y="719098"/>
            <a:ext cx="2575775"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1600" b="1" dirty="0" smtClean="0">
                <a:latin typeface="Rockwell" panose="02060603020205020403" pitchFamily="18" charset="0"/>
              </a:rPr>
              <a:t>JÍMENEZ (2003).</a:t>
            </a:r>
            <a:endParaRPr lang="es-MX" sz="1600" b="1" dirty="0">
              <a:latin typeface="Rockwell" panose="02060603020205020403" pitchFamily="18" charset="0"/>
            </a:endParaRPr>
          </a:p>
        </p:txBody>
      </p:sp>
      <p:sp>
        <p:nvSpPr>
          <p:cNvPr id="17" name="Flecha curvada hacia abajo 16"/>
          <p:cNvSpPr/>
          <p:nvPr/>
        </p:nvSpPr>
        <p:spPr>
          <a:xfrm>
            <a:off x="6733504" y="294068"/>
            <a:ext cx="3940935" cy="422159"/>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8" name="CuadroTexto 17"/>
          <p:cNvSpPr txBox="1"/>
          <p:nvPr/>
        </p:nvSpPr>
        <p:spPr>
          <a:xfrm>
            <a:off x="8995892" y="716227"/>
            <a:ext cx="2962141"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MX" sz="1600" b="1" dirty="0" smtClean="0"/>
              <a:t>TORRES SÁNTOME (2005) </a:t>
            </a:r>
            <a:endParaRPr lang="es-MX" sz="1600" b="1" dirty="0">
              <a:latin typeface="Rockwell" panose="02060603020205020403" pitchFamily="18" charset="0"/>
            </a:endParaRPr>
          </a:p>
        </p:txBody>
      </p:sp>
      <p:sp>
        <p:nvSpPr>
          <p:cNvPr id="19" name="CuadroTexto 18"/>
          <p:cNvSpPr txBox="1"/>
          <p:nvPr/>
        </p:nvSpPr>
        <p:spPr>
          <a:xfrm>
            <a:off x="5052811" y="1221483"/>
            <a:ext cx="3181082" cy="426290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MX" dirty="0"/>
          </a:p>
        </p:txBody>
      </p:sp>
      <p:pic>
        <p:nvPicPr>
          <p:cNvPr id="20" name="Imagen 19"/>
          <p:cNvPicPr/>
          <p:nvPr/>
        </p:nvPicPr>
        <p:blipFill rotWithShape="1">
          <a:blip r:embed="rId2"/>
          <a:srcRect l="47377" t="35274" r="20826" b="21875"/>
          <a:stretch/>
        </p:blipFill>
        <p:spPr bwMode="auto">
          <a:xfrm>
            <a:off x="5355465" y="1717319"/>
            <a:ext cx="2923505" cy="3271234"/>
          </a:xfrm>
          <a:prstGeom prst="rect">
            <a:avLst/>
          </a:prstGeom>
          <a:ln>
            <a:noFill/>
          </a:ln>
          <a:extLst>
            <a:ext uri="{53640926-AAD7-44D8-BBD7-CCE9431645EC}">
              <a14:shadowObscured xmlns:a14="http://schemas.microsoft.com/office/drawing/2010/main"/>
            </a:ext>
          </a:extLst>
        </p:spPr>
      </p:pic>
      <p:sp>
        <p:nvSpPr>
          <p:cNvPr id="21" name="CuadroTexto 20"/>
          <p:cNvSpPr txBox="1"/>
          <p:nvPr/>
        </p:nvSpPr>
        <p:spPr>
          <a:xfrm>
            <a:off x="8832761" y="1375894"/>
            <a:ext cx="3125272"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 sz="1600" dirty="0" smtClean="0"/>
              <a:t>Es necesario que puedan existir posibilidades reales de poner en cuestión los conocimientos culturales que la escuela valora y exige. Solo en un modelo didáctico capaz de afrontar el reto de formar una persona que pueda actuar sobre su propia vida, el alumnado inconformista puede llegar a tener posibilidades de analizar y comprender el porqué de su inconformismo y, en consecuencia, la institución escolar tiene probabilidades de ser menos reproductora. </a:t>
            </a:r>
            <a:endParaRPr lang="es-MX" sz="1600" dirty="0"/>
          </a:p>
        </p:txBody>
      </p:sp>
      <p:sp>
        <p:nvSpPr>
          <p:cNvPr id="22" name="CuadroTexto 21"/>
          <p:cNvSpPr txBox="1"/>
          <p:nvPr/>
        </p:nvSpPr>
        <p:spPr>
          <a:xfrm>
            <a:off x="499588" y="1499005"/>
            <a:ext cx="4268286"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la rigidez asociada con la enseñanza tradicional impartida en el aula tiene un costo insospechado para la sociedad: “Los sistemas educativos convencionales ofrecen escasa flexibilidad. En el caso de estudiantes provenientes de familias de bajos ingresos, la flexibilidad de las escuelas es aún menor; las escuelas más acomodadas atraen a los mejores docentes, relegando a los menos preparados a las escuelas de zonas pobres y remotas. En consecuencia, estos sistemas perpetúan las inequidad social, pierden a excelentes estudiantes víctimas del aburrimiento y aumentan el costo de la educación a través de las altas tasas de abandono y repetición”</a:t>
            </a:r>
            <a:endParaRPr lang="es-MX" sz="1600" dirty="0"/>
          </a:p>
        </p:txBody>
      </p:sp>
      <p:pic>
        <p:nvPicPr>
          <p:cNvPr id="23" name="Picture 2" descr="El curriculum oculto: Torres Santome, Jurgo: Amazon.com.mx: Libr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1158" y="5230711"/>
            <a:ext cx="1111607" cy="155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5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30331" y="688132"/>
            <a:ext cx="1738648"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600" b="1" dirty="0" smtClean="0">
                <a:latin typeface="Rockwell" panose="02060603020205020403" pitchFamily="18" charset="0"/>
              </a:rPr>
              <a:t>COLS (2008).</a:t>
            </a:r>
            <a:endParaRPr lang="es-MX" sz="1600" b="1" dirty="0">
              <a:latin typeface="Rockwell" panose="02060603020205020403" pitchFamily="18" charset="0"/>
            </a:endParaRPr>
          </a:p>
        </p:txBody>
      </p:sp>
      <p:sp>
        <p:nvSpPr>
          <p:cNvPr id="3" name="CuadroTexto 2"/>
          <p:cNvSpPr txBox="1"/>
          <p:nvPr/>
        </p:nvSpPr>
        <p:spPr>
          <a:xfrm>
            <a:off x="3908736" y="1355326"/>
            <a:ext cx="2781837" cy="378565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a:t>D</a:t>
            </a:r>
            <a:r>
              <a:rPr lang="es-ES" sz="1600" dirty="0" smtClean="0"/>
              <a:t>estaca, además, que las experiencias en el trabajo con proyectos, más allá de su sentido didáctico, tienen un valor agregado, y es el de la comunidad que se genera y que se forja a raíz de un trabajo de estas características. Llevarlos a cabo, ponerlos en marcha, implica muchas veces que se creen alianzas solidarias entre los alumnos y las alumnas y otros lazos con la comunidad escolar y extraescolar.</a:t>
            </a:r>
            <a:endParaRPr lang="es-MX" sz="1600" dirty="0"/>
          </a:p>
        </p:txBody>
      </p:sp>
      <p:sp>
        <p:nvSpPr>
          <p:cNvPr id="6" name="CuadroTexto 5"/>
          <p:cNvSpPr txBox="1"/>
          <p:nvPr/>
        </p:nvSpPr>
        <p:spPr>
          <a:xfrm>
            <a:off x="8277895" y="700929"/>
            <a:ext cx="2543578"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600" b="1" dirty="0" smtClean="0">
                <a:latin typeface="Rockwell" panose="02060603020205020403" pitchFamily="18" charset="0"/>
              </a:rPr>
              <a:t>ESTELA COLS (2008).</a:t>
            </a:r>
            <a:endParaRPr lang="es-MX" sz="1600" b="1" dirty="0">
              <a:latin typeface="Rockwell" panose="02060603020205020403" pitchFamily="18" charset="0"/>
            </a:endParaRPr>
          </a:p>
        </p:txBody>
      </p:sp>
      <p:sp>
        <p:nvSpPr>
          <p:cNvPr id="7" name="CuadroTexto 6"/>
          <p:cNvSpPr txBox="1"/>
          <p:nvPr/>
        </p:nvSpPr>
        <p:spPr>
          <a:xfrm>
            <a:off x="7199290" y="1355326"/>
            <a:ext cx="4700788" cy="526297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smtClean="0"/>
              <a:t>aporta también algunos de los que considera los rasgos más significativos del trabajo por proyectos como estrategia didáctica: </a:t>
            </a:r>
          </a:p>
          <a:p>
            <a:r>
              <a:rPr lang="es-ES" sz="1600" dirty="0" smtClean="0"/>
              <a:t>• El proyecto constituye tanto un móvil como un método de trabajo. </a:t>
            </a:r>
          </a:p>
          <a:p>
            <a:r>
              <a:rPr lang="es-ES" sz="1600" dirty="0" smtClean="0"/>
              <a:t>• Integra un conjunto de actividades organizadas, no inconexas; tanto en un sentido vertical es decir, en relación con el tiempo, con el desarrollo del proyecto como horizontal relativo a la organización de las actividades que los distintos actores van realizando de modo simultáneo. </a:t>
            </a:r>
          </a:p>
          <a:p>
            <a:r>
              <a:rPr lang="es-ES" sz="1600" dirty="0" smtClean="0"/>
              <a:t>• Fomenta una gran participación del alumno/a y el control de algunos aspectos del proceso. </a:t>
            </a:r>
          </a:p>
          <a:p>
            <a:r>
              <a:rPr lang="es-ES" sz="1600" dirty="0" smtClean="0"/>
              <a:t>• Es una empresa colectiva que colabora en la construcción de una cultura del trabajo en equipo. </a:t>
            </a:r>
          </a:p>
          <a:p>
            <a:r>
              <a:rPr lang="es-ES" sz="1600" dirty="0" smtClean="0"/>
              <a:t>• Da la posibilidad de diversificar tanto la tarea como los modos de participación de los estudiantes. </a:t>
            </a:r>
          </a:p>
          <a:p>
            <a:r>
              <a:rPr lang="es-ES" sz="1600" dirty="0" smtClean="0"/>
              <a:t>• Se pone el énfasis en la integración de aprendizajes. </a:t>
            </a:r>
          </a:p>
          <a:p>
            <a:r>
              <a:rPr lang="es-ES" sz="1600" dirty="0" smtClean="0"/>
              <a:t>• Existe una preocupación por la relevancia y significación social, cultural o personal de los proyectos</a:t>
            </a:r>
            <a:endParaRPr lang="es-MX" sz="1600" dirty="0"/>
          </a:p>
        </p:txBody>
      </p:sp>
      <p:sp>
        <p:nvSpPr>
          <p:cNvPr id="8" name="CuadroTexto 7"/>
          <p:cNvSpPr txBox="1"/>
          <p:nvPr/>
        </p:nvSpPr>
        <p:spPr>
          <a:xfrm>
            <a:off x="295138" y="700929"/>
            <a:ext cx="3361386"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1600" b="1" dirty="0" smtClean="0">
                <a:latin typeface="Rockwell" panose="02060603020205020403" pitchFamily="18" charset="0"/>
              </a:rPr>
              <a:t>Macedo, Katzkowicz y Quintanilla (2006).</a:t>
            </a:r>
            <a:endParaRPr lang="es-MX" sz="1600" b="1" dirty="0">
              <a:latin typeface="Rockwell" panose="02060603020205020403" pitchFamily="18" charset="0"/>
            </a:endParaRPr>
          </a:p>
        </p:txBody>
      </p:sp>
      <p:sp>
        <p:nvSpPr>
          <p:cNvPr id="9" name="CuadroTexto 8"/>
          <p:cNvSpPr txBox="1"/>
          <p:nvPr/>
        </p:nvSpPr>
        <p:spPr>
          <a:xfrm>
            <a:off x="274747" y="1355326"/>
            <a:ext cx="3125272"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t>La participación en la vida ciudadana requiere cada vez más del manejo de esta formación científica.</a:t>
            </a:r>
          </a:p>
          <a:p>
            <a:pPr algn="ctr"/>
            <a:r>
              <a:rPr lang="es-ES" sz="1600" dirty="0" smtClean="0"/>
              <a:t>Así, se hace evidente que mejorar los aprendizajes de los alumnos y alumnas es una necesidad impostergable si consideramos que el propósito fundamental es democratizar el acceso a esta área del conocimiento, lo que les permitirá mejorar su calidad de vida y su acción como ciudadanos.</a:t>
            </a:r>
            <a:endParaRPr lang="es-MX" sz="1600" dirty="0"/>
          </a:p>
        </p:txBody>
      </p:sp>
      <p:sp>
        <p:nvSpPr>
          <p:cNvPr id="10" name="Flecha curvada hacia abajo 9"/>
          <p:cNvSpPr/>
          <p:nvPr/>
        </p:nvSpPr>
        <p:spPr>
          <a:xfrm>
            <a:off x="1955439" y="-70875"/>
            <a:ext cx="3402171" cy="771804"/>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pic>
        <p:nvPicPr>
          <p:cNvPr id="1026" name="Picture 2" descr="col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236" y="5392345"/>
            <a:ext cx="2664855" cy="1498981"/>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erecha 3"/>
          <p:cNvSpPr/>
          <p:nvPr/>
        </p:nvSpPr>
        <p:spPr>
          <a:xfrm>
            <a:off x="6786091" y="5769735"/>
            <a:ext cx="413199" cy="309093"/>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12" name="Flecha derecha 11"/>
          <p:cNvSpPr/>
          <p:nvPr/>
        </p:nvSpPr>
        <p:spPr>
          <a:xfrm rot="16200000">
            <a:off x="5051625" y="5086358"/>
            <a:ext cx="251367" cy="360606"/>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14" name="CuadroTexto 13"/>
          <p:cNvSpPr txBox="1"/>
          <p:nvPr/>
        </p:nvSpPr>
        <p:spPr>
          <a:xfrm>
            <a:off x="295138" y="700185"/>
            <a:ext cx="3361386"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1600" b="1" dirty="0" smtClean="0">
                <a:latin typeface="Rockwell" panose="02060603020205020403" pitchFamily="18" charset="0"/>
              </a:rPr>
              <a:t>Macedo, Katzkowicz y Quintanilla (2006).</a:t>
            </a:r>
            <a:endParaRPr lang="es-MX" sz="1600" b="1" dirty="0">
              <a:latin typeface="Rockwell" panose="02060603020205020403" pitchFamily="18" charset="0"/>
            </a:endParaRPr>
          </a:p>
        </p:txBody>
      </p:sp>
      <p:sp>
        <p:nvSpPr>
          <p:cNvPr id="16" name="CuadroTexto 15"/>
          <p:cNvSpPr txBox="1"/>
          <p:nvPr/>
        </p:nvSpPr>
        <p:spPr>
          <a:xfrm>
            <a:off x="4441868" y="685458"/>
            <a:ext cx="1738648"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600" b="1" dirty="0" smtClean="0">
                <a:latin typeface="Rockwell" panose="02060603020205020403" pitchFamily="18" charset="0"/>
              </a:rPr>
              <a:t>COLS (2008).</a:t>
            </a:r>
            <a:endParaRPr lang="es-MX" sz="1600" b="1" dirty="0">
              <a:latin typeface="Rockwell" panose="02060603020205020403" pitchFamily="18" charset="0"/>
            </a:endParaRPr>
          </a:p>
        </p:txBody>
      </p:sp>
      <p:sp>
        <p:nvSpPr>
          <p:cNvPr id="17" name="Flecha curvada hacia abajo 16"/>
          <p:cNvSpPr/>
          <p:nvPr/>
        </p:nvSpPr>
        <p:spPr>
          <a:xfrm>
            <a:off x="5827688" y="-5338"/>
            <a:ext cx="4069724" cy="678876"/>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8" name="CuadroTexto 17"/>
          <p:cNvSpPr txBox="1"/>
          <p:nvPr/>
        </p:nvSpPr>
        <p:spPr>
          <a:xfrm>
            <a:off x="8289432" y="697675"/>
            <a:ext cx="2543578"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600" b="1" dirty="0" smtClean="0">
                <a:latin typeface="Rockwell" panose="02060603020205020403" pitchFamily="18" charset="0"/>
              </a:rPr>
              <a:t>ESTELA COLS (2008).</a:t>
            </a:r>
            <a:endParaRPr lang="es-MX" sz="1600" b="1" dirty="0">
              <a:latin typeface="Rockwell" panose="02060603020205020403" pitchFamily="18" charset="0"/>
            </a:endParaRPr>
          </a:p>
        </p:txBody>
      </p:sp>
      <p:sp>
        <p:nvSpPr>
          <p:cNvPr id="19" name="CuadroTexto 18"/>
          <p:cNvSpPr txBox="1"/>
          <p:nvPr/>
        </p:nvSpPr>
        <p:spPr>
          <a:xfrm>
            <a:off x="3913027" y="1331486"/>
            <a:ext cx="2781837" cy="378565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a:t>D</a:t>
            </a:r>
            <a:r>
              <a:rPr lang="es-ES" sz="1600" dirty="0" smtClean="0"/>
              <a:t>estaca, además, que las experiencias en el trabajo con proyectos, más allá de su sentido didáctico, tienen un valor agregado, y es el de la comunidad que se genera y que se forja a raíz de un trabajo de estas características. Llevarlos a cabo, ponerlos en marcha, implica muchas veces que se creen alianzas solidarias entre los alumnos y las alumnas y otros lazos con la comunidad escolar y extraescolar.</a:t>
            </a:r>
            <a:endParaRPr lang="es-MX" sz="1600" dirty="0"/>
          </a:p>
        </p:txBody>
      </p:sp>
      <p:sp>
        <p:nvSpPr>
          <p:cNvPr id="20" name="CuadroTexto 19"/>
          <p:cNvSpPr txBox="1"/>
          <p:nvPr/>
        </p:nvSpPr>
        <p:spPr>
          <a:xfrm>
            <a:off x="7194999" y="1364220"/>
            <a:ext cx="4700788" cy="526297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smtClean="0"/>
              <a:t>aporta también algunos de los que considera los rasgos más significativos del trabajo por proyectos como estrategia didáctica: </a:t>
            </a:r>
          </a:p>
          <a:p>
            <a:r>
              <a:rPr lang="es-ES" sz="1600" dirty="0" smtClean="0"/>
              <a:t>• El proyecto constituye tanto un móvil como un método de trabajo. </a:t>
            </a:r>
          </a:p>
          <a:p>
            <a:r>
              <a:rPr lang="es-ES" sz="1600" dirty="0" smtClean="0"/>
              <a:t>• Integra un conjunto de actividades organizadas, no inconexas; tanto en un sentido vertical es decir, en relación con el tiempo, con el desarrollo del proyecto como horizontal relativo a la organización de las actividades que los distintos actores van realizando de modo simultáneo. </a:t>
            </a:r>
          </a:p>
          <a:p>
            <a:r>
              <a:rPr lang="es-ES" sz="1600" dirty="0" smtClean="0"/>
              <a:t>• Fomenta una gran participación del alumno/a y el control de algunos aspectos del proceso. </a:t>
            </a:r>
          </a:p>
          <a:p>
            <a:r>
              <a:rPr lang="es-ES" sz="1600" dirty="0" smtClean="0"/>
              <a:t>• Es una empresa colectiva que colabora en la construcción de una cultura del trabajo en equipo. </a:t>
            </a:r>
          </a:p>
          <a:p>
            <a:r>
              <a:rPr lang="es-ES" sz="1600" dirty="0" smtClean="0"/>
              <a:t>• Da la posibilidad de diversificar tanto la tarea como los modos de participación de los estudiantes. </a:t>
            </a:r>
          </a:p>
          <a:p>
            <a:r>
              <a:rPr lang="es-ES" sz="1600" dirty="0" smtClean="0"/>
              <a:t>• Se pone el énfasis en la integración de aprendizajes. </a:t>
            </a:r>
          </a:p>
          <a:p>
            <a:r>
              <a:rPr lang="es-ES" sz="1600" dirty="0" smtClean="0"/>
              <a:t>• Existe una preocupación por la relevancia y significación social, cultural o personal de los proyectos</a:t>
            </a:r>
            <a:endParaRPr lang="es-MX" sz="1600" dirty="0"/>
          </a:p>
        </p:txBody>
      </p:sp>
      <p:pic>
        <p:nvPicPr>
          <p:cNvPr id="21" name="Picture 2" descr="col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236" y="5458584"/>
            <a:ext cx="2664855" cy="1498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egante imagen de fondo antiguo de patrón de geometría de línea de punto  polígono . vector, gráfico vectorial © kusabi imagen #95399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010"/>
            <a:ext cx="12191999" cy="6846793"/>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p:cNvSpPr txBox="1"/>
          <p:nvPr/>
        </p:nvSpPr>
        <p:spPr>
          <a:xfrm>
            <a:off x="270456" y="1352590"/>
            <a:ext cx="3125272"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smtClean="0"/>
              <a:t>La participación en la vida ciudadana requiere cada vez más del manejo de esta formación científica.</a:t>
            </a:r>
          </a:p>
          <a:p>
            <a:pPr algn="ctr"/>
            <a:r>
              <a:rPr lang="es-ES" sz="1600" dirty="0" smtClean="0"/>
              <a:t>Así, se hace evidente que mejorar los aprendizajes de los alumnos y alumnas es una necesidad impostergable si consideramos que el propósito fundamental es democratizar el acceso a esta área del conocimiento, lo que les permitirá mejorar su calidad de vida y su acción como ciudadanos.</a:t>
            </a:r>
            <a:endParaRPr lang="es-MX" sz="1600" dirty="0"/>
          </a:p>
        </p:txBody>
      </p:sp>
      <p:sp>
        <p:nvSpPr>
          <p:cNvPr id="24" name="CuadroTexto 23"/>
          <p:cNvSpPr txBox="1"/>
          <p:nvPr/>
        </p:nvSpPr>
        <p:spPr>
          <a:xfrm>
            <a:off x="292185" y="698193"/>
            <a:ext cx="3361386"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MX" sz="1600" b="1" dirty="0" smtClean="0">
                <a:latin typeface="Rockwell" panose="02060603020205020403" pitchFamily="18" charset="0"/>
              </a:rPr>
              <a:t>Macedo, Katzkowicz y Quintanilla (2006).</a:t>
            </a:r>
            <a:endParaRPr lang="es-MX" sz="1600" b="1" dirty="0">
              <a:latin typeface="Rockwell" panose="02060603020205020403" pitchFamily="18" charset="0"/>
            </a:endParaRPr>
          </a:p>
        </p:txBody>
      </p:sp>
      <p:sp>
        <p:nvSpPr>
          <p:cNvPr id="26" name="CuadroTexto 25"/>
          <p:cNvSpPr txBox="1"/>
          <p:nvPr/>
        </p:nvSpPr>
        <p:spPr>
          <a:xfrm>
            <a:off x="3917318" y="1316124"/>
            <a:ext cx="2781837" cy="378565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a:t>D</a:t>
            </a:r>
            <a:r>
              <a:rPr lang="es-ES" sz="1600" dirty="0" smtClean="0"/>
              <a:t>estaca, además, que las experiencias en el trabajo con proyectos, más allá de su sentido didáctico, tienen un valor agregado, y es el de la comunidad que se genera y que se forja a raíz de un trabajo de estas características. Llevarlos a cabo, ponerlos en marcha, implica muchas veces que se creen alianzas solidarias entre los alumnos y las alumnas y otros lazos con la comunidad escolar y extraescolar.</a:t>
            </a:r>
            <a:endParaRPr lang="es-MX" sz="1600" dirty="0"/>
          </a:p>
        </p:txBody>
      </p:sp>
      <p:sp>
        <p:nvSpPr>
          <p:cNvPr id="27" name="CuadroTexto 26"/>
          <p:cNvSpPr txBox="1"/>
          <p:nvPr/>
        </p:nvSpPr>
        <p:spPr>
          <a:xfrm>
            <a:off x="4418794" y="696924"/>
            <a:ext cx="1738648"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600" b="1" dirty="0" smtClean="0">
                <a:latin typeface="Rockwell" panose="02060603020205020403" pitchFamily="18" charset="0"/>
              </a:rPr>
              <a:t>COLS (2008).</a:t>
            </a:r>
            <a:endParaRPr lang="es-MX" sz="1600" b="1" dirty="0">
              <a:latin typeface="Rockwell" panose="02060603020205020403" pitchFamily="18" charset="0"/>
            </a:endParaRPr>
          </a:p>
        </p:txBody>
      </p:sp>
      <p:sp>
        <p:nvSpPr>
          <p:cNvPr id="28" name="Flecha curvada hacia abajo 27"/>
          <p:cNvSpPr/>
          <p:nvPr/>
        </p:nvSpPr>
        <p:spPr>
          <a:xfrm>
            <a:off x="5827688" y="4473"/>
            <a:ext cx="4069724" cy="678876"/>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29" name="CuadroTexto 28"/>
          <p:cNvSpPr txBox="1"/>
          <p:nvPr/>
        </p:nvSpPr>
        <p:spPr>
          <a:xfrm>
            <a:off x="8300969" y="707486"/>
            <a:ext cx="2543578" cy="33855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600" b="1" dirty="0" smtClean="0">
                <a:latin typeface="Rockwell" panose="02060603020205020403" pitchFamily="18" charset="0"/>
              </a:rPr>
              <a:t>ESTELA COLS (2008).</a:t>
            </a:r>
            <a:endParaRPr lang="es-MX" sz="1600" b="1" dirty="0">
              <a:latin typeface="Rockwell" panose="02060603020205020403" pitchFamily="18" charset="0"/>
            </a:endParaRPr>
          </a:p>
        </p:txBody>
      </p:sp>
      <p:sp>
        <p:nvSpPr>
          <p:cNvPr id="30" name="CuadroTexto 29"/>
          <p:cNvSpPr txBox="1"/>
          <p:nvPr/>
        </p:nvSpPr>
        <p:spPr>
          <a:xfrm>
            <a:off x="7210827" y="1364227"/>
            <a:ext cx="4700788" cy="526297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smtClean="0"/>
              <a:t>aporta también algunos de los que considera los rasgos más significativos del trabajo por proyectos como estrategia didáctica: </a:t>
            </a:r>
          </a:p>
          <a:p>
            <a:r>
              <a:rPr lang="es-ES" sz="1600" dirty="0" smtClean="0"/>
              <a:t>• El proyecto constituye tanto un móvil como un método de trabajo. </a:t>
            </a:r>
          </a:p>
          <a:p>
            <a:r>
              <a:rPr lang="es-ES" sz="1600" dirty="0" smtClean="0"/>
              <a:t>• Integra un conjunto de actividades organizadas, no inconexas; tanto en un sentido vertical es decir, en relación con el tiempo, con el desarrollo del proyecto como horizontal relativo a la organización de las actividades que los distintos actores van realizando de modo simultáneo. </a:t>
            </a:r>
          </a:p>
          <a:p>
            <a:r>
              <a:rPr lang="es-ES" sz="1600" dirty="0" smtClean="0"/>
              <a:t>• Fomenta una gran participación del alumno/a y el control de algunos aspectos del proceso. </a:t>
            </a:r>
          </a:p>
          <a:p>
            <a:r>
              <a:rPr lang="es-ES" sz="1600" dirty="0" smtClean="0"/>
              <a:t>• Es una empresa colectiva que colabora en la construcción de una cultura del trabajo en equipo. </a:t>
            </a:r>
          </a:p>
          <a:p>
            <a:r>
              <a:rPr lang="es-ES" sz="1600" dirty="0" smtClean="0"/>
              <a:t>• Da la posibilidad de diversificar tanto la tarea como los modos de participación de los estudiantes. </a:t>
            </a:r>
          </a:p>
          <a:p>
            <a:r>
              <a:rPr lang="es-ES" sz="1600" dirty="0" smtClean="0"/>
              <a:t>• Se pone el énfasis en la integración de aprendizajes. </a:t>
            </a:r>
          </a:p>
          <a:p>
            <a:r>
              <a:rPr lang="es-ES" sz="1600" dirty="0" smtClean="0"/>
              <a:t>• Existe una preocupación por la relevancia y significación social, cultural o personal de los proyectos</a:t>
            </a:r>
            <a:endParaRPr lang="es-MX" sz="1600" dirty="0"/>
          </a:p>
        </p:txBody>
      </p:sp>
      <p:sp>
        <p:nvSpPr>
          <p:cNvPr id="31" name="Flecha curvada hacia abajo 30"/>
          <p:cNvSpPr/>
          <p:nvPr/>
        </p:nvSpPr>
        <p:spPr>
          <a:xfrm>
            <a:off x="1991392" y="-84691"/>
            <a:ext cx="3402171" cy="771804"/>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pic>
        <p:nvPicPr>
          <p:cNvPr id="32" name="Picture 2" descr="col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773" y="5376983"/>
            <a:ext cx="2664855" cy="1498981"/>
          </a:xfrm>
          <a:prstGeom prst="rect">
            <a:avLst/>
          </a:prstGeom>
          <a:noFill/>
          <a:extLst>
            <a:ext uri="{909E8E84-426E-40DD-AFC4-6F175D3DCCD1}">
              <a14:hiddenFill xmlns:a14="http://schemas.microsoft.com/office/drawing/2010/main">
                <a:solidFill>
                  <a:srgbClr val="FFFFFF"/>
                </a:solidFill>
              </a14:hiddenFill>
            </a:ext>
          </a:extLst>
        </p:spPr>
      </p:pic>
      <p:sp>
        <p:nvSpPr>
          <p:cNvPr id="33" name="Flecha derecha 32"/>
          <p:cNvSpPr/>
          <p:nvPr/>
        </p:nvSpPr>
        <p:spPr>
          <a:xfrm rot="16200000">
            <a:off x="5047599" y="5070996"/>
            <a:ext cx="251367" cy="360606"/>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34" name="Flecha derecha 33"/>
          <p:cNvSpPr/>
          <p:nvPr/>
        </p:nvSpPr>
        <p:spPr>
          <a:xfrm>
            <a:off x="6773211" y="5785097"/>
            <a:ext cx="413199" cy="309093"/>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04063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95267" y="488255"/>
            <a:ext cx="2985689" cy="338554"/>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s-MX" sz="1600" b="1" dirty="0" smtClean="0">
                <a:latin typeface="Rockwell" panose="02060603020205020403" pitchFamily="18" charset="0"/>
              </a:rPr>
              <a:t>ANIJOVICH Y MORA (2010).</a:t>
            </a:r>
            <a:endParaRPr lang="es-MX" sz="1600" b="1" dirty="0">
              <a:latin typeface="Rockwell" panose="02060603020205020403" pitchFamily="18" charset="0"/>
            </a:endParaRPr>
          </a:p>
        </p:txBody>
      </p:sp>
      <p:sp>
        <p:nvSpPr>
          <p:cNvPr id="4" name="Rectángulo 3"/>
          <p:cNvSpPr/>
          <p:nvPr/>
        </p:nvSpPr>
        <p:spPr>
          <a:xfrm>
            <a:off x="193183" y="957612"/>
            <a:ext cx="6606862" cy="378565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1600" dirty="0" smtClean="0"/>
              <a:t>Describen algunos pasos que pueden contribuir a diseñar un proyecto: </a:t>
            </a:r>
          </a:p>
          <a:p>
            <a:pPr marL="342900" indent="-342900">
              <a:buAutoNum type="arabicPeriod"/>
            </a:pPr>
            <a:r>
              <a:rPr lang="es-ES" sz="1600" dirty="0" smtClean="0"/>
              <a:t>Identificar un contenido que posibilite definir problemas significativos y relevantes, tanto desde la perspectiva disciplinar, tanto por su importancia para la comunidad, como por ser problemas interesantes para los alumnos; </a:t>
            </a:r>
          </a:p>
          <a:p>
            <a:pPr marL="342900" indent="-342900">
              <a:buAutoNum type="arabicPeriod"/>
            </a:pPr>
            <a:r>
              <a:rPr lang="es-ES" sz="1600" dirty="0" smtClean="0"/>
              <a:t>Formular los objetivos de aprendizaje para ese proyectos</a:t>
            </a:r>
          </a:p>
          <a:p>
            <a:pPr marL="342900" indent="-342900">
              <a:buAutoNum type="arabicPeriod"/>
            </a:pPr>
            <a:r>
              <a:rPr lang="es-ES" sz="1600" dirty="0" smtClean="0"/>
              <a:t>Especificar los modos de comunicar el proyecto: tanto de los estadios de avance como del trabajo final; </a:t>
            </a:r>
          </a:p>
          <a:p>
            <a:pPr marL="342900" indent="-342900">
              <a:buAutoNum type="arabicPeriod"/>
            </a:pPr>
            <a:r>
              <a:rPr lang="es-ES" sz="1600" dirty="0"/>
              <a:t>D</a:t>
            </a:r>
            <a:r>
              <a:rPr lang="es-ES" sz="1600" dirty="0" smtClean="0"/>
              <a:t>eterminar la variedad de recursos disponibles; </a:t>
            </a:r>
          </a:p>
          <a:p>
            <a:pPr marL="342900" indent="-342900">
              <a:buAutoNum type="arabicPeriod"/>
            </a:pPr>
            <a:r>
              <a:rPr lang="es-ES" sz="1600" dirty="0" smtClean="0"/>
              <a:t>Planificar diversas rutas de abordajes posibles, y la secuencia de actividades y presentaciones para cada una de las instancias de clase; </a:t>
            </a:r>
          </a:p>
          <a:p>
            <a:pPr marL="342900" indent="-342900">
              <a:buAutoNum type="arabicPeriod"/>
            </a:pPr>
            <a:r>
              <a:rPr lang="es-ES" sz="1600" dirty="0" smtClean="0"/>
              <a:t>Definir un cronograma; </a:t>
            </a:r>
          </a:p>
          <a:p>
            <a:pPr marL="342900" indent="-342900">
              <a:buAutoNum type="arabicPeriod"/>
            </a:pPr>
            <a:r>
              <a:rPr lang="es-ES" sz="1600" dirty="0" smtClean="0"/>
              <a:t>Diseñar los tipos y momentos de evaluación del proyecto; </a:t>
            </a:r>
          </a:p>
          <a:p>
            <a:pPr marL="342900" indent="-342900">
              <a:buAutoNum type="arabicPeriod"/>
            </a:pPr>
            <a:r>
              <a:rPr lang="es-ES" sz="1600" dirty="0" smtClean="0"/>
              <a:t>Especificar el o los formatos y los momentos que se propondrán para documentar el proyecto.</a:t>
            </a:r>
            <a:endParaRPr lang="es-MX" sz="1600" dirty="0"/>
          </a:p>
        </p:txBody>
      </p:sp>
      <p:sp>
        <p:nvSpPr>
          <p:cNvPr id="5" name="CuadroTexto 4"/>
          <p:cNvSpPr txBox="1"/>
          <p:nvPr/>
        </p:nvSpPr>
        <p:spPr>
          <a:xfrm>
            <a:off x="7033502" y="957612"/>
            <a:ext cx="229244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smtClean="0"/>
              <a:t>Por lo tanto, se espera que esta educación a través de las ciencias, contribuya a la formación de una ciudadanía participativa, es decir, colabore con una educación científica para la acción.</a:t>
            </a:r>
            <a:endParaRPr lang="es-MX" sz="1600" dirty="0"/>
          </a:p>
        </p:txBody>
      </p:sp>
      <p:sp>
        <p:nvSpPr>
          <p:cNvPr id="6" name="Rectángulo 5"/>
          <p:cNvSpPr/>
          <p:nvPr/>
        </p:nvSpPr>
        <p:spPr>
          <a:xfrm>
            <a:off x="7289441" y="488255"/>
            <a:ext cx="2045881" cy="338554"/>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s-MX" sz="1600" b="1" dirty="0" smtClean="0">
                <a:latin typeface="Rockwell" panose="02060603020205020403" pitchFamily="18" charset="0"/>
              </a:rPr>
              <a:t>MEINARID (2010).</a:t>
            </a:r>
            <a:endParaRPr lang="es-MX" sz="1600" b="1" dirty="0">
              <a:latin typeface="Rockwell" panose="02060603020205020403" pitchFamily="18" charset="0"/>
            </a:endParaRPr>
          </a:p>
        </p:txBody>
      </p:sp>
      <p:sp>
        <p:nvSpPr>
          <p:cNvPr id="7" name="Rectángulo 6"/>
          <p:cNvSpPr/>
          <p:nvPr/>
        </p:nvSpPr>
        <p:spPr>
          <a:xfrm>
            <a:off x="9559399" y="957612"/>
            <a:ext cx="2439417" cy="40318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1600" dirty="0" smtClean="0"/>
              <a:t>Se trata de lograr la educación de los y las jóvenes para hacerlos reflexivos, críticos, autónomos, conocedores de sus derechos y capaces de demandar por los deberes de sus comunidades. Para eso, se requiere de un profesorado también reflexivo, crítico y autónomo; profesionales que puedan revisar su práctica y producir cambios.</a:t>
            </a:r>
            <a:endParaRPr lang="es-MX" sz="1600" dirty="0"/>
          </a:p>
        </p:txBody>
      </p:sp>
      <p:sp>
        <p:nvSpPr>
          <p:cNvPr id="8" name="Rectángulo 7"/>
          <p:cNvSpPr/>
          <p:nvPr/>
        </p:nvSpPr>
        <p:spPr>
          <a:xfrm>
            <a:off x="9792234" y="463207"/>
            <a:ext cx="2045881" cy="338554"/>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s-MX" sz="1600" b="1" dirty="0" smtClean="0">
                <a:latin typeface="Rockwell" panose="02060603020205020403" pitchFamily="18" charset="0"/>
              </a:rPr>
              <a:t>MEINARID (2010).</a:t>
            </a:r>
            <a:endParaRPr lang="es-MX" sz="1600" b="1" dirty="0">
              <a:latin typeface="Rockwell" panose="02060603020205020403" pitchFamily="18" charset="0"/>
            </a:endParaRPr>
          </a:p>
        </p:txBody>
      </p:sp>
      <p:sp>
        <p:nvSpPr>
          <p:cNvPr id="9" name="Flecha curvada hacia abajo 8"/>
          <p:cNvSpPr/>
          <p:nvPr/>
        </p:nvSpPr>
        <p:spPr>
          <a:xfrm>
            <a:off x="4095482" y="0"/>
            <a:ext cx="3863662" cy="463207"/>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0" name="Flecha curvada hacia abajo 9"/>
          <p:cNvSpPr/>
          <p:nvPr/>
        </p:nvSpPr>
        <p:spPr>
          <a:xfrm>
            <a:off x="8190963" y="0"/>
            <a:ext cx="3039414" cy="488255"/>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pic>
        <p:nvPicPr>
          <p:cNvPr id="3078" name="Picture 6" descr="Anijovich mora estrategias de enseñanza otra mirada al quehacer en el aula  by Lorena Chervet - issu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3629" y="4874067"/>
            <a:ext cx="1281853" cy="185156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olíticas Públ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559" y="5022122"/>
            <a:ext cx="2600325" cy="17526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ector curvado 16"/>
          <p:cNvCxnSpPr>
            <a:endCxn id="7" idx="2"/>
          </p:cNvCxnSpPr>
          <p:nvPr/>
        </p:nvCxnSpPr>
        <p:spPr>
          <a:xfrm rot="5400000" flipH="1" flipV="1">
            <a:off x="9469294" y="4999137"/>
            <a:ext cx="1319466" cy="130016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p:cNvCxnSpPr>
            <a:stCxn id="3088" idx="0"/>
            <a:endCxn id="5" idx="2"/>
          </p:cNvCxnSpPr>
          <p:nvPr/>
        </p:nvCxnSpPr>
        <p:spPr>
          <a:xfrm flipV="1">
            <a:off x="8179722" y="3265936"/>
            <a:ext cx="0" cy="1756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090" name="Picture 18" descr="Plantillas de Fondos de pantalla florales editables online | Can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7735" cy="6861226"/>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p:cNvSpPr/>
          <p:nvPr/>
        </p:nvSpPr>
        <p:spPr>
          <a:xfrm>
            <a:off x="193183" y="957612"/>
            <a:ext cx="6606862" cy="378565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1600" dirty="0" smtClean="0"/>
              <a:t>Describen algunos pasos que pueden contribuir a diseñar un proyecto: </a:t>
            </a:r>
          </a:p>
          <a:p>
            <a:pPr marL="342900" indent="-342900">
              <a:buAutoNum type="arabicPeriod"/>
            </a:pPr>
            <a:r>
              <a:rPr lang="es-ES" sz="1600" dirty="0" smtClean="0"/>
              <a:t>Identificar un contenido que posibilite definir problemas significativos y relevantes, tanto desde la perspectiva disciplinar, tanto por su importancia para la comunidad, como por ser problemas interesantes para los alumnos; </a:t>
            </a:r>
          </a:p>
          <a:p>
            <a:pPr marL="342900" indent="-342900">
              <a:buAutoNum type="arabicPeriod"/>
            </a:pPr>
            <a:r>
              <a:rPr lang="es-ES" sz="1600" dirty="0" smtClean="0"/>
              <a:t>Formular los objetivos de aprendizaje para ese proyectos</a:t>
            </a:r>
          </a:p>
          <a:p>
            <a:pPr marL="342900" indent="-342900">
              <a:buAutoNum type="arabicPeriod"/>
            </a:pPr>
            <a:r>
              <a:rPr lang="es-ES" sz="1600" dirty="0" smtClean="0"/>
              <a:t>Especificar los modos de comunicar el proyecto: tanto de los estadios de avance como del trabajo final; </a:t>
            </a:r>
          </a:p>
          <a:p>
            <a:pPr marL="342900" indent="-342900">
              <a:buAutoNum type="arabicPeriod"/>
            </a:pPr>
            <a:r>
              <a:rPr lang="es-ES" sz="1600" dirty="0"/>
              <a:t>D</a:t>
            </a:r>
            <a:r>
              <a:rPr lang="es-ES" sz="1600" dirty="0" smtClean="0"/>
              <a:t>eterminar la variedad de recursos disponibles; </a:t>
            </a:r>
          </a:p>
          <a:p>
            <a:pPr marL="342900" indent="-342900">
              <a:buAutoNum type="arabicPeriod"/>
            </a:pPr>
            <a:r>
              <a:rPr lang="es-ES" sz="1600" dirty="0" smtClean="0"/>
              <a:t>Planificar diversas rutas de abordajes posibles, y la secuencia de actividades y presentaciones para cada una de las instancias de clase; </a:t>
            </a:r>
          </a:p>
          <a:p>
            <a:pPr marL="342900" indent="-342900">
              <a:buAutoNum type="arabicPeriod"/>
            </a:pPr>
            <a:r>
              <a:rPr lang="es-ES" sz="1600" dirty="0" smtClean="0"/>
              <a:t>Definir un cronograma; </a:t>
            </a:r>
          </a:p>
          <a:p>
            <a:pPr marL="342900" indent="-342900">
              <a:buAutoNum type="arabicPeriod"/>
            </a:pPr>
            <a:r>
              <a:rPr lang="es-ES" sz="1600" dirty="0" smtClean="0"/>
              <a:t>Diseñar los tipos y momentos de evaluación del proyecto; </a:t>
            </a:r>
          </a:p>
          <a:p>
            <a:pPr marL="342900" indent="-342900">
              <a:buAutoNum type="arabicPeriod"/>
            </a:pPr>
            <a:r>
              <a:rPr lang="es-ES" sz="1600" dirty="0" smtClean="0"/>
              <a:t>Especificar el o los formatos y los momentos que se propondrán para documentar el proyecto.</a:t>
            </a:r>
            <a:endParaRPr lang="es-MX" sz="1600" dirty="0"/>
          </a:p>
        </p:txBody>
      </p:sp>
      <p:sp>
        <p:nvSpPr>
          <p:cNvPr id="32" name="Rectángulo 31"/>
          <p:cNvSpPr/>
          <p:nvPr/>
        </p:nvSpPr>
        <p:spPr>
          <a:xfrm>
            <a:off x="2295267" y="502006"/>
            <a:ext cx="2985689" cy="338554"/>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s-MX" sz="1600" b="1" dirty="0" smtClean="0">
                <a:latin typeface="Rockwell" panose="02060603020205020403" pitchFamily="18" charset="0"/>
              </a:rPr>
              <a:t>ANIJOVICH Y MORA (2010).</a:t>
            </a:r>
            <a:endParaRPr lang="es-MX" sz="1600" b="1" dirty="0">
              <a:latin typeface="Rockwell" panose="02060603020205020403" pitchFamily="18" charset="0"/>
            </a:endParaRPr>
          </a:p>
        </p:txBody>
      </p:sp>
      <p:sp>
        <p:nvSpPr>
          <p:cNvPr id="33" name="Flecha curvada hacia abajo 32"/>
          <p:cNvSpPr/>
          <p:nvPr/>
        </p:nvSpPr>
        <p:spPr>
          <a:xfrm>
            <a:off x="4095482" y="-3226"/>
            <a:ext cx="3863662" cy="463207"/>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34" name="Flecha curvada hacia abajo 33"/>
          <p:cNvSpPr/>
          <p:nvPr/>
        </p:nvSpPr>
        <p:spPr>
          <a:xfrm>
            <a:off x="8190963" y="-1644"/>
            <a:ext cx="3039414" cy="488255"/>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35" name="Rectángulo 34"/>
          <p:cNvSpPr/>
          <p:nvPr/>
        </p:nvSpPr>
        <p:spPr>
          <a:xfrm>
            <a:off x="7289441" y="511879"/>
            <a:ext cx="2045881" cy="338554"/>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s-MX" sz="1600" b="1" dirty="0" smtClean="0">
                <a:latin typeface="Rockwell" panose="02060603020205020403" pitchFamily="18" charset="0"/>
              </a:rPr>
              <a:t>MEINARID (2010).</a:t>
            </a:r>
            <a:endParaRPr lang="es-MX" sz="1600" b="1" dirty="0">
              <a:latin typeface="Rockwell" panose="02060603020205020403" pitchFamily="18" charset="0"/>
            </a:endParaRPr>
          </a:p>
        </p:txBody>
      </p:sp>
      <p:sp>
        <p:nvSpPr>
          <p:cNvPr id="36" name="Rectángulo 35"/>
          <p:cNvSpPr/>
          <p:nvPr/>
        </p:nvSpPr>
        <p:spPr>
          <a:xfrm>
            <a:off x="9792233" y="459988"/>
            <a:ext cx="2045881" cy="338554"/>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s-MX" sz="1600" b="1" dirty="0" smtClean="0">
                <a:latin typeface="Rockwell" panose="02060603020205020403" pitchFamily="18" charset="0"/>
              </a:rPr>
              <a:t>MEINARID (2010).</a:t>
            </a:r>
            <a:endParaRPr lang="es-MX" sz="1600" b="1" dirty="0">
              <a:latin typeface="Rockwell" panose="02060603020205020403" pitchFamily="18" charset="0"/>
            </a:endParaRPr>
          </a:p>
        </p:txBody>
      </p:sp>
      <p:sp>
        <p:nvSpPr>
          <p:cNvPr id="37" name="Rectángulo 36"/>
          <p:cNvSpPr/>
          <p:nvPr/>
        </p:nvSpPr>
        <p:spPr>
          <a:xfrm>
            <a:off x="9584122" y="963934"/>
            <a:ext cx="2439417" cy="403187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1600" dirty="0" smtClean="0"/>
              <a:t>Se trata de lograr la educación de los y las jóvenes para hacerlos reflexivos, críticos, autónomos, conocedores de sus derechos y capaces de demandar por los deberes de sus comunidades. Para eso, se requiere de un profesorado también reflexivo, crítico y autónomo; profesionales que puedan revisar su práctica y producir cambios.</a:t>
            </a:r>
            <a:endParaRPr lang="es-MX" sz="1600" dirty="0"/>
          </a:p>
        </p:txBody>
      </p:sp>
      <p:sp>
        <p:nvSpPr>
          <p:cNvPr id="38" name="CuadroTexto 37"/>
          <p:cNvSpPr txBox="1"/>
          <p:nvPr/>
        </p:nvSpPr>
        <p:spPr>
          <a:xfrm>
            <a:off x="7033501" y="969087"/>
            <a:ext cx="229244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600" dirty="0" smtClean="0"/>
              <a:t>Por lo tanto, se espera que esta educación a través de las ciencias, contribuya a la formación de una ciudadanía participativa, es decir, colabore con una educación científica para la acción.</a:t>
            </a:r>
            <a:endParaRPr lang="es-MX" sz="1600" dirty="0"/>
          </a:p>
        </p:txBody>
      </p:sp>
      <p:cxnSp>
        <p:nvCxnSpPr>
          <p:cNvPr id="39" name="Conector recto de flecha 38"/>
          <p:cNvCxnSpPr/>
          <p:nvPr/>
        </p:nvCxnSpPr>
        <p:spPr>
          <a:xfrm flipV="1">
            <a:off x="8179721" y="3277411"/>
            <a:ext cx="0" cy="1756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0" name="Picture 16" descr="Políticas Públ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621" y="5001738"/>
            <a:ext cx="2600325" cy="175260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Conector curvado 40"/>
          <p:cNvCxnSpPr/>
          <p:nvPr/>
        </p:nvCxnSpPr>
        <p:spPr>
          <a:xfrm rot="5400000" flipH="1" flipV="1">
            <a:off x="9468355" y="4978753"/>
            <a:ext cx="1319466" cy="130016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pic>
        <p:nvPicPr>
          <p:cNvPr id="42" name="Picture 6" descr="Anijovich mora estrategias de enseñanza otra mirada al quehacer en el aula  by Lorena Chervet - issu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9937" y="4876984"/>
            <a:ext cx="1281853" cy="185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352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88933" y="853312"/>
            <a:ext cx="1786066" cy="338554"/>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ctr"/>
            <a:r>
              <a:rPr lang="es-MX" sz="1600" b="1" dirty="0" smtClean="0">
                <a:latin typeface="Rockwell" panose="02060603020205020403" pitchFamily="18" charset="0"/>
              </a:rPr>
              <a:t>UNESCO (2011).</a:t>
            </a:r>
            <a:endParaRPr lang="es-MX" sz="1600" b="1" dirty="0">
              <a:latin typeface="Rockwell" panose="02060603020205020403" pitchFamily="18" charset="0"/>
            </a:endParaRPr>
          </a:p>
        </p:txBody>
      </p:sp>
      <p:sp>
        <p:nvSpPr>
          <p:cNvPr id="3" name="Rectángulo 2"/>
          <p:cNvSpPr/>
          <p:nvPr/>
        </p:nvSpPr>
        <p:spPr>
          <a:xfrm>
            <a:off x="588135" y="1434749"/>
            <a:ext cx="5387662" cy="3539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600" dirty="0" smtClean="0"/>
              <a:t>Según un informe reciente de UNESCO (2011), se torna imperioso ampliar el acceso a las oportunidades de aprendizaje de las poblaciones más desfavorecidas y  disminuir la deserción, mejorando los logros de aprendizaje, para lo cual se vuelve necesario impulsar la reforma de los sistemas educativos. Esto se halla en acuerdo con las experiencias realizadas en algunos países, donde se promueve el trabajo en escuelas exitosas, en particular en contextos de pobreza, las cuales llegan a compartir algunas características tales como: un clima escolar que desarrolla buenas relaciones; una gestión institucional centrada en lo pedagógico; un aprendizaje que se define como el centro de la acción, donde también se evidencia un gran liderazgo directivo y una vinculación y alianzas entre escuelas y familias.</a:t>
            </a:r>
            <a:endParaRPr lang="es-MX" sz="1600" dirty="0"/>
          </a:p>
        </p:txBody>
      </p:sp>
      <p:sp>
        <p:nvSpPr>
          <p:cNvPr id="4" name="Rectángulo 3"/>
          <p:cNvSpPr/>
          <p:nvPr/>
        </p:nvSpPr>
        <p:spPr>
          <a:xfrm>
            <a:off x="8064755" y="853312"/>
            <a:ext cx="2045881" cy="338554"/>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s-MX" sz="1600" b="1" dirty="0" smtClean="0">
                <a:latin typeface="Rockwell" panose="02060603020205020403" pitchFamily="18" charset="0"/>
              </a:rPr>
              <a:t>MEINARID (2015).</a:t>
            </a:r>
            <a:endParaRPr lang="es-MX" sz="1600" b="1" dirty="0">
              <a:latin typeface="Rockwell" panose="02060603020205020403" pitchFamily="18" charset="0"/>
            </a:endParaRPr>
          </a:p>
        </p:txBody>
      </p:sp>
      <p:sp>
        <p:nvSpPr>
          <p:cNvPr id="5" name="Rectángulo 4"/>
          <p:cNvSpPr/>
          <p:nvPr/>
        </p:nvSpPr>
        <p:spPr>
          <a:xfrm>
            <a:off x="7305625" y="1434749"/>
            <a:ext cx="3564143"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S" dirty="0" smtClean="0"/>
              <a:t>En este sentido, consideramos que la propuesta puede ser un aporte interesante en relación con los instrumentos innovadores de enseñanza en temas estratégicos para la construcción de múltiples ciudadanías (Meinardi, 2015), con el </a:t>
            </a:r>
            <a:r>
              <a:rPr lang="es-ES" dirty="0" smtClean="0"/>
              <a:t>fin </a:t>
            </a:r>
            <a:r>
              <a:rPr lang="es-ES" dirty="0" smtClean="0"/>
              <a:t>de contribuir con los procesos de inclusión educativa y, por ende, social con calidad.</a:t>
            </a:r>
            <a:endParaRPr lang="es-MX" dirty="0"/>
          </a:p>
        </p:txBody>
      </p:sp>
      <p:sp>
        <p:nvSpPr>
          <p:cNvPr id="6" name="Flecha curvada hacia abajo 5"/>
          <p:cNvSpPr/>
          <p:nvPr/>
        </p:nvSpPr>
        <p:spPr>
          <a:xfrm>
            <a:off x="3101661" y="218941"/>
            <a:ext cx="6029460" cy="634371"/>
          </a:xfrm>
          <a:prstGeom prst="curvedDownArrow">
            <a:avLst>
              <a:gd name="adj1" fmla="val 25000"/>
              <a:gd name="adj2" fmla="val 66332"/>
              <a:gd name="adj3" fmla="val 209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pic>
        <p:nvPicPr>
          <p:cNvPr id="5124" name="Picture 4" descr="fondo blanco con bonito marco de flores amarillas 2030761 Foto de stock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30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Unesco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153" y="5095941"/>
            <a:ext cx="2333625" cy="155257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664335" y="1385691"/>
            <a:ext cx="5387662" cy="3539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600" dirty="0" smtClean="0"/>
              <a:t>Según un informe reciente de UNESCO (2011), se torna imperioso ampliar el acceso a las oportunidades de aprendizaje de las poblaciones más desfavorecidas y  disminuir la deserción, mejorando los logros de aprendizaje, para lo cual se vuelve necesario impulsar la reforma de los sistemas educativos. Esto se halla en acuerdo con las experiencias realizadas en algunos países, donde se promueve el trabajo en escuelas exitosas, en particular en contextos de pobreza, las cuales llegan a compartir algunas características tales como: un clima escolar que desarrolla buenas relaciones; una gestión institucional centrada en lo pedagógico; un aprendizaje que se define como el centro de la acción, donde también se evidencia un gran liderazgo directivo y una vinculación y alianzas entre escuelas y familias.</a:t>
            </a:r>
            <a:endParaRPr lang="es-MX" sz="1600" dirty="0"/>
          </a:p>
        </p:txBody>
      </p:sp>
      <p:sp>
        <p:nvSpPr>
          <p:cNvPr id="10" name="Rectángulo 9"/>
          <p:cNvSpPr/>
          <p:nvPr/>
        </p:nvSpPr>
        <p:spPr>
          <a:xfrm>
            <a:off x="2541333" y="1005712"/>
            <a:ext cx="1786066" cy="338554"/>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ctr"/>
            <a:r>
              <a:rPr lang="es-MX" sz="1600" b="1" dirty="0" smtClean="0">
                <a:latin typeface="Rockwell" panose="02060603020205020403" pitchFamily="18" charset="0"/>
              </a:rPr>
              <a:t>UNESCO (2011).</a:t>
            </a:r>
            <a:endParaRPr lang="es-MX" sz="1600" b="1" dirty="0">
              <a:latin typeface="Rockwell" panose="02060603020205020403" pitchFamily="18" charset="0"/>
            </a:endParaRPr>
          </a:p>
        </p:txBody>
      </p:sp>
      <p:sp>
        <p:nvSpPr>
          <p:cNvPr id="11" name="Flecha curvada hacia abajo 10"/>
          <p:cNvSpPr/>
          <p:nvPr/>
        </p:nvSpPr>
        <p:spPr>
          <a:xfrm>
            <a:off x="3254061" y="371341"/>
            <a:ext cx="6029460" cy="634371"/>
          </a:xfrm>
          <a:prstGeom prst="curvedDownArrow">
            <a:avLst>
              <a:gd name="adj1" fmla="val 25000"/>
              <a:gd name="adj2" fmla="val 66332"/>
              <a:gd name="adj3" fmla="val 209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12" name="Rectángulo 11"/>
          <p:cNvSpPr/>
          <p:nvPr/>
        </p:nvSpPr>
        <p:spPr>
          <a:xfrm>
            <a:off x="8217155" y="1005712"/>
            <a:ext cx="2045881" cy="338554"/>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s-MX" sz="1600" b="1" dirty="0" smtClean="0">
                <a:latin typeface="Rockwell" panose="02060603020205020403" pitchFamily="18" charset="0"/>
              </a:rPr>
              <a:t>MEINARID (2015).</a:t>
            </a:r>
            <a:endParaRPr lang="es-MX" sz="1600" b="1" dirty="0">
              <a:latin typeface="Rockwell" panose="02060603020205020403" pitchFamily="18" charset="0"/>
            </a:endParaRPr>
          </a:p>
        </p:txBody>
      </p:sp>
      <p:sp>
        <p:nvSpPr>
          <p:cNvPr id="13" name="Rectángulo 12"/>
          <p:cNvSpPr/>
          <p:nvPr/>
        </p:nvSpPr>
        <p:spPr>
          <a:xfrm>
            <a:off x="7458025" y="1587149"/>
            <a:ext cx="3564143"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S" dirty="0" smtClean="0"/>
              <a:t>En este sentido, consideramos que la propuesta puede ser un aporte interesante en relación con los instrumentos innovadores de enseñanza en temas estratégicos para la construcción de múltiples ciudadanías (Meinardi, 2015), con el </a:t>
            </a:r>
            <a:r>
              <a:rPr lang="es-ES" dirty="0" smtClean="0"/>
              <a:t>fin </a:t>
            </a:r>
            <a:r>
              <a:rPr lang="es-ES" dirty="0" smtClean="0"/>
              <a:t>de contribuir con los procesos de inclusión educativa y, por ende, social con calidad.</a:t>
            </a:r>
            <a:endParaRPr lang="es-MX" dirty="0"/>
          </a:p>
        </p:txBody>
      </p:sp>
    </p:spTree>
    <p:extLst>
      <p:ext uri="{BB962C8B-B14F-4D97-AF65-F5344CB8AC3E}">
        <p14:creationId xmlns:p14="http://schemas.microsoft.com/office/powerpoint/2010/main" val="1074586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TotalTime>
  <Words>3506</Words>
  <Application>Microsoft Office PowerPoint</Application>
  <PresentationFormat>Panorámica</PresentationFormat>
  <Paragraphs>161</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Rockwell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Brayan Salazar</dc:creator>
  <cp:lastModifiedBy>Brayan Salazar</cp:lastModifiedBy>
  <cp:revision>37</cp:revision>
  <dcterms:created xsi:type="dcterms:W3CDTF">2021-06-19T23:52:32Z</dcterms:created>
  <dcterms:modified xsi:type="dcterms:W3CDTF">2021-06-20T21:42:43Z</dcterms:modified>
</cp:coreProperties>
</file>