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2" r:id="rId7"/>
    <p:sldId id="261" r:id="rId8"/>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006E"/>
    <a:srgbClr val="F5E2EF"/>
    <a:srgbClr val="B23B8D"/>
    <a:srgbClr val="FFD8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A496F9-E83E-7D48-95DD-1A030092A4EF}"/>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US"/>
          </a:p>
        </p:txBody>
      </p:sp>
      <p:sp>
        <p:nvSpPr>
          <p:cNvPr id="3" name="Subtítulo 2">
            <a:extLst>
              <a:ext uri="{FF2B5EF4-FFF2-40B4-BE49-F238E27FC236}">
                <a16:creationId xmlns:a16="http://schemas.microsoft.com/office/drawing/2014/main" id="{747A45D9-9A83-FF43-8B72-2400637914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US"/>
          </a:p>
        </p:txBody>
      </p:sp>
      <p:sp>
        <p:nvSpPr>
          <p:cNvPr id="4" name="Marcador de fecha 3">
            <a:extLst>
              <a:ext uri="{FF2B5EF4-FFF2-40B4-BE49-F238E27FC236}">
                <a16:creationId xmlns:a16="http://schemas.microsoft.com/office/drawing/2014/main" id="{6F605285-2268-FB4C-A204-ABF3B53455BC}"/>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5" name="Marcador de pie de página 4">
            <a:extLst>
              <a:ext uri="{FF2B5EF4-FFF2-40B4-BE49-F238E27FC236}">
                <a16:creationId xmlns:a16="http://schemas.microsoft.com/office/drawing/2014/main" id="{AF52560A-4F70-0446-858A-B3208FC6ABE1}"/>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F5D849D9-8245-664F-B754-C8BF4013A4F5}"/>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338966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A65E49-BFFF-D545-82B4-927CF630AB94}"/>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texto vertical 2">
            <a:extLst>
              <a:ext uri="{FF2B5EF4-FFF2-40B4-BE49-F238E27FC236}">
                <a16:creationId xmlns:a16="http://schemas.microsoft.com/office/drawing/2014/main" id="{8F372FD1-DEE5-2F40-8F7D-AE62326F2076}"/>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A63EA602-0588-684F-B2AF-8736EA69CCB2}"/>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5" name="Marcador de pie de página 4">
            <a:extLst>
              <a:ext uri="{FF2B5EF4-FFF2-40B4-BE49-F238E27FC236}">
                <a16:creationId xmlns:a16="http://schemas.microsoft.com/office/drawing/2014/main" id="{67893EF1-6BA5-1A46-99B2-564A0988E1F9}"/>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DDFCB77E-EBDD-4A4B-A252-1F111228A617}"/>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2227355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EC2EA71-E0ED-AE41-A210-FBDCF00D3C6C}"/>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US"/>
          </a:p>
        </p:txBody>
      </p:sp>
      <p:sp>
        <p:nvSpPr>
          <p:cNvPr id="3" name="Marcador de texto vertical 2">
            <a:extLst>
              <a:ext uri="{FF2B5EF4-FFF2-40B4-BE49-F238E27FC236}">
                <a16:creationId xmlns:a16="http://schemas.microsoft.com/office/drawing/2014/main" id="{1B154553-B681-1B48-99DD-0ED67AAB451E}"/>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DCA0FF48-4D5C-274C-B13E-6A6D302F8C69}"/>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5" name="Marcador de pie de página 4">
            <a:extLst>
              <a:ext uri="{FF2B5EF4-FFF2-40B4-BE49-F238E27FC236}">
                <a16:creationId xmlns:a16="http://schemas.microsoft.com/office/drawing/2014/main" id="{0F9336EB-424B-B14F-A64B-5A39577649B8}"/>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E45C946F-BF24-9C42-9E9D-0F746E702733}"/>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407710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C2FBF8-ACA1-3F48-9494-FE3F6BA8D1AE}"/>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contenido 2">
            <a:extLst>
              <a:ext uri="{FF2B5EF4-FFF2-40B4-BE49-F238E27FC236}">
                <a16:creationId xmlns:a16="http://schemas.microsoft.com/office/drawing/2014/main" id="{87FFD992-28FC-4544-888E-DF703D02A67C}"/>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ACA28DF5-37F8-F14C-AC94-B52C75243BC5}"/>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5" name="Marcador de pie de página 4">
            <a:extLst>
              <a:ext uri="{FF2B5EF4-FFF2-40B4-BE49-F238E27FC236}">
                <a16:creationId xmlns:a16="http://schemas.microsoft.com/office/drawing/2014/main" id="{31138160-957C-5846-9113-3747A5AA3E20}"/>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5FCF15F0-6FE4-BA45-BC26-286BFA22E3AD}"/>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527898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7A1300-5371-A040-9303-391264931737}"/>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US"/>
          </a:p>
        </p:txBody>
      </p:sp>
      <p:sp>
        <p:nvSpPr>
          <p:cNvPr id="3" name="Marcador de texto 2">
            <a:extLst>
              <a:ext uri="{FF2B5EF4-FFF2-40B4-BE49-F238E27FC236}">
                <a16:creationId xmlns:a16="http://schemas.microsoft.com/office/drawing/2014/main" id="{486B13DF-26FC-A14F-A5AF-6691E97EF7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3A7B7D42-9D71-4540-A932-00C0FC85363A}"/>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5" name="Marcador de pie de página 4">
            <a:extLst>
              <a:ext uri="{FF2B5EF4-FFF2-40B4-BE49-F238E27FC236}">
                <a16:creationId xmlns:a16="http://schemas.microsoft.com/office/drawing/2014/main" id="{D98F9AF0-16B6-B94E-BEF6-0A2AFCD31CA2}"/>
              </a:ext>
            </a:extLst>
          </p:cNvPr>
          <p:cNvSpPr>
            <a:spLocks noGrp="1"/>
          </p:cNvSpPr>
          <p:nvPr>
            <p:ph type="ftr" sz="quarter" idx="11"/>
          </p:nvPr>
        </p:nvSpPr>
        <p:spPr/>
        <p:txBody>
          <a:bodyPr/>
          <a:lstStyle/>
          <a:p>
            <a:endParaRPr lang="es-US"/>
          </a:p>
        </p:txBody>
      </p:sp>
      <p:sp>
        <p:nvSpPr>
          <p:cNvPr id="6" name="Marcador de número de diapositiva 5">
            <a:extLst>
              <a:ext uri="{FF2B5EF4-FFF2-40B4-BE49-F238E27FC236}">
                <a16:creationId xmlns:a16="http://schemas.microsoft.com/office/drawing/2014/main" id="{35E9E7F8-4384-E543-92D6-192EB352B5A8}"/>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1318724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41E1BD-8875-C949-BC60-4221E702C86B}"/>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contenido 2">
            <a:extLst>
              <a:ext uri="{FF2B5EF4-FFF2-40B4-BE49-F238E27FC236}">
                <a16:creationId xmlns:a16="http://schemas.microsoft.com/office/drawing/2014/main" id="{78659AE0-4900-2344-B764-B07ECDFAA5DA}"/>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contenido 3">
            <a:extLst>
              <a:ext uri="{FF2B5EF4-FFF2-40B4-BE49-F238E27FC236}">
                <a16:creationId xmlns:a16="http://schemas.microsoft.com/office/drawing/2014/main" id="{5218980F-3022-2343-8FEE-C794438F716D}"/>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5" name="Marcador de fecha 4">
            <a:extLst>
              <a:ext uri="{FF2B5EF4-FFF2-40B4-BE49-F238E27FC236}">
                <a16:creationId xmlns:a16="http://schemas.microsoft.com/office/drawing/2014/main" id="{610D316B-DA70-5241-9B4A-976B48ECEE5C}"/>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6" name="Marcador de pie de página 5">
            <a:extLst>
              <a:ext uri="{FF2B5EF4-FFF2-40B4-BE49-F238E27FC236}">
                <a16:creationId xmlns:a16="http://schemas.microsoft.com/office/drawing/2014/main" id="{BCBB745B-4FF3-4946-BA99-F9E0C3BF7091}"/>
              </a:ext>
            </a:extLst>
          </p:cNvPr>
          <p:cNvSpPr>
            <a:spLocks noGrp="1"/>
          </p:cNvSpPr>
          <p:nvPr>
            <p:ph type="ftr" sz="quarter" idx="11"/>
          </p:nvPr>
        </p:nvSpPr>
        <p:spPr/>
        <p:txBody>
          <a:bodyPr/>
          <a:lstStyle/>
          <a:p>
            <a:endParaRPr lang="es-US"/>
          </a:p>
        </p:txBody>
      </p:sp>
      <p:sp>
        <p:nvSpPr>
          <p:cNvPr id="7" name="Marcador de número de diapositiva 6">
            <a:extLst>
              <a:ext uri="{FF2B5EF4-FFF2-40B4-BE49-F238E27FC236}">
                <a16:creationId xmlns:a16="http://schemas.microsoft.com/office/drawing/2014/main" id="{B50AF845-387E-694D-975C-EB233AC5935A}"/>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39674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7AF313-9406-534C-9731-AA318D97E748}"/>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US"/>
          </a:p>
        </p:txBody>
      </p:sp>
      <p:sp>
        <p:nvSpPr>
          <p:cNvPr id="3" name="Marcador de texto 2">
            <a:extLst>
              <a:ext uri="{FF2B5EF4-FFF2-40B4-BE49-F238E27FC236}">
                <a16:creationId xmlns:a16="http://schemas.microsoft.com/office/drawing/2014/main" id="{7E3EA8DE-5B03-B543-B2C1-609761CEA0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8CB26834-9337-A84D-9E88-43C77EC2F969}"/>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5" name="Marcador de texto 4">
            <a:extLst>
              <a:ext uri="{FF2B5EF4-FFF2-40B4-BE49-F238E27FC236}">
                <a16:creationId xmlns:a16="http://schemas.microsoft.com/office/drawing/2014/main" id="{9C856079-8523-754C-AE83-3E7501AA81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E05484C8-66A4-0E49-95DD-8D531E3A50B7}"/>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7" name="Marcador de fecha 6">
            <a:extLst>
              <a:ext uri="{FF2B5EF4-FFF2-40B4-BE49-F238E27FC236}">
                <a16:creationId xmlns:a16="http://schemas.microsoft.com/office/drawing/2014/main" id="{31AB7A3A-F67E-3545-B72C-74FC7B1D9C12}"/>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8" name="Marcador de pie de página 7">
            <a:extLst>
              <a:ext uri="{FF2B5EF4-FFF2-40B4-BE49-F238E27FC236}">
                <a16:creationId xmlns:a16="http://schemas.microsoft.com/office/drawing/2014/main" id="{15AF49BD-0853-E64F-8785-779DDFB1F450}"/>
              </a:ext>
            </a:extLst>
          </p:cNvPr>
          <p:cNvSpPr>
            <a:spLocks noGrp="1"/>
          </p:cNvSpPr>
          <p:nvPr>
            <p:ph type="ftr" sz="quarter" idx="11"/>
          </p:nvPr>
        </p:nvSpPr>
        <p:spPr/>
        <p:txBody>
          <a:bodyPr/>
          <a:lstStyle/>
          <a:p>
            <a:endParaRPr lang="es-US"/>
          </a:p>
        </p:txBody>
      </p:sp>
      <p:sp>
        <p:nvSpPr>
          <p:cNvPr id="9" name="Marcador de número de diapositiva 8">
            <a:extLst>
              <a:ext uri="{FF2B5EF4-FFF2-40B4-BE49-F238E27FC236}">
                <a16:creationId xmlns:a16="http://schemas.microsoft.com/office/drawing/2014/main" id="{E215586E-8C0B-294F-891E-057A40BCDD7B}"/>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743331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69BC93-3152-D34D-A763-2CE661F80FAE}"/>
              </a:ext>
            </a:extLst>
          </p:cNvPr>
          <p:cNvSpPr>
            <a:spLocks noGrp="1"/>
          </p:cNvSpPr>
          <p:nvPr>
            <p:ph type="title"/>
          </p:nvPr>
        </p:nvSpPr>
        <p:spPr/>
        <p:txBody>
          <a:bodyPr/>
          <a:lstStyle/>
          <a:p>
            <a:r>
              <a:rPr lang="es-MX"/>
              <a:t>Haz clic para modificar el estilo de título del patrón</a:t>
            </a:r>
            <a:endParaRPr lang="es-US"/>
          </a:p>
        </p:txBody>
      </p:sp>
      <p:sp>
        <p:nvSpPr>
          <p:cNvPr id="3" name="Marcador de fecha 2">
            <a:extLst>
              <a:ext uri="{FF2B5EF4-FFF2-40B4-BE49-F238E27FC236}">
                <a16:creationId xmlns:a16="http://schemas.microsoft.com/office/drawing/2014/main" id="{8EE45E39-F7EF-B147-BB89-BCF0E9732E6F}"/>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4" name="Marcador de pie de página 3">
            <a:extLst>
              <a:ext uri="{FF2B5EF4-FFF2-40B4-BE49-F238E27FC236}">
                <a16:creationId xmlns:a16="http://schemas.microsoft.com/office/drawing/2014/main" id="{9E319B06-578B-D740-AB20-ACDBB699D265}"/>
              </a:ext>
            </a:extLst>
          </p:cNvPr>
          <p:cNvSpPr>
            <a:spLocks noGrp="1"/>
          </p:cNvSpPr>
          <p:nvPr>
            <p:ph type="ftr" sz="quarter" idx="11"/>
          </p:nvPr>
        </p:nvSpPr>
        <p:spPr/>
        <p:txBody>
          <a:bodyPr/>
          <a:lstStyle/>
          <a:p>
            <a:endParaRPr lang="es-US"/>
          </a:p>
        </p:txBody>
      </p:sp>
      <p:sp>
        <p:nvSpPr>
          <p:cNvPr id="5" name="Marcador de número de diapositiva 4">
            <a:extLst>
              <a:ext uri="{FF2B5EF4-FFF2-40B4-BE49-F238E27FC236}">
                <a16:creationId xmlns:a16="http://schemas.microsoft.com/office/drawing/2014/main" id="{07B59AD6-51CA-5546-841D-A1FA73719B7C}"/>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4005476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71F9267-84B6-3942-8EFE-B3FFF307153D}"/>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3" name="Marcador de pie de página 2">
            <a:extLst>
              <a:ext uri="{FF2B5EF4-FFF2-40B4-BE49-F238E27FC236}">
                <a16:creationId xmlns:a16="http://schemas.microsoft.com/office/drawing/2014/main" id="{72EEC3B4-9045-BB48-9ACB-527E6488773E}"/>
              </a:ext>
            </a:extLst>
          </p:cNvPr>
          <p:cNvSpPr>
            <a:spLocks noGrp="1"/>
          </p:cNvSpPr>
          <p:nvPr>
            <p:ph type="ftr" sz="quarter" idx="11"/>
          </p:nvPr>
        </p:nvSpPr>
        <p:spPr/>
        <p:txBody>
          <a:bodyPr/>
          <a:lstStyle/>
          <a:p>
            <a:endParaRPr lang="es-US"/>
          </a:p>
        </p:txBody>
      </p:sp>
      <p:sp>
        <p:nvSpPr>
          <p:cNvPr id="4" name="Marcador de número de diapositiva 3">
            <a:extLst>
              <a:ext uri="{FF2B5EF4-FFF2-40B4-BE49-F238E27FC236}">
                <a16:creationId xmlns:a16="http://schemas.microsoft.com/office/drawing/2014/main" id="{73F7E123-906D-0C45-803D-49963A45A14B}"/>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391067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754665-04B2-5F4D-B29A-86B56C9EFF3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US"/>
          </a:p>
        </p:txBody>
      </p:sp>
      <p:sp>
        <p:nvSpPr>
          <p:cNvPr id="3" name="Marcador de contenido 2">
            <a:extLst>
              <a:ext uri="{FF2B5EF4-FFF2-40B4-BE49-F238E27FC236}">
                <a16:creationId xmlns:a16="http://schemas.microsoft.com/office/drawing/2014/main" id="{6D56EDB0-59E2-304E-8E55-143A0773F1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texto 3">
            <a:extLst>
              <a:ext uri="{FF2B5EF4-FFF2-40B4-BE49-F238E27FC236}">
                <a16:creationId xmlns:a16="http://schemas.microsoft.com/office/drawing/2014/main" id="{E3540FEB-7FDB-C942-88DE-4F28E44FF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7D72F789-4B18-B747-85CE-B061F576030C}"/>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6" name="Marcador de pie de página 5">
            <a:extLst>
              <a:ext uri="{FF2B5EF4-FFF2-40B4-BE49-F238E27FC236}">
                <a16:creationId xmlns:a16="http://schemas.microsoft.com/office/drawing/2014/main" id="{B8FE1EE1-2EA9-BE49-8814-7FDCEDF4F082}"/>
              </a:ext>
            </a:extLst>
          </p:cNvPr>
          <p:cNvSpPr>
            <a:spLocks noGrp="1"/>
          </p:cNvSpPr>
          <p:nvPr>
            <p:ph type="ftr" sz="quarter" idx="11"/>
          </p:nvPr>
        </p:nvSpPr>
        <p:spPr/>
        <p:txBody>
          <a:bodyPr/>
          <a:lstStyle/>
          <a:p>
            <a:endParaRPr lang="es-US"/>
          </a:p>
        </p:txBody>
      </p:sp>
      <p:sp>
        <p:nvSpPr>
          <p:cNvPr id="7" name="Marcador de número de diapositiva 6">
            <a:extLst>
              <a:ext uri="{FF2B5EF4-FFF2-40B4-BE49-F238E27FC236}">
                <a16:creationId xmlns:a16="http://schemas.microsoft.com/office/drawing/2014/main" id="{91A2D6F3-0669-6143-AFD6-AE94E01244AD}"/>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113809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697136-D126-9248-A26A-A67D35941EA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US"/>
          </a:p>
        </p:txBody>
      </p:sp>
      <p:sp>
        <p:nvSpPr>
          <p:cNvPr id="3" name="Marcador de posición de imagen 2">
            <a:extLst>
              <a:ext uri="{FF2B5EF4-FFF2-40B4-BE49-F238E27FC236}">
                <a16:creationId xmlns:a16="http://schemas.microsoft.com/office/drawing/2014/main" id="{6085EE2E-8B2D-D24D-8A14-46859CFCA8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S"/>
          </a:p>
        </p:txBody>
      </p:sp>
      <p:sp>
        <p:nvSpPr>
          <p:cNvPr id="4" name="Marcador de texto 3">
            <a:extLst>
              <a:ext uri="{FF2B5EF4-FFF2-40B4-BE49-F238E27FC236}">
                <a16:creationId xmlns:a16="http://schemas.microsoft.com/office/drawing/2014/main" id="{5798E516-07D1-694F-AFDE-85A95DBD2F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3B8B9723-8CAB-6947-BD23-BC68E421530C}"/>
              </a:ext>
            </a:extLst>
          </p:cNvPr>
          <p:cNvSpPr>
            <a:spLocks noGrp="1"/>
          </p:cNvSpPr>
          <p:nvPr>
            <p:ph type="dt" sz="half" idx="10"/>
          </p:nvPr>
        </p:nvSpPr>
        <p:spPr/>
        <p:txBody>
          <a:bodyPr/>
          <a:lstStyle/>
          <a:p>
            <a:fld id="{98284950-54D3-5040-8E8A-770EB66965BB}" type="datetimeFigureOut">
              <a:rPr lang="es-US" smtClean="0"/>
              <a:t>6/20/2021</a:t>
            </a:fld>
            <a:endParaRPr lang="es-US"/>
          </a:p>
        </p:txBody>
      </p:sp>
      <p:sp>
        <p:nvSpPr>
          <p:cNvPr id="6" name="Marcador de pie de página 5">
            <a:extLst>
              <a:ext uri="{FF2B5EF4-FFF2-40B4-BE49-F238E27FC236}">
                <a16:creationId xmlns:a16="http://schemas.microsoft.com/office/drawing/2014/main" id="{628A9BAA-3B26-D34E-9CEE-293596E11EE9}"/>
              </a:ext>
            </a:extLst>
          </p:cNvPr>
          <p:cNvSpPr>
            <a:spLocks noGrp="1"/>
          </p:cNvSpPr>
          <p:nvPr>
            <p:ph type="ftr" sz="quarter" idx="11"/>
          </p:nvPr>
        </p:nvSpPr>
        <p:spPr/>
        <p:txBody>
          <a:bodyPr/>
          <a:lstStyle/>
          <a:p>
            <a:endParaRPr lang="es-US"/>
          </a:p>
        </p:txBody>
      </p:sp>
      <p:sp>
        <p:nvSpPr>
          <p:cNvPr id="7" name="Marcador de número de diapositiva 6">
            <a:extLst>
              <a:ext uri="{FF2B5EF4-FFF2-40B4-BE49-F238E27FC236}">
                <a16:creationId xmlns:a16="http://schemas.microsoft.com/office/drawing/2014/main" id="{27210215-A07C-8D48-81DC-6D1279E6AF1B}"/>
              </a:ext>
            </a:extLst>
          </p:cNvPr>
          <p:cNvSpPr>
            <a:spLocks noGrp="1"/>
          </p:cNvSpPr>
          <p:nvPr>
            <p:ph type="sldNum" sz="quarter" idx="12"/>
          </p:nvPr>
        </p:nvSpPr>
        <p:spPr/>
        <p:txBody>
          <a:bodyPr/>
          <a:lstStyle/>
          <a:p>
            <a:fld id="{9CA09357-63E3-1045-AB56-BFF432FC2B50}" type="slidenum">
              <a:rPr lang="es-US" smtClean="0"/>
              <a:t>‹Nº›</a:t>
            </a:fld>
            <a:endParaRPr lang="es-US"/>
          </a:p>
        </p:txBody>
      </p:sp>
    </p:spTree>
    <p:extLst>
      <p:ext uri="{BB962C8B-B14F-4D97-AF65-F5344CB8AC3E}">
        <p14:creationId xmlns:p14="http://schemas.microsoft.com/office/powerpoint/2010/main" val="528995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FE6152D-68B7-F046-AD7B-F4636BAC0A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US"/>
          </a:p>
        </p:txBody>
      </p:sp>
      <p:sp>
        <p:nvSpPr>
          <p:cNvPr id="3" name="Marcador de texto 2">
            <a:extLst>
              <a:ext uri="{FF2B5EF4-FFF2-40B4-BE49-F238E27FC236}">
                <a16:creationId xmlns:a16="http://schemas.microsoft.com/office/drawing/2014/main" id="{88B4D5D9-9366-A84F-9FCC-D3F4036E8D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US"/>
          </a:p>
        </p:txBody>
      </p:sp>
      <p:sp>
        <p:nvSpPr>
          <p:cNvPr id="4" name="Marcador de fecha 3">
            <a:extLst>
              <a:ext uri="{FF2B5EF4-FFF2-40B4-BE49-F238E27FC236}">
                <a16:creationId xmlns:a16="http://schemas.microsoft.com/office/drawing/2014/main" id="{66349A68-215A-2B41-B2BE-765497D708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84950-54D3-5040-8E8A-770EB66965BB}" type="datetimeFigureOut">
              <a:rPr lang="es-US" smtClean="0"/>
              <a:t>6/20/2021</a:t>
            </a:fld>
            <a:endParaRPr lang="es-US"/>
          </a:p>
        </p:txBody>
      </p:sp>
      <p:sp>
        <p:nvSpPr>
          <p:cNvPr id="5" name="Marcador de pie de página 4">
            <a:extLst>
              <a:ext uri="{FF2B5EF4-FFF2-40B4-BE49-F238E27FC236}">
                <a16:creationId xmlns:a16="http://schemas.microsoft.com/office/drawing/2014/main" id="{DA70E2EB-A53B-DE4A-A74B-ED62013A8C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S"/>
          </a:p>
        </p:txBody>
      </p:sp>
      <p:sp>
        <p:nvSpPr>
          <p:cNvPr id="6" name="Marcador de número de diapositiva 5">
            <a:extLst>
              <a:ext uri="{FF2B5EF4-FFF2-40B4-BE49-F238E27FC236}">
                <a16:creationId xmlns:a16="http://schemas.microsoft.com/office/drawing/2014/main" id="{49BB53E5-BB2D-D443-946D-A72B3D7973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A09357-63E3-1045-AB56-BFF432FC2B50}" type="slidenum">
              <a:rPr lang="es-US" smtClean="0"/>
              <a:t>‹Nº›</a:t>
            </a:fld>
            <a:endParaRPr lang="es-US"/>
          </a:p>
        </p:txBody>
      </p:sp>
    </p:spTree>
    <p:extLst>
      <p:ext uri="{BB962C8B-B14F-4D97-AF65-F5344CB8AC3E}">
        <p14:creationId xmlns:p14="http://schemas.microsoft.com/office/powerpoint/2010/main" val="861136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a:extLst>
              <a:ext uri="{FF2B5EF4-FFF2-40B4-BE49-F238E27FC236}">
                <a16:creationId xmlns:a16="http://schemas.microsoft.com/office/drawing/2014/main" id="{19D9E5D0-7E1C-9D45-8CF7-83B215EFCA4E}"/>
              </a:ext>
            </a:extLst>
          </p:cNvPr>
          <p:cNvPicPr>
            <a:picLocks noChangeAspect="1"/>
          </p:cNvPicPr>
          <p:nvPr/>
        </p:nvPicPr>
        <p:blipFill>
          <a:blip r:embed="rId2"/>
          <a:stretch>
            <a:fillRect/>
          </a:stretch>
        </p:blipFill>
        <p:spPr>
          <a:xfrm>
            <a:off x="1527976" y="1599870"/>
            <a:ext cx="3377040" cy="2637994"/>
          </a:xfrm>
          <a:prstGeom prst="rect">
            <a:avLst/>
          </a:prstGeom>
        </p:spPr>
      </p:pic>
      <p:pic>
        <p:nvPicPr>
          <p:cNvPr id="5" name="Imagen 4">
            <a:extLst>
              <a:ext uri="{FF2B5EF4-FFF2-40B4-BE49-F238E27FC236}">
                <a16:creationId xmlns:a16="http://schemas.microsoft.com/office/drawing/2014/main" id="{D0FFAA84-1342-2A41-9538-238B1F9B4B7B}"/>
              </a:ext>
            </a:extLst>
          </p:cNvPr>
          <p:cNvPicPr>
            <a:picLocks noChangeAspect="1"/>
          </p:cNvPicPr>
          <p:nvPr/>
        </p:nvPicPr>
        <p:blipFill rotWithShape="1">
          <a:blip r:embed="rId3"/>
          <a:srcRect l="1" t="-1" r="53641" b="-5724"/>
          <a:stretch/>
        </p:blipFill>
        <p:spPr>
          <a:xfrm>
            <a:off x="98302" y="42494"/>
            <a:ext cx="3465798" cy="1981101"/>
          </a:xfrm>
          <a:prstGeom prst="rect">
            <a:avLst/>
          </a:prstGeom>
        </p:spPr>
      </p:pic>
      <p:sp>
        <p:nvSpPr>
          <p:cNvPr id="7" name="CuadroTexto 6">
            <a:extLst>
              <a:ext uri="{FF2B5EF4-FFF2-40B4-BE49-F238E27FC236}">
                <a16:creationId xmlns:a16="http://schemas.microsoft.com/office/drawing/2014/main" id="{4BE95454-86E9-6042-9053-E8C550BE880B}"/>
              </a:ext>
            </a:extLst>
          </p:cNvPr>
          <p:cNvSpPr txBox="1"/>
          <p:nvPr/>
        </p:nvSpPr>
        <p:spPr>
          <a:xfrm>
            <a:off x="3999676" y="244564"/>
            <a:ext cx="8294339" cy="954107"/>
          </a:xfrm>
          <a:prstGeom prst="rect">
            <a:avLst/>
          </a:prstGeom>
          <a:noFill/>
        </p:spPr>
        <p:txBody>
          <a:bodyPr wrap="square" rtlCol="0">
            <a:spAutoFit/>
          </a:bodyPr>
          <a:lstStyle/>
          <a:p>
            <a:pPr algn="l"/>
            <a:r>
              <a:rPr lang="es-US" sz="2800">
                <a:latin typeface="Century Gothic" panose="020B0502020202020204" pitchFamily="34" charset="0"/>
              </a:rPr>
              <a:t>Estrategias para la exploración del mundo natural </a:t>
            </a:r>
          </a:p>
        </p:txBody>
      </p:sp>
      <p:sp>
        <p:nvSpPr>
          <p:cNvPr id="8" name="CuadroTexto 7">
            <a:extLst>
              <a:ext uri="{FF2B5EF4-FFF2-40B4-BE49-F238E27FC236}">
                <a16:creationId xmlns:a16="http://schemas.microsoft.com/office/drawing/2014/main" id="{2C2B0A48-D1E3-4C43-8CF0-725BE011D59F}"/>
              </a:ext>
            </a:extLst>
          </p:cNvPr>
          <p:cNvSpPr txBox="1"/>
          <p:nvPr/>
        </p:nvSpPr>
        <p:spPr>
          <a:xfrm>
            <a:off x="7399238" y="2302222"/>
            <a:ext cx="4444012" cy="1477328"/>
          </a:xfrm>
          <a:prstGeom prst="rect">
            <a:avLst/>
          </a:prstGeom>
          <a:noFill/>
        </p:spPr>
        <p:txBody>
          <a:bodyPr wrap="square" rtlCol="0">
            <a:spAutoFit/>
          </a:bodyPr>
          <a:lstStyle/>
          <a:p>
            <a:pPr algn="l"/>
            <a:r>
              <a:rPr lang="es-US">
                <a:latin typeface="Century Gothic" panose="020B0502020202020204" pitchFamily="34" charset="0"/>
              </a:rPr>
              <a:t>Alumna </a:t>
            </a:r>
          </a:p>
          <a:p>
            <a:pPr algn="l"/>
            <a:r>
              <a:rPr lang="es-US">
                <a:latin typeface="Century Gothic" panose="020B0502020202020204" pitchFamily="34" charset="0"/>
              </a:rPr>
              <a:t>Ángela Martiñón Tomatsú #14</a:t>
            </a:r>
          </a:p>
          <a:p>
            <a:pPr algn="l"/>
            <a:r>
              <a:rPr lang="es-US">
                <a:latin typeface="Century Gothic" panose="020B0502020202020204" pitchFamily="34" charset="0"/>
              </a:rPr>
              <a:t>1"A”</a:t>
            </a:r>
          </a:p>
          <a:p>
            <a:pPr algn="l"/>
            <a:endParaRPr lang="es-US">
              <a:latin typeface="Century Gothic" panose="020B0502020202020204" pitchFamily="34" charset="0"/>
            </a:endParaRPr>
          </a:p>
          <a:p>
            <a:pPr algn="l"/>
            <a:endParaRPr lang="es-US"/>
          </a:p>
        </p:txBody>
      </p:sp>
      <p:sp>
        <p:nvSpPr>
          <p:cNvPr id="10" name="CuadroTexto 9">
            <a:extLst>
              <a:ext uri="{FF2B5EF4-FFF2-40B4-BE49-F238E27FC236}">
                <a16:creationId xmlns:a16="http://schemas.microsoft.com/office/drawing/2014/main" id="{19BEA762-AE5A-D64C-927C-5718A8C0D138}"/>
              </a:ext>
            </a:extLst>
          </p:cNvPr>
          <p:cNvSpPr txBox="1"/>
          <p:nvPr/>
        </p:nvSpPr>
        <p:spPr>
          <a:xfrm>
            <a:off x="5231902" y="1182961"/>
            <a:ext cx="5965704" cy="646331"/>
          </a:xfrm>
          <a:prstGeom prst="rect">
            <a:avLst/>
          </a:prstGeom>
          <a:noFill/>
        </p:spPr>
        <p:txBody>
          <a:bodyPr wrap="square" rtlCol="0">
            <a:spAutoFit/>
          </a:bodyPr>
          <a:lstStyle/>
          <a:p>
            <a:pPr algn="l"/>
            <a:r>
              <a:rPr lang="es-US">
                <a:latin typeface="Century Gothic" panose="020B0502020202020204" pitchFamily="34" charset="0"/>
              </a:rPr>
              <a:t>Profra. YIXIE KARELIA LAGUNA MONTAÑEZ</a:t>
            </a:r>
          </a:p>
          <a:p>
            <a:pPr algn="l"/>
            <a:endParaRPr lang="es-US"/>
          </a:p>
        </p:txBody>
      </p:sp>
      <p:sp>
        <p:nvSpPr>
          <p:cNvPr id="19" name="CuadroTexto 18">
            <a:extLst>
              <a:ext uri="{FF2B5EF4-FFF2-40B4-BE49-F238E27FC236}">
                <a16:creationId xmlns:a16="http://schemas.microsoft.com/office/drawing/2014/main" id="{4FE78144-9A12-4B41-8475-B5160575A15E}"/>
              </a:ext>
            </a:extLst>
          </p:cNvPr>
          <p:cNvSpPr txBox="1"/>
          <p:nvPr/>
        </p:nvSpPr>
        <p:spPr>
          <a:xfrm>
            <a:off x="1915254" y="2574259"/>
            <a:ext cx="4180746" cy="523220"/>
          </a:xfrm>
          <a:prstGeom prst="rect">
            <a:avLst/>
          </a:prstGeom>
          <a:noFill/>
        </p:spPr>
        <p:txBody>
          <a:bodyPr wrap="square" rtlCol="0">
            <a:spAutoFit/>
          </a:bodyPr>
          <a:lstStyle/>
          <a:p>
            <a:pPr algn="l"/>
            <a:r>
              <a:rPr lang="es-US" sz="2800">
                <a:latin typeface="Century Gothic" panose="020B0502020202020204" pitchFamily="34" charset="0"/>
              </a:rPr>
              <a:t>Línea del tiempo</a:t>
            </a:r>
          </a:p>
        </p:txBody>
      </p:sp>
      <p:sp>
        <p:nvSpPr>
          <p:cNvPr id="22" name="CuadroTexto 21">
            <a:extLst>
              <a:ext uri="{FF2B5EF4-FFF2-40B4-BE49-F238E27FC236}">
                <a16:creationId xmlns:a16="http://schemas.microsoft.com/office/drawing/2014/main" id="{7FA94663-45E5-2947-A3F0-F53FEB015CFD}"/>
              </a:ext>
            </a:extLst>
          </p:cNvPr>
          <p:cNvSpPr txBox="1"/>
          <p:nvPr/>
        </p:nvSpPr>
        <p:spPr>
          <a:xfrm>
            <a:off x="9801006" y="6488668"/>
            <a:ext cx="2793199" cy="369332"/>
          </a:xfrm>
          <a:prstGeom prst="rect">
            <a:avLst/>
          </a:prstGeom>
          <a:noFill/>
        </p:spPr>
        <p:txBody>
          <a:bodyPr wrap="square" rtlCol="0">
            <a:spAutoFit/>
          </a:bodyPr>
          <a:lstStyle/>
          <a:p>
            <a:pPr algn="l"/>
            <a:r>
              <a:rPr lang="es-US">
                <a:latin typeface="Century Gothic" panose="020B0502020202020204" pitchFamily="34" charset="0"/>
              </a:rPr>
              <a:t>20 de junio de 2021</a:t>
            </a:r>
          </a:p>
        </p:txBody>
      </p:sp>
      <p:sp>
        <p:nvSpPr>
          <p:cNvPr id="23" name="CuadroTexto 22">
            <a:extLst>
              <a:ext uri="{FF2B5EF4-FFF2-40B4-BE49-F238E27FC236}">
                <a16:creationId xmlns:a16="http://schemas.microsoft.com/office/drawing/2014/main" id="{808658C0-968F-E144-B7D7-5664B6801BC6}"/>
              </a:ext>
            </a:extLst>
          </p:cNvPr>
          <p:cNvSpPr txBox="1"/>
          <p:nvPr/>
        </p:nvSpPr>
        <p:spPr>
          <a:xfrm>
            <a:off x="214130" y="6452135"/>
            <a:ext cx="3234142" cy="369332"/>
          </a:xfrm>
          <a:prstGeom prst="rect">
            <a:avLst/>
          </a:prstGeom>
          <a:noFill/>
        </p:spPr>
        <p:txBody>
          <a:bodyPr wrap="square" rtlCol="0">
            <a:spAutoFit/>
          </a:bodyPr>
          <a:lstStyle/>
          <a:p>
            <a:pPr algn="l"/>
            <a:r>
              <a:rPr lang="es-US">
                <a:latin typeface="Century Gothic" panose="020B0502020202020204" pitchFamily="34" charset="0"/>
              </a:rPr>
              <a:t>Saltillo, Coahuila</a:t>
            </a:r>
            <a:r>
              <a:rPr lang="es-US"/>
              <a:t>.</a:t>
            </a:r>
          </a:p>
        </p:txBody>
      </p:sp>
    </p:spTree>
    <p:extLst>
      <p:ext uri="{BB962C8B-B14F-4D97-AF65-F5344CB8AC3E}">
        <p14:creationId xmlns:p14="http://schemas.microsoft.com/office/powerpoint/2010/main" val="3307555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CC35315-099E-9B4A-AB2D-658BD71D9BCF}"/>
              </a:ext>
            </a:extLst>
          </p:cNvPr>
          <p:cNvSpPr txBox="1"/>
          <p:nvPr/>
        </p:nvSpPr>
        <p:spPr>
          <a:xfrm>
            <a:off x="8171126" y="4018049"/>
            <a:ext cx="2992584" cy="400110"/>
          </a:xfrm>
          <a:prstGeom prst="rect">
            <a:avLst/>
          </a:prstGeom>
          <a:noFill/>
          <a:ln>
            <a:solidFill>
              <a:schemeClr val="accent2">
                <a:lumMod val="50000"/>
              </a:schemeClr>
            </a:solidFill>
          </a:ln>
        </p:spPr>
        <p:txBody>
          <a:bodyPr wrap="square" rtlCol="0">
            <a:spAutoFit/>
          </a:bodyPr>
          <a:lstStyle/>
          <a:p>
            <a:pPr algn="l"/>
            <a:r>
              <a:rPr lang="es-US" sz="2000" b="1" i="1">
                <a:solidFill>
                  <a:schemeClr val="accent2">
                    <a:lumMod val="50000"/>
                  </a:schemeClr>
                </a:solidFill>
                <a:latin typeface="Century Gothic" panose="020B0502020202020204" pitchFamily="34" charset="0"/>
              </a:rPr>
              <a:t>Principios del siglo XX</a:t>
            </a:r>
          </a:p>
        </p:txBody>
      </p:sp>
      <p:sp>
        <p:nvSpPr>
          <p:cNvPr id="2" name="CuadroTexto 1">
            <a:extLst>
              <a:ext uri="{FF2B5EF4-FFF2-40B4-BE49-F238E27FC236}">
                <a16:creationId xmlns:a16="http://schemas.microsoft.com/office/drawing/2014/main" id="{D65B01A7-481F-6444-B004-AF47403F818D}"/>
              </a:ext>
            </a:extLst>
          </p:cNvPr>
          <p:cNvSpPr txBox="1"/>
          <p:nvPr/>
        </p:nvSpPr>
        <p:spPr>
          <a:xfrm>
            <a:off x="7209143" y="192430"/>
            <a:ext cx="3234213" cy="400110"/>
          </a:xfrm>
          <a:prstGeom prst="rect">
            <a:avLst/>
          </a:prstGeom>
          <a:noFill/>
          <a:ln>
            <a:solidFill>
              <a:schemeClr val="accent2">
                <a:lumMod val="50000"/>
              </a:schemeClr>
            </a:solidFill>
          </a:ln>
        </p:spPr>
        <p:txBody>
          <a:bodyPr wrap="square" rtlCol="0">
            <a:spAutoFit/>
          </a:bodyPr>
          <a:lstStyle/>
          <a:p>
            <a:pPr algn="l"/>
            <a:r>
              <a:rPr lang="es-US" sz="2000" b="1" i="1">
                <a:solidFill>
                  <a:schemeClr val="accent2">
                    <a:lumMod val="50000"/>
                  </a:schemeClr>
                </a:solidFill>
                <a:latin typeface="Century Gothic" panose="020B0502020202020204" pitchFamily="34" charset="0"/>
              </a:rPr>
              <a:t>Principios del siglo XX</a:t>
            </a:r>
          </a:p>
        </p:txBody>
      </p:sp>
      <p:sp>
        <p:nvSpPr>
          <p:cNvPr id="3" name="Rectángulo 2">
            <a:extLst>
              <a:ext uri="{FF2B5EF4-FFF2-40B4-BE49-F238E27FC236}">
                <a16:creationId xmlns:a16="http://schemas.microsoft.com/office/drawing/2014/main" id="{83BB7A99-3A01-614E-8B5D-809E2D4CA770}"/>
              </a:ext>
            </a:extLst>
          </p:cNvPr>
          <p:cNvSpPr/>
          <p:nvPr/>
        </p:nvSpPr>
        <p:spPr>
          <a:xfrm>
            <a:off x="207152" y="556073"/>
            <a:ext cx="4130636" cy="2200893"/>
          </a:xfrm>
          <a:prstGeom prst="rect">
            <a:avLst/>
          </a:prstGeom>
          <a:solidFill>
            <a:srgbClr val="FFD8F3"/>
          </a:solidFill>
          <a:ln>
            <a:solidFill>
              <a:srgbClr val="FFD8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S</a:t>
            </a: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 produce la llegada de esta metodología a Estados Unidos, donde comienza a emplearse  en el terreno de la ingeniería y de la educación manual, como la carpintería o la cocina</a:t>
            </a:r>
          </a:p>
          <a:p>
            <a:pPr algn="ctr"/>
            <a:endParaRPr lang="es-US" b="0" i="0">
              <a:solidFill>
                <a:schemeClr val="accent2">
                  <a:lumMod val="50000"/>
                </a:schemeClr>
              </a:solidFill>
              <a:effectLst/>
              <a:latin typeface="Arial" panose="020B0604020202020204" pitchFamily="34" charset="0"/>
            </a:endParaRPr>
          </a:p>
        </p:txBody>
      </p:sp>
      <p:sp>
        <p:nvSpPr>
          <p:cNvPr id="8" name="CuadroTexto 7">
            <a:extLst>
              <a:ext uri="{FF2B5EF4-FFF2-40B4-BE49-F238E27FC236}">
                <a16:creationId xmlns:a16="http://schemas.microsoft.com/office/drawing/2014/main" id="{66455481-4D33-7943-9D86-E0CF9DE56BD4}"/>
              </a:ext>
            </a:extLst>
          </p:cNvPr>
          <p:cNvSpPr txBox="1"/>
          <p:nvPr/>
        </p:nvSpPr>
        <p:spPr>
          <a:xfrm>
            <a:off x="776178" y="155963"/>
            <a:ext cx="2992584" cy="400110"/>
          </a:xfrm>
          <a:prstGeom prst="rect">
            <a:avLst/>
          </a:prstGeom>
          <a:noFill/>
          <a:ln>
            <a:solidFill>
              <a:schemeClr val="accent2">
                <a:lumMod val="50000"/>
              </a:schemeClr>
            </a:solidFill>
          </a:ln>
        </p:spPr>
        <p:txBody>
          <a:bodyPr wrap="square" rtlCol="0">
            <a:spAutoFit/>
          </a:bodyPr>
          <a:lstStyle/>
          <a:p>
            <a:pPr algn="l"/>
            <a:r>
              <a:rPr lang="es-US" sz="2000" b="1" i="1">
                <a:solidFill>
                  <a:schemeClr val="accent2">
                    <a:lumMod val="50000"/>
                  </a:schemeClr>
                </a:solidFill>
                <a:latin typeface="Century Gothic" panose="020B0502020202020204" pitchFamily="34" charset="0"/>
              </a:rPr>
              <a:t>A finales del siglo XIX</a:t>
            </a:r>
          </a:p>
        </p:txBody>
      </p:sp>
      <p:sp>
        <p:nvSpPr>
          <p:cNvPr id="10" name="Rectángulo 9">
            <a:extLst>
              <a:ext uri="{FF2B5EF4-FFF2-40B4-BE49-F238E27FC236}">
                <a16:creationId xmlns:a16="http://schemas.microsoft.com/office/drawing/2014/main" id="{5990D7F3-FE54-9040-ABFD-AEC658A9C1F6}"/>
              </a:ext>
            </a:extLst>
          </p:cNvPr>
          <p:cNvSpPr/>
          <p:nvPr/>
        </p:nvSpPr>
        <p:spPr>
          <a:xfrm>
            <a:off x="6032341" y="585019"/>
            <a:ext cx="5383481" cy="2385189"/>
          </a:xfrm>
          <a:prstGeom prst="rect">
            <a:avLst/>
          </a:prstGeom>
          <a:solidFill>
            <a:srgbClr val="F5E2EF"/>
          </a:solidFill>
          <a:ln>
            <a:solidFill>
              <a:srgbClr val="F5E2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F</a:t>
            </a: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ormuló la Pedagogía por proyectos, tomando como modelo de enseñanza el camino que siguen los científicos para la producción de nuevos conocimientos, según el cual el conocimiento es el resultado de intentar dar respuesta a problemas y preguntas</a:t>
            </a:r>
          </a:p>
          <a:p>
            <a:pPr algn="ctr"/>
            <a:endParaRPr lang="es-US"/>
          </a:p>
        </p:txBody>
      </p:sp>
      <p:sp>
        <p:nvSpPr>
          <p:cNvPr id="16" name="CuadroTexto 15">
            <a:extLst>
              <a:ext uri="{FF2B5EF4-FFF2-40B4-BE49-F238E27FC236}">
                <a16:creationId xmlns:a16="http://schemas.microsoft.com/office/drawing/2014/main" id="{F856328D-148A-5744-AC4D-B87A5A38B157}"/>
              </a:ext>
            </a:extLst>
          </p:cNvPr>
          <p:cNvSpPr txBox="1"/>
          <p:nvPr/>
        </p:nvSpPr>
        <p:spPr>
          <a:xfrm>
            <a:off x="2315360" y="3804807"/>
            <a:ext cx="2992584" cy="400110"/>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latin typeface="Century Gothic" panose="020B0502020202020204" pitchFamily="34" charset="0"/>
              </a:rPr>
              <a:t>1908 </a:t>
            </a:r>
            <a:r>
              <a:rPr lang="es-US" sz="18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Rufus Stimson</a:t>
            </a:r>
            <a:endParaRPr lang="es-US" sz="2000" b="1" i="1">
              <a:solidFill>
                <a:schemeClr val="accent2">
                  <a:lumMod val="50000"/>
                </a:schemeClr>
              </a:solidFill>
              <a:latin typeface="Century Gothic" panose="020B0502020202020204" pitchFamily="34" charset="0"/>
            </a:endParaRPr>
          </a:p>
        </p:txBody>
      </p:sp>
      <p:sp>
        <p:nvSpPr>
          <p:cNvPr id="18" name="Rectángulo 17">
            <a:extLst>
              <a:ext uri="{FF2B5EF4-FFF2-40B4-BE49-F238E27FC236}">
                <a16:creationId xmlns:a16="http://schemas.microsoft.com/office/drawing/2014/main" id="{A242DF40-3C28-1247-BFAF-2871A84B9699}"/>
              </a:ext>
            </a:extLst>
          </p:cNvPr>
          <p:cNvSpPr/>
          <p:nvPr/>
        </p:nvSpPr>
        <p:spPr>
          <a:xfrm>
            <a:off x="1028290" y="4218104"/>
            <a:ext cx="5566724" cy="2385190"/>
          </a:xfrm>
          <a:prstGeom prst="rect">
            <a:avLst/>
          </a:prstGeom>
          <a:solidFill>
            <a:srgbClr val="F5E2EF"/>
          </a:solidFill>
          <a:ln>
            <a:solidFill>
              <a:srgbClr val="F5E2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U</a:t>
            </a: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n plan de proyectos con dos momentos diferenciados: el de la formación teórica escolar y el de su aplicación práctica en otro espacio. De este modo, los alumnos adquirían la formación teórica en la escuela y luego, en las granjas, realizaban proyectos reales para poner en práctica los conocimientos adquiridos</a:t>
            </a:r>
          </a:p>
          <a:p>
            <a:pPr algn="ctr"/>
            <a:endParaRPr lang="es-US"/>
          </a:p>
        </p:txBody>
      </p:sp>
      <p:sp>
        <p:nvSpPr>
          <p:cNvPr id="20" name="Rectángulo 19">
            <a:extLst>
              <a:ext uri="{FF2B5EF4-FFF2-40B4-BE49-F238E27FC236}">
                <a16:creationId xmlns:a16="http://schemas.microsoft.com/office/drawing/2014/main" id="{5D1F1857-735B-4C42-9BE3-10500C3630E9}"/>
              </a:ext>
            </a:extLst>
          </p:cNvPr>
          <p:cNvSpPr/>
          <p:nvPr/>
        </p:nvSpPr>
        <p:spPr>
          <a:xfrm>
            <a:off x="7602100" y="4418159"/>
            <a:ext cx="4130636" cy="2200893"/>
          </a:xfrm>
          <a:prstGeom prst="rect">
            <a:avLst/>
          </a:prstGeom>
          <a:solidFill>
            <a:srgbClr val="FFD8F3"/>
          </a:solidFill>
          <a:ln>
            <a:solidFill>
              <a:srgbClr val="FFD8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a:solidFill>
                  <a:schemeClr val="accent2">
                    <a:lumMod val="50000"/>
                  </a:schemeClr>
                </a:solidFill>
                <a:latin typeface="Century Gothic" panose="020B0502020202020204" pitchFamily="34" charset="0"/>
              </a:rPr>
              <a:t>A</a:t>
            </a:r>
            <a:r>
              <a:rPr lang="es-US" b="0" i="0">
                <a:solidFill>
                  <a:schemeClr val="accent2">
                    <a:lumMod val="50000"/>
                  </a:schemeClr>
                </a:solidFill>
                <a:effectLst/>
                <a:latin typeface="Century Gothic" panose="020B0502020202020204" pitchFamily="34" charset="0"/>
              </a:rPr>
              <a:t> partir de la obra del educador John Dewey, continuada por su discípulo </a:t>
            </a:r>
          </a:p>
          <a:p>
            <a:pPr algn="ctr"/>
            <a:r>
              <a:rPr lang="es-US" b="0" i="0">
                <a:solidFill>
                  <a:schemeClr val="accent2">
                    <a:lumMod val="50000"/>
                  </a:schemeClr>
                </a:solidFill>
                <a:effectLst/>
                <a:latin typeface="Century Gothic" panose="020B0502020202020204" pitchFamily="34" charset="0"/>
              </a:rPr>
              <a:t>William Kilpatrick, se constitutuye en una herramienta en el contexto de una nueva </a:t>
            </a:r>
          </a:p>
          <a:p>
            <a:pPr algn="ctr"/>
            <a:r>
              <a:rPr lang="es-US" b="0" i="0">
                <a:solidFill>
                  <a:schemeClr val="accent2">
                    <a:lumMod val="50000"/>
                  </a:schemeClr>
                </a:solidFill>
                <a:effectLst/>
                <a:latin typeface="Century Gothic" panose="020B0502020202020204" pitchFamily="34" charset="0"/>
              </a:rPr>
              <a:t>concepción de escuela</a:t>
            </a:r>
            <a:r>
              <a:rPr lang="es-US" b="0" i="0">
                <a:solidFill>
                  <a:schemeClr val="accent2">
                    <a:lumMod val="50000"/>
                  </a:schemeClr>
                </a:solidFill>
                <a:effectLst/>
                <a:latin typeface="Arial" panose="020B0604020202020204" pitchFamily="34" charset="0"/>
              </a:rPr>
              <a:t>. </a:t>
            </a:r>
          </a:p>
        </p:txBody>
      </p:sp>
      <p:sp>
        <p:nvSpPr>
          <p:cNvPr id="4" name="Flecha: a la derecha 3">
            <a:extLst>
              <a:ext uri="{FF2B5EF4-FFF2-40B4-BE49-F238E27FC236}">
                <a16:creationId xmlns:a16="http://schemas.microsoft.com/office/drawing/2014/main" id="{2C9EB51E-A6D0-EA43-9059-2065837B5650}"/>
              </a:ext>
            </a:extLst>
          </p:cNvPr>
          <p:cNvSpPr/>
          <p:nvPr/>
        </p:nvSpPr>
        <p:spPr>
          <a:xfrm>
            <a:off x="4761834" y="1339982"/>
            <a:ext cx="846461" cy="633074"/>
          </a:xfrm>
          <a:prstGeom prst="rightArrow">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6" name="Flecha: a la derecha 5">
            <a:extLst>
              <a:ext uri="{FF2B5EF4-FFF2-40B4-BE49-F238E27FC236}">
                <a16:creationId xmlns:a16="http://schemas.microsoft.com/office/drawing/2014/main" id="{2864A588-75DA-8D4B-96A2-1EED5079976B}"/>
              </a:ext>
            </a:extLst>
          </p:cNvPr>
          <p:cNvSpPr/>
          <p:nvPr/>
        </p:nvSpPr>
        <p:spPr>
          <a:xfrm rot="5400000">
            <a:off x="9631466" y="3177592"/>
            <a:ext cx="846461" cy="633074"/>
          </a:xfrm>
          <a:prstGeom prst="rightArrow">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7" name="Flecha: a la derecha 6">
            <a:extLst>
              <a:ext uri="{FF2B5EF4-FFF2-40B4-BE49-F238E27FC236}">
                <a16:creationId xmlns:a16="http://schemas.microsoft.com/office/drawing/2014/main" id="{2B392CB4-B0FE-B042-9167-3C0A94B1CC65}"/>
              </a:ext>
            </a:extLst>
          </p:cNvPr>
          <p:cNvSpPr/>
          <p:nvPr/>
        </p:nvSpPr>
        <p:spPr>
          <a:xfrm rot="5400000">
            <a:off x="14501098" y="5015202"/>
            <a:ext cx="846461" cy="633074"/>
          </a:xfrm>
          <a:prstGeom prst="rightArrow">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9" name="Flecha: a la derecha 8">
            <a:extLst>
              <a:ext uri="{FF2B5EF4-FFF2-40B4-BE49-F238E27FC236}">
                <a16:creationId xmlns:a16="http://schemas.microsoft.com/office/drawing/2014/main" id="{8FFE432A-F572-0A47-A079-85B60D79185C}"/>
              </a:ext>
            </a:extLst>
          </p:cNvPr>
          <p:cNvSpPr/>
          <p:nvPr/>
        </p:nvSpPr>
        <p:spPr>
          <a:xfrm rot="10800000">
            <a:off x="6752925" y="4798141"/>
            <a:ext cx="846461" cy="633074"/>
          </a:xfrm>
          <a:prstGeom prst="rightArrow">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12" name="Flecha: a la derecha 11">
            <a:extLst>
              <a:ext uri="{FF2B5EF4-FFF2-40B4-BE49-F238E27FC236}">
                <a16:creationId xmlns:a16="http://schemas.microsoft.com/office/drawing/2014/main" id="{A5DB3854-66AE-DC4E-810B-046352C5C1E0}"/>
              </a:ext>
            </a:extLst>
          </p:cNvPr>
          <p:cNvSpPr/>
          <p:nvPr/>
        </p:nvSpPr>
        <p:spPr>
          <a:xfrm rot="10800000">
            <a:off x="179115" y="4591971"/>
            <a:ext cx="846461" cy="633074"/>
          </a:xfrm>
          <a:prstGeom prst="rightArrow">
            <a:avLst>
              <a:gd name="adj1" fmla="val 50000"/>
              <a:gd name="adj2" fmla="val 85172"/>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Tree>
    <p:extLst>
      <p:ext uri="{BB962C8B-B14F-4D97-AF65-F5344CB8AC3E}">
        <p14:creationId xmlns:p14="http://schemas.microsoft.com/office/powerpoint/2010/main" val="240854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06A1CEEE-96CF-694A-AC2B-545064D6AA50}"/>
              </a:ext>
            </a:extLst>
          </p:cNvPr>
          <p:cNvSpPr txBox="1"/>
          <p:nvPr/>
        </p:nvSpPr>
        <p:spPr>
          <a:xfrm>
            <a:off x="7820249" y="153123"/>
            <a:ext cx="2925271" cy="1015663"/>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libro Experiencia y educación</a:t>
            </a:r>
          </a:p>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 (1967)</a:t>
            </a:r>
            <a:endParaRPr lang="es-US" sz="2000" b="1" i="1">
              <a:solidFill>
                <a:schemeClr val="accent2">
                  <a:lumMod val="50000"/>
                </a:schemeClr>
              </a:solidFill>
              <a:latin typeface="Century Gothic" panose="020B0502020202020204" pitchFamily="34" charset="0"/>
            </a:endParaRPr>
          </a:p>
        </p:txBody>
      </p:sp>
      <p:sp>
        <p:nvSpPr>
          <p:cNvPr id="9" name="Rectángulo 8">
            <a:extLst>
              <a:ext uri="{FF2B5EF4-FFF2-40B4-BE49-F238E27FC236}">
                <a16:creationId xmlns:a16="http://schemas.microsoft.com/office/drawing/2014/main" id="{D0D1904F-55D1-5F49-91EE-868FF77B6FFE}"/>
              </a:ext>
            </a:extLst>
          </p:cNvPr>
          <p:cNvSpPr/>
          <p:nvPr/>
        </p:nvSpPr>
        <p:spPr>
          <a:xfrm>
            <a:off x="6676226" y="1168786"/>
            <a:ext cx="5213315" cy="2907697"/>
          </a:xfrm>
          <a:prstGeom prst="rect">
            <a:avLst/>
          </a:prstGeom>
          <a:solidFill>
            <a:srgbClr val="FFD8F3"/>
          </a:solidFill>
          <a:ln>
            <a:solidFill>
              <a:srgbClr val="FFD8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Dewey enfatiza la importancia del método de proyectos ya que “los alumnos aprenden lo que practican”, indicando que un proyecto no es una sucesión de actos inconexos, sino una actividad coherentemente ordenada, en la cual un paso prepara la necesidad del siguiente y en la que cada uno de ellos se añade a lo que ya se ha hecho y lo trasciende</a:t>
            </a:r>
          </a:p>
          <a:p>
            <a:pPr algn="ctr"/>
            <a:r>
              <a:rPr lang="es-US" b="0" i="0">
                <a:solidFill>
                  <a:schemeClr val="accent2">
                    <a:lumMod val="50000"/>
                  </a:schemeClr>
                </a:solidFill>
                <a:effectLst/>
                <a:latin typeface="Arial" panose="020B0604020202020204" pitchFamily="34" charset="0"/>
              </a:rPr>
              <a:t>. </a:t>
            </a:r>
          </a:p>
        </p:txBody>
      </p:sp>
      <p:sp>
        <p:nvSpPr>
          <p:cNvPr id="11" name="Rectángulo 10">
            <a:extLst>
              <a:ext uri="{FF2B5EF4-FFF2-40B4-BE49-F238E27FC236}">
                <a16:creationId xmlns:a16="http://schemas.microsoft.com/office/drawing/2014/main" id="{B9D82A9F-06B4-DA46-87EC-5866F6CB8968}"/>
              </a:ext>
            </a:extLst>
          </p:cNvPr>
          <p:cNvSpPr/>
          <p:nvPr/>
        </p:nvSpPr>
        <p:spPr>
          <a:xfrm>
            <a:off x="938661" y="904218"/>
            <a:ext cx="3498093" cy="2385190"/>
          </a:xfrm>
          <a:prstGeom prst="rect">
            <a:avLst/>
          </a:prstGeom>
          <a:solidFill>
            <a:srgbClr val="F5E2EF"/>
          </a:solidFill>
          <a:ln>
            <a:solidFill>
              <a:srgbClr val="F5E2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La Pedagogía por proyectos por Dewey fue continuada por su discípulo William Kilpatrick (1946), quien desarrolló el modelo de trabajo desde el punto de vista metodológico y contribuyó a su difusión</a:t>
            </a:r>
          </a:p>
          <a:p>
            <a:pPr algn="ctr"/>
            <a:endParaRPr lang="es-US"/>
          </a:p>
        </p:txBody>
      </p:sp>
      <p:sp>
        <p:nvSpPr>
          <p:cNvPr id="13" name="CuadroTexto 12">
            <a:extLst>
              <a:ext uri="{FF2B5EF4-FFF2-40B4-BE49-F238E27FC236}">
                <a16:creationId xmlns:a16="http://schemas.microsoft.com/office/drawing/2014/main" id="{083537CB-FE6A-8D44-A6F9-E3F6E25E0280}"/>
              </a:ext>
            </a:extLst>
          </p:cNvPr>
          <p:cNvSpPr txBox="1"/>
          <p:nvPr/>
        </p:nvSpPr>
        <p:spPr>
          <a:xfrm>
            <a:off x="1359245" y="196332"/>
            <a:ext cx="2656923" cy="707886"/>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William Kilpatrick (1946)</a:t>
            </a:r>
          </a:p>
        </p:txBody>
      </p:sp>
      <p:sp>
        <p:nvSpPr>
          <p:cNvPr id="15" name="Rectángulo 14">
            <a:extLst>
              <a:ext uri="{FF2B5EF4-FFF2-40B4-BE49-F238E27FC236}">
                <a16:creationId xmlns:a16="http://schemas.microsoft.com/office/drawing/2014/main" id="{F0663012-5BF2-3D41-B19C-01C4A7D32997}"/>
              </a:ext>
            </a:extLst>
          </p:cNvPr>
          <p:cNvSpPr/>
          <p:nvPr/>
        </p:nvSpPr>
        <p:spPr>
          <a:xfrm>
            <a:off x="1249015" y="4189136"/>
            <a:ext cx="5534306" cy="2385190"/>
          </a:xfrm>
          <a:prstGeom prst="rect">
            <a:avLst/>
          </a:prstGeom>
          <a:solidFill>
            <a:srgbClr val="F5E2EF"/>
          </a:solidFill>
          <a:ln>
            <a:solidFill>
              <a:srgbClr val="F5E2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US">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M</a:t>
            </a: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enciona que seleccionan objetivos, contenidos, prevén recursos técnicos y, generalmente, apuntan a ampliar o complementar algún objetivos institucional o de la planificación del/de la docente, prestando un apoyo en un momento dado, y a su vez tienen la virtud de poder modificarse rápida y ágilmente</a:t>
            </a:r>
          </a:p>
        </p:txBody>
      </p:sp>
      <p:sp>
        <p:nvSpPr>
          <p:cNvPr id="2" name="CuadroTexto 1">
            <a:extLst>
              <a:ext uri="{FF2B5EF4-FFF2-40B4-BE49-F238E27FC236}">
                <a16:creationId xmlns:a16="http://schemas.microsoft.com/office/drawing/2014/main" id="{52164638-4899-0D4D-AAE7-F25BD2B15F84}"/>
              </a:ext>
            </a:extLst>
          </p:cNvPr>
          <p:cNvSpPr txBox="1"/>
          <p:nvPr/>
        </p:nvSpPr>
        <p:spPr>
          <a:xfrm>
            <a:off x="2687706" y="3532909"/>
            <a:ext cx="2656923" cy="646331"/>
          </a:xfrm>
          <a:prstGeom prst="rect">
            <a:avLst/>
          </a:prstGeom>
          <a:noFill/>
          <a:ln>
            <a:solidFill>
              <a:schemeClr val="accent2">
                <a:lumMod val="50000"/>
              </a:schemeClr>
            </a:solidFill>
          </a:ln>
        </p:spPr>
        <p:txBody>
          <a:bodyPr wrap="square" rtlCol="0">
            <a:spAutoFit/>
          </a:bodyPr>
          <a:lstStyle/>
          <a:p>
            <a:pPr algn="ctr"/>
            <a:r>
              <a:rPr lang="es-US" sz="18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Cecilia Bixio</a:t>
            </a:r>
          </a:p>
          <a:p>
            <a:pPr algn="ctr"/>
            <a:r>
              <a:rPr lang="es-US" sz="18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 (1996) </a:t>
            </a:r>
            <a:endPar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4" name="Flecha: a la derecha 3">
            <a:extLst>
              <a:ext uri="{FF2B5EF4-FFF2-40B4-BE49-F238E27FC236}">
                <a16:creationId xmlns:a16="http://schemas.microsoft.com/office/drawing/2014/main" id="{496FCA22-6284-8A47-94FA-6FB3D9CBE48D}"/>
              </a:ext>
            </a:extLst>
          </p:cNvPr>
          <p:cNvSpPr/>
          <p:nvPr/>
        </p:nvSpPr>
        <p:spPr>
          <a:xfrm>
            <a:off x="0" y="1780276"/>
            <a:ext cx="846461" cy="633074"/>
          </a:xfrm>
          <a:prstGeom prst="rightArrow">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5" name="Flecha: a la derecha 4">
            <a:extLst>
              <a:ext uri="{FF2B5EF4-FFF2-40B4-BE49-F238E27FC236}">
                <a16:creationId xmlns:a16="http://schemas.microsoft.com/office/drawing/2014/main" id="{05502849-09CB-A241-BE05-A78978530E09}"/>
              </a:ext>
            </a:extLst>
          </p:cNvPr>
          <p:cNvSpPr/>
          <p:nvPr/>
        </p:nvSpPr>
        <p:spPr>
          <a:xfrm>
            <a:off x="5092544" y="1932020"/>
            <a:ext cx="846461" cy="633074"/>
          </a:xfrm>
          <a:prstGeom prst="rightArrow">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6" name="Flecha: doblada hacia arriba 5">
            <a:extLst>
              <a:ext uri="{FF2B5EF4-FFF2-40B4-BE49-F238E27FC236}">
                <a16:creationId xmlns:a16="http://schemas.microsoft.com/office/drawing/2014/main" id="{64AE53F2-04D7-6547-9C5A-5B85BC250454}"/>
              </a:ext>
            </a:extLst>
          </p:cNvPr>
          <p:cNvSpPr/>
          <p:nvPr/>
        </p:nvSpPr>
        <p:spPr>
          <a:xfrm rot="16200000" flipH="1">
            <a:off x="7416737" y="4227467"/>
            <a:ext cx="1297532" cy="1220870"/>
          </a:xfrm>
          <a:prstGeom prst="bentUpArrow">
            <a:avLst>
              <a:gd name="adj1" fmla="val 35760"/>
              <a:gd name="adj2" fmla="val 25000"/>
              <a:gd name="adj3" fmla="val 25000"/>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17" name="Flecha: a la derecha 16">
            <a:extLst>
              <a:ext uri="{FF2B5EF4-FFF2-40B4-BE49-F238E27FC236}">
                <a16:creationId xmlns:a16="http://schemas.microsoft.com/office/drawing/2014/main" id="{5E06B4F1-1EAA-9A4F-BD12-A322E2A178FB}"/>
              </a:ext>
            </a:extLst>
          </p:cNvPr>
          <p:cNvSpPr/>
          <p:nvPr/>
        </p:nvSpPr>
        <p:spPr>
          <a:xfrm rot="10800000">
            <a:off x="402554" y="4713289"/>
            <a:ext cx="846461" cy="633074"/>
          </a:xfrm>
          <a:prstGeom prst="rightArrow">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Tree>
    <p:extLst>
      <p:ext uri="{BB962C8B-B14F-4D97-AF65-F5344CB8AC3E}">
        <p14:creationId xmlns:p14="http://schemas.microsoft.com/office/powerpoint/2010/main" val="18021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BA5D5497-D4B3-0C4A-977F-59F1191A2D5F}"/>
              </a:ext>
            </a:extLst>
          </p:cNvPr>
          <p:cNvSpPr/>
          <p:nvPr/>
        </p:nvSpPr>
        <p:spPr>
          <a:xfrm>
            <a:off x="722070" y="842927"/>
            <a:ext cx="3409554" cy="1416684"/>
          </a:xfrm>
          <a:prstGeom prst="rect">
            <a:avLst/>
          </a:prstGeom>
          <a:solidFill>
            <a:srgbClr val="FFD8F3"/>
          </a:solidFill>
          <a:ln>
            <a:solidFill>
              <a:srgbClr val="FFD8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hace una distinción entre la pedagogía de proyectos y la estrategia de proyectos</a:t>
            </a:r>
          </a:p>
          <a:p>
            <a:pPr algn="ctr"/>
            <a:endParaRPr lang="es-US" b="0" i="0">
              <a:solidFill>
                <a:schemeClr val="accent2">
                  <a:lumMod val="50000"/>
                </a:schemeClr>
              </a:solidFill>
              <a:effectLst/>
              <a:latin typeface="Arial" panose="020B0604020202020204" pitchFamily="34" charset="0"/>
            </a:endParaRPr>
          </a:p>
        </p:txBody>
      </p:sp>
      <p:sp>
        <p:nvSpPr>
          <p:cNvPr id="7" name="CuadroTexto 6">
            <a:extLst>
              <a:ext uri="{FF2B5EF4-FFF2-40B4-BE49-F238E27FC236}">
                <a16:creationId xmlns:a16="http://schemas.microsoft.com/office/drawing/2014/main" id="{DB5ACFDA-335C-624F-BF6E-ACF5FD9E9274}"/>
              </a:ext>
            </a:extLst>
          </p:cNvPr>
          <p:cNvSpPr txBox="1"/>
          <p:nvPr/>
        </p:nvSpPr>
        <p:spPr>
          <a:xfrm>
            <a:off x="1098385" y="135041"/>
            <a:ext cx="2656923" cy="707886"/>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Philippe Perrenoud (2000</a:t>
            </a:r>
            <a:r>
              <a:rPr lang="es-US" sz="1800" b="1" i="1">
                <a:solidFill>
                  <a:schemeClr val="accent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r>
              <a:rPr lang="es-US" sz="18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9" name="Rectángulo 8">
            <a:extLst>
              <a:ext uri="{FF2B5EF4-FFF2-40B4-BE49-F238E27FC236}">
                <a16:creationId xmlns:a16="http://schemas.microsoft.com/office/drawing/2014/main" id="{755605A0-2D41-C84B-A247-65EE72B2699E}"/>
              </a:ext>
            </a:extLst>
          </p:cNvPr>
          <p:cNvSpPr/>
          <p:nvPr/>
        </p:nvSpPr>
        <p:spPr>
          <a:xfrm>
            <a:off x="5207457" y="842927"/>
            <a:ext cx="5534306" cy="3717528"/>
          </a:xfrm>
          <a:prstGeom prst="rect">
            <a:avLst/>
          </a:prstGeom>
          <a:solidFill>
            <a:srgbClr val="F5E2EF"/>
          </a:solidFill>
          <a:ln>
            <a:solidFill>
              <a:srgbClr val="F5E2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Dewey configura un corpus de certezas y prescripciones que la escuela debe propiciar, a saber: </a:t>
            </a:r>
          </a:p>
          <a:p>
            <a:pPr marL="285750" lvl="0" indent="-285750" algn="ctr">
              <a:buFont typeface="Arial" panose="020B0604020202020204" pitchFamily="34" charset="0"/>
              <a:buChar char="•"/>
            </a:pP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El alumno es el centro de la acción educativa.</a:t>
            </a:r>
          </a:p>
          <a:p>
            <a:pPr marL="285750" lvl="0" indent="-285750" algn="ctr">
              <a:buFont typeface="Arial" panose="020B0604020202020204" pitchFamily="34" charset="0"/>
              <a:buChar char="•"/>
            </a:pP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Se aprende haciendo.</a:t>
            </a:r>
          </a:p>
          <a:p>
            <a:pPr marL="285750" lvl="0" indent="-285750" algn="ctr">
              <a:buFont typeface="Arial" panose="020B0604020202020204" pitchFamily="34" charset="0"/>
              <a:buChar char="•"/>
            </a:pP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La educación debe utilizar la experiencia como fuente para identificar problemas.</a:t>
            </a:r>
          </a:p>
          <a:p>
            <a:pPr marL="285750" indent="-285750" algn="ctr">
              <a:buFont typeface="Arial" panose="020B0604020202020204" pitchFamily="34" charset="0"/>
              <a:buChar char="•"/>
            </a:pP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La escuela es el lugar donde el valor del conocimiento es resolver situaciones problemáticas</a:t>
            </a:r>
          </a:p>
        </p:txBody>
      </p:sp>
      <p:sp>
        <p:nvSpPr>
          <p:cNvPr id="11" name="CuadroTexto 10">
            <a:extLst>
              <a:ext uri="{FF2B5EF4-FFF2-40B4-BE49-F238E27FC236}">
                <a16:creationId xmlns:a16="http://schemas.microsoft.com/office/drawing/2014/main" id="{A531C6BC-E64D-A74C-96CB-509744CED98E}"/>
              </a:ext>
            </a:extLst>
          </p:cNvPr>
          <p:cNvSpPr txBox="1"/>
          <p:nvPr/>
        </p:nvSpPr>
        <p:spPr>
          <a:xfrm>
            <a:off x="6611712" y="135041"/>
            <a:ext cx="2897332" cy="707886"/>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Según Castañeiras (2002)</a:t>
            </a:r>
          </a:p>
        </p:txBody>
      </p:sp>
      <p:sp>
        <p:nvSpPr>
          <p:cNvPr id="13" name="Rectángulo 12">
            <a:extLst>
              <a:ext uri="{FF2B5EF4-FFF2-40B4-BE49-F238E27FC236}">
                <a16:creationId xmlns:a16="http://schemas.microsoft.com/office/drawing/2014/main" id="{D88225D7-31A5-E249-BB91-DEAF009D35BB}"/>
              </a:ext>
            </a:extLst>
          </p:cNvPr>
          <p:cNvSpPr/>
          <p:nvPr/>
        </p:nvSpPr>
        <p:spPr>
          <a:xfrm>
            <a:off x="1237326" y="4912534"/>
            <a:ext cx="6077543" cy="1416684"/>
          </a:xfrm>
          <a:prstGeom prst="rect">
            <a:avLst/>
          </a:prstGeom>
          <a:solidFill>
            <a:srgbClr val="FFD8F3"/>
          </a:solidFill>
          <a:ln>
            <a:solidFill>
              <a:srgbClr val="FFD8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L</a:t>
            </a: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 rigidez asociada con la enseñanza tradicional impartida en el aula tiene un costo insospechado para la sociedad: “Los sistemas educativos convencionales ofrecen escasa flexibilidad.</a:t>
            </a:r>
          </a:p>
          <a:p>
            <a:pPr algn="ctr"/>
            <a:endParaRPr lang="es-US" b="0" i="0">
              <a:solidFill>
                <a:schemeClr val="accent2">
                  <a:lumMod val="50000"/>
                </a:schemeClr>
              </a:solidFill>
              <a:effectLst/>
              <a:latin typeface="Arial" panose="020B0604020202020204" pitchFamily="34" charset="0"/>
            </a:endParaRPr>
          </a:p>
        </p:txBody>
      </p:sp>
      <p:sp>
        <p:nvSpPr>
          <p:cNvPr id="15" name="CuadroTexto 14">
            <a:extLst>
              <a:ext uri="{FF2B5EF4-FFF2-40B4-BE49-F238E27FC236}">
                <a16:creationId xmlns:a16="http://schemas.microsoft.com/office/drawing/2014/main" id="{E9CBB417-FCEF-E949-B79C-8CC760F67F96}"/>
              </a:ext>
            </a:extLst>
          </p:cNvPr>
          <p:cNvSpPr txBox="1"/>
          <p:nvPr/>
        </p:nvSpPr>
        <p:spPr>
          <a:xfrm>
            <a:off x="1552144" y="4204648"/>
            <a:ext cx="2723953" cy="707886"/>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Haddad y Draxler (2002)</a:t>
            </a:r>
          </a:p>
        </p:txBody>
      </p:sp>
      <p:sp>
        <p:nvSpPr>
          <p:cNvPr id="17" name="Flecha: a la derecha 16">
            <a:extLst>
              <a:ext uri="{FF2B5EF4-FFF2-40B4-BE49-F238E27FC236}">
                <a16:creationId xmlns:a16="http://schemas.microsoft.com/office/drawing/2014/main" id="{B2B87D5B-D075-BD4C-8ACE-9106AB216192}"/>
              </a:ext>
            </a:extLst>
          </p:cNvPr>
          <p:cNvSpPr/>
          <p:nvPr/>
        </p:nvSpPr>
        <p:spPr>
          <a:xfrm>
            <a:off x="1" y="1125951"/>
            <a:ext cx="593766" cy="812036"/>
          </a:xfrm>
          <a:prstGeom prst="rightArrow">
            <a:avLst>
              <a:gd name="adj1" fmla="val 42184"/>
              <a:gd name="adj2" fmla="val 50000"/>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19" name="Flecha: a la derecha 18">
            <a:extLst>
              <a:ext uri="{FF2B5EF4-FFF2-40B4-BE49-F238E27FC236}">
                <a16:creationId xmlns:a16="http://schemas.microsoft.com/office/drawing/2014/main" id="{92F12E49-610F-5B4A-B83F-031F7EEE561B}"/>
              </a:ext>
            </a:extLst>
          </p:cNvPr>
          <p:cNvSpPr/>
          <p:nvPr/>
        </p:nvSpPr>
        <p:spPr>
          <a:xfrm>
            <a:off x="4259927" y="1304913"/>
            <a:ext cx="846461" cy="633074"/>
          </a:xfrm>
          <a:prstGeom prst="rightArrow">
            <a:avLst>
              <a:gd name="adj1" fmla="val 50000"/>
              <a:gd name="adj2" fmla="val 61724"/>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21" name="Flecha: doblada hacia arriba 20">
            <a:extLst>
              <a:ext uri="{FF2B5EF4-FFF2-40B4-BE49-F238E27FC236}">
                <a16:creationId xmlns:a16="http://schemas.microsoft.com/office/drawing/2014/main" id="{AC26D9ED-D1F1-8241-A70F-18891F1CD77C}"/>
              </a:ext>
            </a:extLst>
          </p:cNvPr>
          <p:cNvSpPr/>
          <p:nvPr/>
        </p:nvSpPr>
        <p:spPr>
          <a:xfrm rot="16200000" flipH="1">
            <a:off x="7940033" y="4703861"/>
            <a:ext cx="1297532" cy="1220870"/>
          </a:xfrm>
          <a:prstGeom prst="bentUpArrow">
            <a:avLst>
              <a:gd name="adj1" fmla="val 35760"/>
              <a:gd name="adj2" fmla="val 25000"/>
              <a:gd name="adj3" fmla="val 25000"/>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23" name="Flecha: a la derecha 22">
            <a:extLst>
              <a:ext uri="{FF2B5EF4-FFF2-40B4-BE49-F238E27FC236}">
                <a16:creationId xmlns:a16="http://schemas.microsoft.com/office/drawing/2014/main" id="{8B3B6D8A-F87D-EB4A-B7C3-DDBED2D1216C}"/>
              </a:ext>
            </a:extLst>
          </p:cNvPr>
          <p:cNvSpPr/>
          <p:nvPr/>
        </p:nvSpPr>
        <p:spPr>
          <a:xfrm rot="10800000">
            <a:off x="323782" y="5454491"/>
            <a:ext cx="846461" cy="633074"/>
          </a:xfrm>
          <a:prstGeom prst="rightArrow">
            <a:avLst>
              <a:gd name="adj1" fmla="val 50000"/>
              <a:gd name="adj2" fmla="val 66935"/>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Tree>
    <p:extLst>
      <p:ext uri="{BB962C8B-B14F-4D97-AF65-F5344CB8AC3E}">
        <p14:creationId xmlns:p14="http://schemas.microsoft.com/office/powerpoint/2010/main" val="201213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4917D25A-CC39-324D-A4C5-1276FCF4A1F3}"/>
              </a:ext>
            </a:extLst>
          </p:cNvPr>
          <p:cNvSpPr/>
          <p:nvPr/>
        </p:nvSpPr>
        <p:spPr>
          <a:xfrm>
            <a:off x="927391" y="1011820"/>
            <a:ext cx="3138258" cy="2884607"/>
          </a:xfrm>
          <a:prstGeom prst="rect">
            <a:avLst/>
          </a:prstGeom>
          <a:solidFill>
            <a:srgbClr val="F5E2EF"/>
          </a:solidFill>
          <a:ln>
            <a:solidFill>
              <a:srgbClr val="F5E2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US">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D</a:t>
            </a:r>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estaca, además, que las experiencias en el trabajo con proyectos, más allá de su sentido didáctico, tienen un valor agregado, y es el de la comunidad que se genera y que se forja a raíz de un trabajo de estas características</a:t>
            </a:r>
          </a:p>
        </p:txBody>
      </p:sp>
      <p:sp>
        <p:nvSpPr>
          <p:cNvPr id="7" name="CuadroTexto 6">
            <a:extLst>
              <a:ext uri="{FF2B5EF4-FFF2-40B4-BE49-F238E27FC236}">
                <a16:creationId xmlns:a16="http://schemas.microsoft.com/office/drawing/2014/main" id="{BFF273F3-9F96-7549-ACE7-8C717E315B12}"/>
              </a:ext>
            </a:extLst>
          </p:cNvPr>
          <p:cNvSpPr txBox="1"/>
          <p:nvPr/>
        </p:nvSpPr>
        <p:spPr>
          <a:xfrm>
            <a:off x="1788176" y="303934"/>
            <a:ext cx="1416688" cy="707886"/>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Cols (2008)</a:t>
            </a:r>
          </a:p>
        </p:txBody>
      </p:sp>
      <p:sp>
        <p:nvSpPr>
          <p:cNvPr id="9" name="Rectángulo 8">
            <a:extLst>
              <a:ext uri="{FF2B5EF4-FFF2-40B4-BE49-F238E27FC236}">
                <a16:creationId xmlns:a16="http://schemas.microsoft.com/office/drawing/2014/main" id="{36BDC246-D781-9040-A502-BF8C7B757A8A}"/>
              </a:ext>
            </a:extLst>
          </p:cNvPr>
          <p:cNvSpPr/>
          <p:nvPr/>
        </p:nvSpPr>
        <p:spPr>
          <a:xfrm>
            <a:off x="5741842" y="1011820"/>
            <a:ext cx="5133835" cy="1416684"/>
          </a:xfrm>
          <a:prstGeom prst="rect">
            <a:avLst/>
          </a:prstGeom>
          <a:solidFill>
            <a:srgbClr val="FFD8F3"/>
          </a:solidFill>
          <a:ln>
            <a:solidFill>
              <a:srgbClr val="FFD8F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Menciona que Dewey estaba especialmente interesado en las contribuciones de la educación y de la escuela a la regeneración política y social</a:t>
            </a:r>
          </a:p>
          <a:p>
            <a:pPr lvl="0"/>
            <a:r>
              <a:rPr lang="es-US" sz="1800">
                <a:effectLst/>
                <a:latin typeface="Calibri" panose="020F0502020204030204" pitchFamily="34" charset="0"/>
                <a:ea typeface="Times New Roman" panose="02020603050405020304" pitchFamily="18" charset="0"/>
                <a:cs typeface="Times New Roman" panose="02020603050405020304" pitchFamily="18" charset="0"/>
              </a:rPr>
              <a:t> </a:t>
            </a:r>
          </a:p>
        </p:txBody>
      </p:sp>
      <p:sp>
        <p:nvSpPr>
          <p:cNvPr id="11" name="CuadroTexto 10">
            <a:extLst>
              <a:ext uri="{FF2B5EF4-FFF2-40B4-BE49-F238E27FC236}">
                <a16:creationId xmlns:a16="http://schemas.microsoft.com/office/drawing/2014/main" id="{A11EF7BD-2F9F-4347-8B71-FE00E617756A}"/>
              </a:ext>
            </a:extLst>
          </p:cNvPr>
          <p:cNvSpPr txBox="1"/>
          <p:nvPr/>
        </p:nvSpPr>
        <p:spPr>
          <a:xfrm>
            <a:off x="7600416" y="303934"/>
            <a:ext cx="1416688" cy="707886"/>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Cols (2008)</a:t>
            </a:r>
          </a:p>
        </p:txBody>
      </p:sp>
      <p:sp>
        <p:nvSpPr>
          <p:cNvPr id="13" name="Rectángulo 12">
            <a:extLst>
              <a:ext uri="{FF2B5EF4-FFF2-40B4-BE49-F238E27FC236}">
                <a16:creationId xmlns:a16="http://schemas.microsoft.com/office/drawing/2014/main" id="{4339E4D3-342F-2640-B7DD-3D179DB3180C}"/>
              </a:ext>
            </a:extLst>
          </p:cNvPr>
          <p:cNvSpPr/>
          <p:nvPr/>
        </p:nvSpPr>
        <p:spPr>
          <a:xfrm>
            <a:off x="4461493" y="3227104"/>
            <a:ext cx="6575961" cy="3501571"/>
          </a:xfrm>
          <a:prstGeom prst="rect">
            <a:avLst/>
          </a:prstGeom>
          <a:solidFill>
            <a:srgbClr val="F5E2EF"/>
          </a:solidFill>
          <a:ln>
            <a:solidFill>
              <a:srgbClr val="F5E2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US" sz="1400">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D</a:t>
            </a: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escriben algunos pasos que pueden contribuir a diseñar un proyecto: </a:t>
            </a:r>
          </a:p>
          <a:p>
            <a:pPr lvl="0" algn="ct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1.Identificar un contenido que posibilite definir problemas significativos y relevantes, tanto desde la perspectiva disciplinar, tanto por su importancia para la comunidad, como por ser problemas interesantes para los alumnos;</a:t>
            </a:r>
          </a:p>
          <a:p>
            <a:pPr lvl="0" algn="ct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2.formular los objetivos de aprendizaje para ese proyecto</a:t>
            </a:r>
          </a:p>
          <a:p>
            <a:pPr lvl="0" algn="ct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3.especificar los modos de comunicar el proyecto: tanto de los estadios de avance como del trabajo final;</a:t>
            </a:r>
          </a:p>
          <a:p>
            <a:pPr lvl="0" algn="ct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4. determinar la variedad de recursos disponibles</a:t>
            </a:r>
          </a:p>
          <a:p>
            <a:pPr lvl="0" algn="ct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5.planificar diversas rutas de abordajes posibles, y la secuencia de actividades y presentaciones para cada una de las instancias de clase</a:t>
            </a:r>
          </a:p>
          <a:p>
            <a:pPr lvl="0" algn="ct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6.definir un cronograma;</a:t>
            </a:r>
          </a:p>
          <a:p>
            <a:pPr lvl="0" algn="ct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7.diseñar los tipos y momentos de evaluación del proyecto</a:t>
            </a:r>
          </a:p>
          <a:p>
            <a:pPr lvl="0" algn="ctr"/>
            <a:r>
              <a:rPr lang="es-US" sz="1400">
                <a:solidFill>
                  <a:schemeClr val="accent2">
                    <a:lumMod val="50000"/>
                  </a:schemeClr>
                </a:solidFill>
                <a:latin typeface="Century Gothic" panose="020B0502020202020204" pitchFamily="34" charset="0"/>
                <a:ea typeface="Times New Roman" panose="02020603050405020304" pitchFamily="18" charset="0"/>
                <a:cs typeface="Times New Roman" panose="02020603050405020304" pitchFamily="18" charset="0"/>
              </a:rPr>
              <a:t>8</a:t>
            </a:r>
            <a:r>
              <a:rPr lang="es-US" sz="14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.especificar el o los formatos y los momentos que se propondrán para documentar el proyecto</a:t>
            </a:r>
          </a:p>
          <a:p>
            <a:pPr lvl="0" algn="ctr"/>
            <a:endParaRPr lang="es-US" sz="1800">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15" name="CuadroTexto 14">
            <a:extLst>
              <a:ext uri="{FF2B5EF4-FFF2-40B4-BE49-F238E27FC236}">
                <a16:creationId xmlns:a16="http://schemas.microsoft.com/office/drawing/2014/main" id="{FD327412-9483-9C40-A369-15054ACAD4E8}"/>
              </a:ext>
            </a:extLst>
          </p:cNvPr>
          <p:cNvSpPr txBox="1"/>
          <p:nvPr/>
        </p:nvSpPr>
        <p:spPr>
          <a:xfrm>
            <a:off x="5633398" y="2826994"/>
            <a:ext cx="3383705" cy="400110"/>
          </a:xfrm>
          <a:prstGeom prst="rect">
            <a:avLst/>
          </a:prstGeom>
          <a:noFill/>
          <a:ln>
            <a:solidFill>
              <a:schemeClr val="accent2">
                <a:lumMod val="50000"/>
              </a:schemeClr>
            </a:solidFill>
          </a:ln>
        </p:spPr>
        <p:txBody>
          <a:bodyPr wrap="square" rtlCol="0">
            <a:spAutoFit/>
          </a:bodyPr>
          <a:lstStyle/>
          <a:p>
            <a:pPr algn="ctr"/>
            <a:r>
              <a:rPr lang="es-US" sz="2000" b="1" i="1">
                <a:solidFill>
                  <a:schemeClr val="accent2">
                    <a:lumMod val="50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Anijovich y Mora (2010) </a:t>
            </a:r>
          </a:p>
        </p:txBody>
      </p:sp>
      <p:sp>
        <p:nvSpPr>
          <p:cNvPr id="19" name="Flecha: a la derecha 18">
            <a:extLst>
              <a:ext uri="{FF2B5EF4-FFF2-40B4-BE49-F238E27FC236}">
                <a16:creationId xmlns:a16="http://schemas.microsoft.com/office/drawing/2014/main" id="{F118D1E2-5A01-6A43-9EF5-062684E2F490}"/>
              </a:ext>
            </a:extLst>
          </p:cNvPr>
          <p:cNvSpPr/>
          <p:nvPr/>
        </p:nvSpPr>
        <p:spPr>
          <a:xfrm>
            <a:off x="0" y="2193920"/>
            <a:ext cx="846461" cy="633074"/>
          </a:xfrm>
          <a:prstGeom prst="rightArrow">
            <a:avLst>
              <a:gd name="adj1" fmla="val 50000"/>
              <a:gd name="adj2" fmla="val 74751"/>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21" name="Flecha: a la derecha 20">
            <a:extLst>
              <a:ext uri="{FF2B5EF4-FFF2-40B4-BE49-F238E27FC236}">
                <a16:creationId xmlns:a16="http://schemas.microsoft.com/office/drawing/2014/main" id="{04483A1C-8306-A24A-8929-2929BBC2291F}"/>
              </a:ext>
            </a:extLst>
          </p:cNvPr>
          <p:cNvSpPr/>
          <p:nvPr/>
        </p:nvSpPr>
        <p:spPr>
          <a:xfrm>
            <a:off x="4426293" y="1560846"/>
            <a:ext cx="846461" cy="633074"/>
          </a:xfrm>
          <a:prstGeom prst="rightArrow">
            <a:avLst>
              <a:gd name="adj1" fmla="val 50000"/>
              <a:gd name="adj2" fmla="val 66935"/>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
        <p:nvSpPr>
          <p:cNvPr id="23" name="Flecha: doblada hacia arriba 22">
            <a:extLst>
              <a:ext uri="{FF2B5EF4-FFF2-40B4-BE49-F238E27FC236}">
                <a16:creationId xmlns:a16="http://schemas.microsoft.com/office/drawing/2014/main" id="{46C1AD28-1DB1-7A4D-90B8-E605674D47A6}"/>
              </a:ext>
            </a:extLst>
          </p:cNvPr>
          <p:cNvSpPr/>
          <p:nvPr/>
        </p:nvSpPr>
        <p:spPr>
          <a:xfrm rot="16200000" flipH="1">
            <a:off x="10129456" y="1973304"/>
            <a:ext cx="1105303" cy="1220870"/>
          </a:xfrm>
          <a:prstGeom prst="bentUpArrow">
            <a:avLst>
              <a:gd name="adj1" fmla="val 35760"/>
              <a:gd name="adj2" fmla="val 25000"/>
              <a:gd name="adj3" fmla="val 25000"/>
            </a:avLst>
          </a:prstGeom>
          <a:solidFill>
            <a:srgbClr val="B23B8D"/>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S"/>
          </a:p>
        </p:txBody>
      </p:sp>
    </p:spTree>
    <p:extLst>
      <p:ext uri="{BB962C8B-B14F-4D97-AF65-F5344CB8AC3E}">
        <p14:creationId xmlns:p14="http://schemas.microsoft.com/office/powerpoint/2010/main" val="17852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5E5DE3-CB42-A444-A9BA-B209B8276B06}"/>
              </a:ext>
            </a:extLst>
          </p:cNvPr>
          <p:cNvSpPr>
            <a:spLocks noGrp="1"/>
          </p:cNvSpPr>
          <p:nvPr>
            <p:ph type="title"/>
          </p:nvPr>
        </p:nvSpPr>
        <p:spPr/>
        <p:txBody>
          <a:bodyPr/>
          <a:lstStyle/>
          <a:p>
            <a:pPr algn="ctr"/>
            <a:r>
              <a:rPr lang="es-US"/>
              <a:t>Síntesis </a:t>
            </a:r>
          </a:p>
        </p:txBody>
      </p:sp>
      <p:sp>
        <p:nvSpPr>
          <p:cNvPr id="3" name="Marcador de contenido 2">
            <a:extLst>
              <a:ext uri="{FF2B5EF4-FFF2-40B4-BE49-F238E27FC236}">
                <a16:creationId xmlns:a16="http://schemas.microsoft.com/office/drawing/2014/main" id="{F0778218-1FD5-F748-B6AE-19A4972C9382}"/>
              </a:ext>
            </a:extLst>
          </p:cNvPr>
          <p:cNvSpPr>
            <a:spLocks noGrp="1"/>
          </p:cNvSpPr>
          <p:nvPr>
            <p:ph idx="1"/>
          </p:nvPr>
        </p:nvSpPr>
        <p:spPr>
          <a:xfrm>
            <a:off x="838200" y="1825625"/>
            <a:ext cx="10748488" cy="4474894"/>
          </a:xfrm>
        </p:spPr>
        <p:txBody>
          <a:bodyPr>
            <a:noAutofit/>
          </a:bodyPr>
          <a:lstStyle/>
          <a:p>
            <a:pPr marL="0" indent="0">
              <a:buNone/>
            </a:pPr>
            <a:r>
              <a:rPr lang="es-US" sz="1200" b="1" i="0">
                <a:solidFill>
                  <a:srgbClr val="000000"/>
                </a:solidFill>
                <a:effectLst/>
                <a:latin typeface="Century Gothic" panose="020B0502020202020204" pitchFamily="34" charset="0"/>
              </a:rPr>
              <a:t>La enseñanza de las ciencias es un área en la que se han multiplicado los abordajes, ya que hay un acuerdo básico acerca de la necesidad de que cada ciudadano debe poseer una cultura científica que le permita, por un lado, entender el mundo y la sociedad en la cual está inmerso y, a la vez, interactuar en ellos. La participación en la vida ciudadana requiere cada vez más del manejo de esta formación científica. Así, se hace evidente que mejorar los aprendizajes de los alumnos y alumnas es una necesidad impostergable si consideramos que el propósito fundamental es democratizar el acceso a esta área del conocimiento, lo que les permitirá mejorar su calidad de vida y su acción como ciudadanos .En este sentido, un desempeño profesional docente que incluya la producción de instrumentos innovadores de enseñanza en temas estratégicos para la construcción de múltiples ciudadanías puede ser una herramienta relevante en los procesos de inclusión educativa –y, por ende, social– con calidad. Es sabido que ninguna innovación aislada o por sí sola produce cambios. El aprendizaje puede mejorarse cuando las innovaciones tienen en cuenta no sólo las características de dichas propuestas sino también el diseño pedagógico, el contexto en el que el aprendizaje tiene lugar, las características de los estudiantes, su experiencia previa y la familiaridad con los procesos y tecnologías involucradas.Según un informe reciente de UNESCO , se torna imperioso ampliar el acceso a las oportunidades de aprendizaje de las poblaciones más desfavorecidas y</a:t>
            </a:r>
            <a:endParaRPr lang="es-US" sz="1200" b="1">
              <a:solidFill>
                <a:srgbClr val="000000"/>
              </a:solidFill>
              <a:latin typeface="Century Gothic" panose="020B0502020202020204" pitchFamily="34" charset="0"/>
            </a:endParaRPr>
          </a:p>
          <a:p>
            <a:pPr marL="0" indent="0">
              <a:buNone/>
            </a:pPr>
            <a:r>
              <a:rPr lang="vi-VN" sz="1200" b="1" i="0">
                <a:solidFill>
                  <a:srgbClr val="000000"/>
                </a:solidFill>
                <a:effectLst/>
                <a:latin typeface="Raleway"/>
              </a:rPr>
              <a:t>Cols hace un breve recorrido por la historia del uso de proyectos en educación</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señalando que se remonta a los siglos XVI y XVII en la formación de arquitectos en las academias de Roma y París</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18La Enseñanza de las Ciencias Naturales Basada en Proyectosen el terreno de la ingeniería y de la educación manual</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como la carpintería o la cocina</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De este modo</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los alumnos adquirían la formación teórica en la escuela y luego</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en las granjas</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realizaban proyectos reales para poner en p</a:t>
            </a:r>
            <a:r>
              <a:rPr lang="es-US" sz="1200" b="1" i="0">
                <a:solidFill>
                  <a:srgbClr val="000000"/>
                </a:solidFill>
                <a:effectLst/>
                <a:latin typeface="Century Gothic" panose="020B0502020202020204" pitchFamily="34" charset="0"/>
              </a:rPr>
              <a:t>práctica </a:t>
            </a:r>
            <a:r>
              <a:rPr lang="vi-VN" sz="1200" b="1" i="0">
                <a:solidFill>
                  <a:srgbClr val="000000"/>
                </a:solidFill>
                <a:effectLst/>
                <a:latin typeface="Raleway"/>
              </a:rPr>
              <a:t>a los conocimientos adquiridos</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Posteriormente</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este trabajo va a cobrar otra dimensión a </a:t>
            </a:r>
            <a:r>
              <a:rPr lang="es-US" sz="1200" b="1" i="0">
                <a:solidFill>
                  <a:srgbClr val="000000"/>
                </a:solidFill>
                <a:effectLst/>
                <a:latin typeface="Century Gothic" panose="020B0502020202020204" pitchFamily="34" charset="0"/>
              </a:rPr>
              <a:t>partir</a:t>
            </a:r>
            <a:r>
              <a:rPr lang="vi-VN" sz="1200" b="1" i="0">
                <a:solidFill>
                  <a:srgbClr val="000000"/>
                </a:solidFill>
                <a:effectLst/>
                <a:latin typeface="Raleway"/>
              </a:rPr>
              <a:t> de los desarrollos de la Escuela Nueva</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par</a:t>
            </a:r>
            <a:r>
              <a:rPr lang="es-US" sz="1200" b="1" i="0">
                <a:solidFill>
                  <a:srgbClr val="000000"/>
                </a:solidFill>
                <a:effectLst/>
                <a:latin typeface="Century Gothic" panose="020B0502020202020204" pitchFamily="34" charset="0"/>
              </a:rPr>
              <a:t>ti</a:t>
            </a:r>
            <a:r>
              <a:rPr lang="vi-VN" sz="1200" b="1" i="0">
                <a:solidFill>
                  <a:srgbClr val="000000"/>
                </a:solidFill>
                <a:effectLst/>
                <a:latin typeface="Raleway"/>
              </a:rPr>
              <a:t>cularmente de la obra de John Dewey</a:t>
            </a:r>
            <a:r>
              <a:rPr lang="vi-VN" sz="1200" b="1" i="0">
                <a:solidFill>
                  <a:srgbClr val="000000"/>
                </a:solidFill>
                <a:effectLst/>
                <a:latin typeface="Arial" panose="020B0604020202020204" pitchFamily="34" charset="0"/>
              </a:rPr>
              <a:t>.</a:t>
            </a:r>
            <a:br>
              <a:rPr lang="vi-VN" sz="1200" b="1"/>
            </a:br>
            <a:br>
              <a:rPr lang="vi-VN" sz="1200" b="1"/>
            </a:br>
            <a:r>
              <a:rPr lang="vi-VN" sz="1200" b="1" i="0">
                <a:solidFill>
                  <a:srgbClr val="000000"/>
                </a:solidFill>
                <a:effectLst/>
                <a:latin typeface="Raleway"/>
              </a:rPr>
              <a:t>Dewey</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pedagogo y fi lósofo de la educación</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fue uno de los primeros educadores en plantear la importancia de la parƟ cipación de los y las estudiantes en el trabajo en el aula</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A principios del siglo XX formuló la Pedagogía por proyectos</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tomando como modelo de enseñanza el camino que siguen los cienơfi cos para la producción de nuevos conocimientos</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según el cual el conocimiento es el resultado de intentar dar respuesta a problemas y preguntas</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De allí que es necesario aprender haciendo</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para lo cual es importante considerar los intereses de los alumnos como puntos de par</a:t>
            </a:r>
            <a:r>
              <a:rPr lang="es-US" sz="1200" b="1" i="0">
                <a:solidFill>
                  <a:srgbClr val="000000"/>
                </a:solidFill>
                <a:effectLst/>
                <a:latin typeface="Century Gothic" panose="020B0502020202020204" pitchFamily="34" charset="0"/>
              </a:rPr>
              <a:t>ti</a:t>
            </a:r>
            <a:r>
              <a:rPr lang="vi-VN" sz="1200" b="1" i="0">
                <a:solidFill>
                  <a:srgbClr val="000000"/>
                </a:solidFill>
                <a:effectLst/>
                <a:latin typeface="Raleway"/>
              </a:rPr>
              <a:t>da para la enseñanza</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ya que el estudiante debe asumir un rol ac</a:t>
            </a:r>
            <a:r>
              <a:rPr lang="es-US" sz="1200" b="1" i="0">
                <a:solidFill>
                  <a:srgbClr val="000000"/>
                </a:solidFill>
                <a:effectLst/>
                <a:latin typeface="Century Gothic" panose="020B0502020202020204" pitchFamily="34" charset="0"/>
              </a:rPr>
              <a:t>tiv</a:t>
            </a:r>
            <a:r>
              <a:rPr lang="vi-VN" sz="1200" b="1" i="0">
                <a:solidFill>
                  <a:srgbClr val="000000"/>
                </a:solidFill>
                <a:effectLst/>
                <a:latin typeface="Raleway"/>
              </a:rPr>
              <a:t>o en el aprendizaje</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De esta forma</a:t>
            </a:r>
            <a:r>
              <a:rPr lang="vi-VN" sz="1200" b="1" i="0">
                <a:solidFill>
                  <a:srgbClr val="000000"/>
                </a:solidFill>
                <a:effectLst/>
                <a:latin typeface="Arial" panose="020B0604020202020204" pitchFamily="34" charset="0"/>
              </a:rPr>
              <a:t>,</a:t>
            </a:r>
            <a:r>
              <a:rPr lang="vi-VN" sz="1200" b="1" i="0">
                <a:solidFill>
                  <a:srgbClr val="000000"/>
                </a:solidFill>
                <a:effectLst/>
                <a:latin typeface="Raleway"/>
              </a:rPr>
              <a:t> Dewey propone una fi losoİ a de la educación para diferenciarse de la escuela tradicional y desarrollar métodos y materias sobre la base de una fi losoİ a de la experiencia</a:t>
            </a:r>
            <a:r>
              <a:rPr lang="vi-VN" sz="1200" b="1" i="0">
                <a:solidFill>
                  <a:srgbClr val="000000"/>
                </a:solidFill>
                <a:effectLst/>
                <a:latin typeface="Arial" panose="020B0604020202020204" pitchFamily="34" charset="0"/>
              </a:rPr>
              <a:t>.</a:t>
            </a:r>
            <a:endParaRPr lang="es-US" sz="1200" b="1">
              <a:latin typeface="Century Gothic" panose="020B0502020202020204" pitchFamily="34" charset="0"/>
            </a:endParaRPr>
          </a:p>
        </p:txBody>
      </p:sp>
    </p:spTree>
    <p:extLst>
      <p:ext uri="{BB962C8B-B14F-4D97-AF65-F5344CB8AC3E}">
        <p14:creationId xmlns:p14="http://schemas.microsoft.com/office/powerpoint/2010/main" val="1272482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9BDFD163-2459-0E44-85F4-55DF877E90A5}"/>
              </a:ext>
            </a:extLst>
          </p:cNvPr>
          <p:cNvGraphicFramePr/>
          <p:nvPr>
            <p:extLst>
              <p:ext uri="{D42A27DB-BD31-4B8C-83A1-F6EECF244321}">
                <p14:modId xmlns:p14="http://schemas.microsoft.com/office/powerpoint/2010/main" val="390686720"/>
              </p:ext>
            </p:extLst>
          </p:nvPr>
        </p:nvGraphicFramePr>
        <p:xfrm>
          <a:off x="784973" y="1135632"/>
          <a:ext cx="10473612" cy="5722368"/>
        </p:xfrm>
        <a:graphic>
          <a:graphicData uri="http://schemas.openxmlformats.org/drawingml/2006/table">
            <a:tbl>
              <a:tblPr>
                <a:tableStyleId>{5C22544A-7EE6-4342-B048-85BDC9FD1C3A}</a:tableStyleId>
              </a:tblPr>
              <a:tblGrid>
                <a:gridCol w="3032084">
                  <a:extLst>
                    <a:ext uri="{9D8B030D-6E8A-4147-A177-3AD203B41FA5}">
                      <a16:colId xmlns:a16="http://schemas.microsoft.com/office/drawing/2014/main" val="731384609"/>
                    </a:ext>
                  </a:extLst>
                </a:gridCol>
                <a:gridCol w="1466715">
                  <a:extLst>
                    <a:ext uri="{9D8B030D-6E8A-4147-A177-3AD203B41FA5}">
                      <a16:colId xmlns:a16="http://schemas.microsoft.com/office/drawing/2014/main" val="1557251207"/>
                    </a:ext>
                  </a:extLst>
                </a:gridCol>
                <a:gridCol w="1466715">
                  <a:extLst>
                    <a:ext uri="{9D8B030D-6E8A-4147-A177-3AD203B41FA5}">
                      <a16:colId xmlns:a16="http://schemas.microsoft.com/office/drawing/2014/main" val="1392302920"/>
                    </a:ext>
                  </a:extLst>
                </a:gridCol>
                <a:gridCol w="107953">
                  <a:extLst>
                    <a:ext uri="{9D8B030D-6E8A-4147-A177-3AD203B41FA5}">
                      <a16:colId xmlns:a16="http://schemas.microsoft.com/office/drawing/2014/main" val="2605853017"/>
                    </a:ext>
                  </a:extLst>
                </a:gridCol>
                <a:gridCol w="1466715">
                  <a:extLst>
                    <a:ext uri="{9D8B030D-6E8A-4147-A177-3AD203B41FA5}">
                      <a16:colId xmlns:a16="http://schemas.microsoft.com/office/drawing/2014/main" val="3218495882"/>
                    </a:ext>
                  </a:extLst>
                </a:gridCol>
                <a:gridCol w="1466715">
                  <a:extLst>
                    <a:ext uri="{9D8B030D-6E8A-4147-A177-3AD203B41FA5}">
                      <a16:colId xmlns:a16="http://schemas.microsoft.com/office/drawing/2014/main" val="1701236103"/>
                    </a:ext>
                  </a:extLst>
                </a:gridCol>
                <a:gridCol w="1466715">
                  <a:extLst>
                    <a:ext uri="{9D8B030D-6E8A-4147-A177-3AD203B41FA5}">
                      <a16:colId xmlns:a16="http://schemas.microsoft.com/office/drawing/2014/main" val="2156676297"/>
                    </a:ext>
                  </a:extLst>
                </a:gridCol>
              </a:tblGrid>
              <a:tr h="200153">
                <a:tc gridSpan="7">
                  <a:txBody>
                    <a:bodyPr/>
                    <a:lstStyle/>
                    <a:p>
                      <a:pPr marL="0" marR="0" algn="ctr">
                        <a:lnSpc>
                          <a:spcPct val="115000"/>
                        </a:lnSpc>
                        <a:spcBef>
                          <a:spcPts val="0"/>
                        </a:spcBef>
                        <a:spcAft>
                          <a:spcPts val="0"/>
                        </a:spcAft>
                      </a:pPr>
                      <a:r>
                        <a:rPr lang="es-MX" sz="900">
                          <a:effectLst/>
                        </a:rPr>
                        <a:t>Rúbrica de Línea del Tiempo</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37861" marR="37861" marT="0" marB="0">
                    <a:solidFill>
                      <a:srgbClr val="FFD8F3"/>
                    </a:solidFill>
                  </a:tcPr>
                </a:tc>
                <a:tc hMerge="1">
                  <a:txBody>
                    <a:bodyPr/>
                    <a:lstStyle/>
                    <a:p>
                      <a:endParaRPr lang="es-US"/>
                    </a:p>
                  </a:txBody>
                  <a:tcPr/>
                </a:tc>
                <a:tc hMerge="1">
                  <a:txBody>
                    <a:bodyPr/>
                    <a:lstStyle/>
                    <a:p>
                      <a:endParaRPr lang="es-US"/>
                    </a:p>
                  </a:txBody>
                  <a:tcPr/>
                </a:tc>
                <a:tc hMerge="1">
                  <a:txBody>
                    <a:bodyPr/>
                    <a:lstStyle/>
                    <a:p>
                      <a:endParaRPr lang="es-US"/>
                    </a:p>
                  </a:txBody>
                  <a:tcPr/>
                </a:tc>
                <a:tc hMerge="1">
                  <a:txBody>
                    <a:bodyPr/>
                    <a:lstStyle/>
                    <a:p>
                      <a:endParaRPr lang="es-US"/>
                    </a:p>
                  </a:txBody>
                  <a:tcPr/>
                </a:tc>
                <a:tc hMerge="1">
                  <a:txBody>
                    <a:bodyPr/>
                    <a:lstStyle/>
                    <a:p>
                      <a:endParaRPr lang="es-US"/>
                    </a:p>
                  </a:txBody>
                  <a:tcPr/>
                </a:tc>
                <a:tc hMerge="1">
                  <a:txBody>
                    <a:bodyPr/>
                    <a:lstStyle/>
                    <a:p>
                      <a:endParaRPr lang="es-US"/>
                    </a:p>
                  </a:txBody>
                  <a:tcPr/>
                </a:tc>
                <a:extLst>
                  <a:ext uri="{0D108BD9-81ED-4DB2-BD59-A6C34878D82A}">
                    <a16:rowId xmlns:a16="http://schemas.microsoft.com/office/drawing/2014/main" val="3029418446"/>
                  </a:ext>
                </a:extLst>
              </a:tr>
              <a:tr h="668244">
                <a:tc gridSpan="3">
                  <a:txBody>
                    <a:bodyPr/>
                    <a:lstStyle/>
                    <a:p>
                      <a:pPr marL="0" marR="0" algn="just">
                        <a:lnSpc>
                          <a:spcPct val="115000"/>
                        </a:lnSpc>
                        <a:spcBef>
                          <a:spcPts val="0"/>
                        </a:spcBef>
                        <a:spcAft>
                          <a:spcPts val="0"/>
                        </a:spcAft>
                      </a:pPr>
                      <a:r>
                        <a:rPr lang="es-MX" sz="800">
                          <a:effectLst/>
                        </a:rPr>
                        <a:t>Competencia Profesional: Integra recursos de la investigación educativa para enriquecer su práctica profesional, expresando su interés por el conocimiento, la ciencia y la mejora de la educación</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37861" marR="37861" marT="0" marB="0">
                    <a:solidFill>
                      <a:srgbClr val="FFD8F3"/>
                    </a:solidFill>
                  </a:tcPr>
                </a:tc>
                <a:tc hMerge="1">
                  <a:txBody>
                    <a:bodyPr/>
                    <a:lstStyle/>
                    <a:p>
                      <a:endParaRPr lang="es-US"/>
                    </a:p>
                  </a:txBody>
                  <a:tcPr/>
                </a:tc>
                <a:tc hMerge="1">
                  <a:txBody>
                    <a:bodyPr/>
                    <a:lstStyle/>
                    <a:p>
                      <a:endParaRPr lang="es-US"/>
                    </a:p>
                  </a:txBody>
                  <a:tcPr/>
                </a:tc>
                <a:tc gridSpan="4">
                  <a:txBody>
                    <a:bodyPr/>
                    <a:lstStyle/>
                    <a:p>
                      <a:pPr marL="0" marR="0" algn="just">
                        <a:lnSpc>
                          <a:spcPct val="115000"/>
                        </a:lnSpc>
                        <a:spcBef>
                          <a:spcPts val="0"/>
                        </a:spcBef>
                        <a:spcAft>
                          <a:spcPts val="0"/>
                        </a:spcAft>
                      </a:pPr>
                      <a:r>
                        <a:rPr lang="es-MX" sz="800">
                          <a:effectLst/>
                        </a:rPr>
                        <a:t>Competencias de la unidad de aprendizaje</a:t>
                      </a:r>
                      <a:endParaRPr lang="es-US" sz="900">
                        <a:effectLst/>
                      </a:endParaRPr>
                    </a:p>
                    <a:p>
                      <a:pPr marL="0" marR="0" algn="just">
                        <a:lnSpc>
                          <a:spcPct val="115000"/>
                        </a:lnSpc>
                        <a:spcBef>
                          <a:spcPts val="0"/>
                        </a:spcBef>
                        <a:spcAft>
                          <a:spcPts val="0"/>
                        </a:spcAft>
                      </a:pPr>
                      <a:r>
                        <a:rPr lang="es-MX" sz="800">
                          <a:effectLst/>
                        </a:rPr>
                        <a:t>Selecciona estrategias derivadas de la didáctica de las ciencias que favorecen el desarrollo intelectual, físico, social y emocional de los alumnos para procurar el logro de los aprendizajes.</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37861" marR="37861" marT="0" marB="0">
                    <a:solidFill>
                      <a:srgbClr val="FFD8F3"/>
                    </a:solidFill>
                  </a:tcPr>
                </a:tc>
                <a:tc hMerge="1">
                  <a:txBody>
                    <a:bodyPr/>
                    <a:lstStyle/>
                    <a:p>
                      <a:endParaRPr lang="es-US"/>
                    </a:p>
                  </a:txBody>
                  <a:tcPr/>
                </a:tc>
                <a:tc hMerge="1">
                  <a:txBody>
                    <a:bodyPr/>
                    <a:lstStyle/>
                    <a:p>
                      <a:endParaRPr lang="es-US"/>
                    </a:p>
                  </a:txBody>
                  <a:tcPr/>
                </a:tc>
                <a:tc hMerge="1">
                  <a:txBody>
                    <a:bodyPr/>
                    <a:lstStyle/>
                    <a:p>
                      <a:endParaRPr lang="es-US"/>
                    </a:p>
                  </a:txBody>
                  <a:tcPr/>
                </a:tc>
                <a:extLst>
                  <a:ext uri="{0D108BD9-81ED-4DB2-BD59-A6C34878D82A}">
                    <a16:rowId xmlns:a16="http://schemas.microsoft.com/office/drawing/2014/main" val="1577800678"/>
                  </a:ext>
                </a:extLst>
              </a:tr>
              <a:tr h="227625">
                <a:tc>
                  <a:txBody>
                    <a:bodyPr/>
                    <a:lstStyle/>
                    <a:p>
                      <a:pPr marL="0" marR="0">
                        <a:lnSpc>
                          <a:spcPct val="115000"/>
                        </a:lnSpc>
                        <a:spcBef>
                          <a:spcPts val="0"/>
                        </a:spcBef>
                        <a:spcAft>
                          <a:spcPts val="0"/>
                        </a:spcAft>
                      </a:pPr>
                      <a:r>
                        <a:rPr lang="es-MX" sz="800">
                          <a:effectLst/>
                        </a:rPr>
                        <a:t>Referentes</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800">
                          <a:effectLst/>
                        </a:rPr>
                        <a:t>     Pre formal 6</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gridSpan="2">
                  <a:txBody>
                    <a:bodyPr/>
                    <a:lstStyle/>
                    <a:p>
                      <a:pPr marL="0" marR="0">
                        <a:lnSpc>
                          <a:spcPct val="115000"/>
                        </a:lnSpc>
                        <a:spcBef>
                          <a:spcPts val="0"/>
                        </a:spcBef>
                        <a:spcAft>
                          <a:spcPts val="0"/>
                        </a:spcAft>
                      </a:pPr>
                      <a:r>
                        <a:rPr lang="es-MX" sz="800">
                          <a:effectLst/>
                        </a:rPr>
                        <a:t> Receptivo 7</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hMerge="1">
                  <a:txBody>
                    <a:bodyPr/>
                    <a:lstStyle/>
                    <a:p>
                      <a:endParaRPr lang="es-US"/>
                    </a:p>
                  </a:txBody>
                  <a:tcPr/>
                </a:tc>
                <a:tc>
                  <a:txBody>
                    <a:bodyPr/>
                    <a:lstStyle/>
                    <a:p>
                      <a:pPr marL="0" marR="0">
                        <a:lnSpc>
                          <a:spcPct val="115000"/>
                        </a:lnSpc>
                        <a:spcBef>
                          <a:spcPts val="0"/>
                        </a:spcBef>
                        <a:spcAft>
                          <a:spcPts val="0"/>
                        </a:spcAft>
                      </a:pPr>
                      <a:r>
                        <a:rPr lang="es-MX" sz="800">
                          <a:effectLst/>
                        </a:rPr>
                        <a:t>Resolutivo 8 </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800">
                          <a:effectLst/>
                        </a:rPr>
                        <a:t>Autónomo 9</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800">
                          <a:effectLst/>
                        </a:rPr>
                        <a:t>Estratégico 10</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extLst>
                  <a:ext uri="{0D108BD9-81ED-4DB2-BD59-A6C34878D82A}">
                    <a16:rowId xmlns:a16="http://schemas.microsoft.com/office/drawing/2014/main" val="1792955291"/>
                  </a:ext>
                </a:extLst>
              </a:tr>
              <a:tr h="1029780">
                <a:tc rowSpan="4">
                  <a:txBody>
                    <a:bodyPr/>
                    <a:lstStyle/>
                    <a:p>
                      <a:pPr marL="0" marR="0" algn="just">
                        <a:lnSpc>
                          <a:spcPct val="115000"/>
                        </a:lnSpc>
                        <a:spcBef>
                          <a:spcPts val="0"/>
                        </a:spcBef>
                        <a:spcAft>
                          <a:spcPts val="0"/>
                        </a:spcAft>
                      </a:pPr>
                      <a:r>
                        <a:rPr lang="es-MX" sz="800">
                          <a:effectLst/>
                        </a:rPr>
                        <a:t>EVIDENCIA: </a:t>
                      </a:r>
                      <a:endParaRPr lang="es-US" sz="900">
                        <a:effectLst/>
                      </a:endParaRPr>
                    </a:p>
                    <a:p>
                      <a:pPr marL="0" marR="0">
                        <a:lnSpc>
                          <a:spcPct val="115000"/>
                        </a:lnSpc>
                        <a:spcBef>
                          <a:spcPts val="0"/>
                        </a:spcBef>
                        <a:spcAft>
                          <a:spcPts val="0"/>
                        </a:spcAft>
                      </a:pPr>
                      <a:r>
                        <a:rPr lang="es-MX" sz="800">
                          <a:effectLst/>
                        </a:rPr>
                        <a:t>Elaborar una Línea del tiempo identificando los autores de los diferentes </a:t>
                      </a:r>
                      <a:r>
                        <a:rPr lang="es-ES" sz="800">
                          <a:effectLst/>
                        </a:rPr>
                        <a:t>antecedentes históricos para la elaboración de Proyectos vistos en clase con un análisis reflexivo y argumentando la información.</a:t>
                      </a:r>
                      <a:endParaRPr lang="es-US" sz="900">
                        <a:effectLst/>
                      </a:endParaRPr>
                    </a:p>
                    <a:p>
                      <a:pPr marL="0" marR="0">
                        <a:lnSpc>
                          <a:spcPct val="115000"/>
                        </a:lnSpc>
                        <a:spcBef>
                          <a:spcPts val="0"/>
                        </a:spcBef>
                        <a:spcAft>
                          <a:spcPts val="0"/>
                        </a:spcAft>
                      </a:pPr>
                      <a:r>
                        <a:rPr lang="es-MX" sz="800">
                          <a:effectLst/>
                        </a:rPr>
                        <a:t>Portada</a:t>
                      </a:r>
                      <a:endParaRPr lang="es-US" sz="900">
                        <a:effectLst/>
                      </a:endParaRPr>
                    </a:p>
                    <a:p>
                      <a:pPr marL="0" marR="0">
                        <a:lnSpc>
                          <a:spcPct val="115000"/>
                        </a:lnSpc>
                        <a:spcBef>
                          <a:spcPts val="0"/>
                        </a:spcBef>
                        <a:spcAft>
                          <a:spcPts val="0"/>
                        </a:spcAft>
                      </a:pPr>
                      <a:r>
                        <a:rPr lang="es-MX" sz="800">
                          <a:effectLst/>
                        </a:rPr>
                        <a:t>Línea del tiempo (3 CUARTILLAS)</a:t>
                      </a:r>
                      <a:endParaRPr lang="es-US" sz="900">
                        <a:effectLst/>
                      </a:endParaRPr>
                    </a:p>
                    <a:p>
                      <a:pPr marL="0" marR="0">
                        <a:lnSpc>
                          <a:spcPct val="115000"/>
                        </a:lnSpc>
                        <a:spcBef>
                          <a:spcPts val="0"/>
                        </a:spcBef>
                        <a:spcAft>
                          <a:spcPts val="0"/>
                        </a:spcAft>
                      </a:pPr>
                      <a:r>
                        <a:rPr lang="es-MX" sz="800">
                          <a:effectLst/>
                        </a:rPr>
                        <a:t>Orientación del texto: Horizontal</a:t>
                      </a:r>
                      <a:endParaRPr lang="es-US" sz="900">
                        <a:effectLst/>
                      </a:endParaRPr>
                    </a:p>
                    <a:p>
                      <a:pPr marL="0" marR="0" algn="just">
                        <a:lnSpc>
                          <a:spcPct val="115000"/>
                        </a:lnSpc>
                        <a:spcBef>
                          <a:spcPts val="0"/>
                        </a:spcBef>
                        <a:spcAft>
                          <a:spcPts val="0"/>
                        </a:spcAft>
                      </a:pPr>
                      <a:r>
                        <a:rPr lang="es-MX" sz="800">
                          <a:effectLst/>
                        </a:rPr>
                        <a:t>CRITERIO:</a:t>
                      </a:r>
                      <a:endParaRPr lang="es-US" sz="900">
                        <a:effectLst/>
                      </a:endParaRPr>
                    </a:p>
                    <a:p>
                      <a:pPr marL="0" marR="0" algn="just">
                        <a:lnSpc>
                          <a:spcPct val="115000"/>
                        </a:lnSpc>
                        <a:spcBef>
                          <a:spcPts val="0"/>
                        </a:spcBef>
                        <a:spcAft>
                          <a:spcPts val="0"/>
                        </a:spcAft>
                      </a:pPr>
                      <a:r>
                        <a:rPr lang="es-MX" sz="800">
                          <a:effectLst/>
                        </a:rPr>
                        <a:t>Análisis y síntesis de la Información de la lectura Gómez Galindo, A. A., Benavides Lahnstein, A. I., Balderas Robledo, R. G., Pulido Córdoba, L. G., y Guerra Ramos, M. T. (2015) El trabajo por proyectos en ciencias naturales: encuentros y desencuentros entre las propuestas curriculares y la literatura científica</a:t>
                      </a:r>
                      <a:endParaRPr lang="es-US" sz="900">
                        <a:effectLst/>
                      </a:endParaRPr>
                    </a:p>
                    <a:p>
                      <a:pPr marL="0" marR="0">
                        <a:lnSpc>
                          <a:spcPct val="115000"/>
                        </a:lnSpc>
                        <a:spcBef>
                          <a:spcPts val="0"/>
                        </a:spcBef>
                        <a:spcAft>
                          <a:spcPts val="0"/>
                        </a:spcAft>
                      </a:pPr>
                      <a:r>
                        <a:rPr lang="es-MX" sz="800">
                          <a:effectLst/>
                        </a:rPr>
                        <a:t>Capítulo I DE LA PEDAGOGÍA POR PROYECTOS A LA ESTRATEGIA DE PROYECTOS: CONTINUIDAD Y CAMBIO</a:t>
                      </a:r>
                      <a:endParaRPr lang="es-US" sz="900">
                        <a:effectLst/>
                      </a:endParaRPr>
                    </a:p>
                    <a:p>
                      <a:pPr marL="0" marR="0" algn="just">
                        <a:lnSpc>
                          <a:spcPct val="115000"/>
                        </a:lnSpc>
                        <a:spcBef>
                          <a:spcPts val="0"/>
                        </a:spcBef>
                        <a:spcAft>
                          <a:spcPts val="0"/>
                        </a:spcAft>
                      </a:pPr>
                      <a:r>
                        <a:rPr lang="es-MX" sz="800">
                          <a:effectLst/>
                        </a:rPr>
                        <a:t>Se sugiere hacerlo de manera CREATIVA con imágenes y diseño.</a:t>
                      </a:r>
                      <a:endParaRPr lang="es-US" sz="900">
                        <a:effectLst/>
                      </a:endParaRPr>
                    </a:p>
                    <a:p>
                      <a:pPr marL="0" marR="0" algn="just">
                        <a:lnSpc>
                          <a:spcPct val="115000"/>
                        </a:lnSpc>
                        <a:spcBef>
                          <a:spcPts val="0"/>
                        </a:spcBef>
                        <a:spcAft>
                          <a:spcPts val="0"/>
                        </a:spcAft>
                      </a:pPr>
                      <a:r>
                        <a:rPr lang="es-MX" sz="800">
                          <a:effectLst/>
                        </a:rPr>
                        <a:t>Las fechas deben ser significativas, debe incluir IDEAS relevantes y los momentos en que emergen teorías o enfoques significativos</a:t>
                      </a:r>
                      <a:endParaRPr lang="es-US" sz="900">
                        <a:effectLst/>
                      </a:endParaRPr>
                    </a:p>
                    <a:p>
                      <a:pPr marL="0" marR="0" algn="just">
                        <a:lnSpc>
                          <a:spcPct val="115000"/>
                        </a:lnSpc>
                        <a:spcBef>
                          <a:spcPts val="0"/>
                        </a:spcBef>
                        <a:spcAft>
                          <a:spcPts val="0"/>
                        </a:spcAft>
                      </a:pPr>
                      <a:r>
                        <a:rPr lang="es-MX" sz="800">
                          <a:effectLst/>
                        </a:rPr>
                        <a:t>Ortografía y redacción.</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Contenido- Hechos</a:t>
                      </a:r>
                      <a:endParaRPr lang="es-US" sz="900">
                        <a:effectLst/>
                      </a:endParaRPr>
                    </a:p>
                    <a:p>
                      <a:pPr marL="0" marR="0">
                        <a:lnSpc>
                          <a:spcPct val="115000"/>
                        </a:lnSpc>
                        <a:spcBef>
                          <a:spcPts val="0"/>
                        </a:spcBef>
                        <a:spcAft>
                          <a:spcPts val="0"/>
                        </a:spcAft>
                      </a:pPr>
                      <a:r>
                        <a:rPr lang="es-MX" sz="700">
                          <a:effectLst/>
                        </a:rPr>
                        <a:t>Con frecuencia los hechos son incorrectos para los eventos reportado</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gridSpan="2">
                  <a:txBody>
                    <a:bodyPr/>
                    <a:lstStyle/>
                    <a:p>
                      <a:pPr marL="0" marR="0">
                        <a:lnSpc>
                          <a:spcPct val="115000"/>
                        </a:lnSpc>
                        <a:spcBef>
                          <a:spcPts val="0"/>
                        </a:spcBef>
                        <a:spcAft>
                          <a:spcPts val="0"/>
                        </a:spcAft>
                      </a:pPr>
                      <a:r>
                        <a:rPr lang="es-MX" sz="700">
                          <a:effectLst/>
                        </a:rPr>
                        <a:t>Contenido- Hechos</a:t>
                      </a:r>
                      <a:endParaRPr lang="es-US" sz="900">
                        <a:effectLst/>
                      </a:endParaRPr>
                    </a:p>
                    <a:p>
                      <a:pPr marL="0" marR="0">
                        <a:lnSpc>
                          <a:spcPct val="115000"/>
                        </a:lnSpc>
                        <a:spcBef>
                          <a:spcPts val="0"/>
                        </a:spcBef>
                        <a:spcAft>
                          <a:spcPts val="0"/>
                        </a:spcAft>
                      </a:pPr>
                      <a:r>
                        <a:rPr lang="es-MX" sz="700">
                          <a:effectLst/>
                        </a:rPr>
                        <a:t>Los hechos son precisos para la mayoría 50% de los eventos reportado</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hMerge="1">
                  <a:txBody>
                    <a:bodyPr/>
                    <a:lstStyle/>
                    <a:p>
                      <a:endParaRPr lang="es-US"/>
                    </a:p>
                  </a:txBody>
                  <a:tcPr/>
                </a:tc>
                <a:tc>
                  <a:txBody>
                    <a:bodyPr/>
                    <a:lstStyle/>
                    <a:p>
                      <a:pPr marL="0" marR="0">
                        <a:lnSpc>
                          <a:spcPct val="115000"/>
                        </a:lnSpc>
                        <a:spcBef>
                          <a:spcPts val="0"/>
                        </a:spcBef>
                        <a:spcAft>
                          <a:spcPts val="0"/>
                        </a:spcAft>
                      </a:pPr>
                      <a:r>
                        <a:rPr lang="es-MX" sz="700">
                          <a:effectLst/>
                        </a:rPr>
                        <a:t>Contenido- Hechos</a:t>
                      </a:r>
                      <a:endParaRPr lang="es-US" sz="900">
                        <a:effectLst/>
                      </a:endParaRPr>
                    </a:p>
                    <a:p>
                      <a:pPr marL="0" marR="0">
                        <a:lnSpc>
                          <a:spcPct val="115000"/>
                        </a:lnSpc>
                        <a:spcBef>
                          <a:spcPts val="0"/>
                        </a:spcBef>
                        <a:spcAft>
                          <a:spcPts val="0"/>
                        </a:spcAft>
                      </a:pPr>
                      <a:r>
                        <a:rPr lang="es-MX" sz="700">
                          <a:effectLst/>
                        </a:rPr>
                        <a:t>Los hechos son precisos para la mayoría 75% de los eventos reportados</a:t>
                      </a:r>
                      <a:endParaRPr lang="es-US" sz="900">
                        <a:effectLst/>
                      </a:endParaRPr>
                    </a:p>
                    <a:p>
                      <a:pPr marL="0" marR="0">
                        <a:lnSpc>
                          <a:spcPct val="115000"/>
                        </a:lnSpc>
                        <a:spcBef>
                          <a:spcPts val="0"/>
                        </a:spcBef>
                        <a:spcAft>
                          <a:spcPts val="0"/>
                        </a:spcAft>
                      </a:pPr>
                      <a:r>
                        <a:rPr lang="es-MX" sz="700">
                          <a:effectLst/>
                        </a:rPr>
                        <a:t> </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Contenido –Hechos</a:t>
                      </a:r>
                      <a:endParaRPr lang="es-US" sz="900">
                        <a:effectLst/>
                      </a:endParaRPr>
                    </a:p>
                    <a:p>
                      <a:pPr marL="0" marR="0">
                        <a:lnSpc>
                          <a:spcPct val="115000"/>
                        </a:lnSpc>
                        <a:spcBef>
                          <a:spcPts val="0"/>
                        </a:spcBef>
                        <a:spcAft>
                          <a:spcPts val="0"/>
                        </a:spcAft>
                      </a:pPr>
                      <a:r>
                        <a:rPr lang="es-MX" sz="700">
                          <a:effectLst/>
                        </a:rPr>
                        <a:t>Los hechos son precisos para casi los eventos reportados</a:t>
                      </a:r>
                      <a:endParaRPr lang="es-US" sz="900">
                        <a:effectLst/>
                      </a:endParaRPr>
                    </a:p>
                    <a:p>
                      <a:pPr marL="0" marR="0">
                        <a:lnSpc>
                          <a:spcPct val="115000"/>
                        </a:lnSpc>
                        <a:spcBef>
                          <a:spcPts val="0"/>
                        </a:spcBef>
                        <a:spcAft>
                          <a:spcPts val="0"/>
                        </a:spcAft>
                      </a:pPr>
                      <a:r>
                        <a:rPr lang="es-MX" sz="700">
                          <a:effectLst/>
                        </a:rPr>
                        <a:t> </a:t>
                      </a:r>
                      <a:endParaRPr lang="es-US" sz="900">
                        <a:effectLst/>
                      </a:endParaRPr>
                    </a:p>
                    <a:p>
                      <a:pPr marL="0" marR="0">
                        <a:lnSpc>
                          <a:spcPct val="115000"/>
                        </a:lnSpc>
                        <a:spcBef>
                          <a:spcPts val="0"/>
                        </a:spcBef>
                        <a:spcAft>
                          <a:spcPts val="0"/>
                        </a:spcAft>
                      </a:pPr>
                      <a:r>
                        <a:rPr lang="es-MX" sz="700">
                          <a:effectLst/>
                        </a:rPr>
                        <a:t> </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Contenido-Hechos</a:t>
                      </a:r>
                      <a:endParaRPr lang="es-US" sz="900">
                        <a:effectLst/>
                      </a:endParaRPr>
                    </a:p>
                    <a:p>
                      <a:pPr marL="0" marR="0">
                        <a:lnSpc>
                          <a:spcPct val="115000"/>
                        </a:lnSpc>
                        <a:spcBef>
                          <a:spcPts val="0"/>
                        </a:spcBef>
                        <a:spcAft>
                          <a:spcPts val="0"/>
                        </a:spcAft>
                      </a:pPr>
                      <a:r>
                        <a:rPr lang="es-MX" sz="700">
                          <a:effectLst/>
                        </a:rPr>
                        <a:t>Los hechos son precisos para todos los eventos reportados y los da a conocer con creatividad y originalidad</a:t>
                      </a:r>
                      <a:endParaRPr lang="es-US" sz="900">
                        <a:effectLst/>
                      </a:endParaRPr>
                    </a:p>
                    <a:p>
                      <a:pPr marL="0" marR="0">
                        <a:lnSpc>
                          <a:spcPct val="115000"/>
                        </a:lnSpc>
                        <a:spcBef>
                          <a:spcPts val="0"/>
                        </a:spcBef>
                        <a:spcAft>
                          <a:spcPts val="0"/>
                        </a:spcAft>
                      </a:pPr>
                      <a:r>
                        <a:rPr lang="es-MX" sz="700">
                          <a:effectLst/>
                        </a:rPr>
                        <a:t> </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extLst>
                  <a:ext uri="{0D108BD9-81ED-4DB2-BD59-A6C34878D82A}">
                    <a16:rowId xmlns:a16="http://schemas.microsoft.com/office/drawing/2014/main" val="3873368185"/>
                  </a:ext>
                </a:extLst>
              </a:tr>
              <a:tr h="1326505">
                <a:tc vMerge="1">
                  <a:txBody>
                    <a:bodyPr/>
                    <a:lstStyle/>
                    <a:p>
                      <a:endParaRPr lang="es-US"/>
                    </a:p>
                  </a:txBody>
                  <a:tcPr/>
                </a:tc>
                <a:tc>
                  <a:txBody>
                    <a:bodyPr/>
                    <a:lstStyle/>
                    <a:p>
                      <a:pPr marL="0" marR="0">
                        <a:lnSpc>
                          <a:spcPct val="115000"/>
                        </a:lnSpc>
                        <a:spcBef>
                          <a:spcPts val="0"/>
                        </a:spcBef>
                        <a:spcAft>
                          <a:spcPts val="0"/>
                        </a:spcAft>
                      </a:pPr>
                      <a:r>
                        <a:rPr lang="es-MX" sz="700">
                          <a:effectLst/>
                        </a:rPr>
                        <a:t>Conocimiento del contenido</a:t>
                      </a:r>
                      <a:endParaRPr lang="es-US" sz="900">
                        <a:effectLst/>
                      </a:endParaRPr>
                    </a:p>
                    <a:p>
                      <a:pPr marL="0" marR="0">
                        <a:lnSpc>
                          <a:spcPct val="115000"/>
                        </a:lnSpc>
                        <a:spcBef>
                          <a:spcPts val="0"/>
                        </a:spcBef>
                        <a:spcAft>
                          <a:spcPts val="0"/>
                        </a:spcAft>
                      </a:pPr>
                      <a:r>
                        <a:rPr lang="es-MX" sz="700">
                          <a:effectLst/>
                        </a:rPr>
                        <a:t>No puede usar la línea del tiempo eficazmente para describir o comparar eventos</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gridSpan="2">
                  <a:txBody>
                    <a:bodyPr/>
                    <a:lstStyle/>
                    <a:p>
                      <a:pPr marL="0" marR="0">
                        <a:lnSpc>
                          <a:spcPct val="115000"/>
                        </a:lnSpc>
                        <a:spcBef>
                          <a:spcPts val="0"/>
                        </a:spcBef>
                        <a:spcAft>
                          <a:spcPts val="0"/>
                        </a:spcAft>
                      </a:pPr>
                      <a:r>
                        <a:rPr lang="es-MX" sz="700">
                          <a:effectLst/>
                        </a:rPr>
                        <a:t>Conocimiento del contenido</a:t>
                      </a:r>
                      <a:endParaRPr lang="es-US" sz="900">
                        <a:effectLst/>
                      </a:endParaRPr>
                    </a:p>
                    <a:p>
                      <a:pPr marL="0" marR="0">
                        <a:lnSpc>
                          <a:spcPct val="115000"/>
                        </a:lnSpc>
                        <a:spcBef>
                          <a:spcPts val="0"/>
                        </a:spcBef>
                        <a:spcAft>
                          <a:spcPts val="0"/>
                        </a:spcAft>
                      </a:pPr>
                      <a:r>
                        <a:rPr lang="es-MX" sz="700">
                          <a:effectLst/>
                        </a:rPr>
                        <a:t>Puede describir algún evento en la línea del tiempo y determinar cuál ocurrió primero</a:t>
                      </a:r>
                      <a:endParaRPr lang="es-US" sz="900">
                        <a:effectLst/>
                      </a:endParaRPr>
                    </a:p>
                    <a:p>
                      <a:pPr marL="0" marR="0">
                        <a:lnSpc>
                          <a:spcPct val="115000"/>
                        </a:lnSpc>
                        <a:spcBef>
                          <a:spcPts val="0"/>
                        </a:spcBef>
                        <a:spcAft>
                          <a:spcPts val="0"/>
                        </a:spcAft>
                      </a:pPr>
                      <a:r>
                        <a:rPr lang="es-MX" sz="700">
                          <a:effectLst/>
                        </a:rPr>
                        <a:t> </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hMerge="1">
                  <a:txBody>
                    <a:bodyPr/>
                    <a:lstStyle/>
                    <a:p>
                      <a:endParaRPr lang="es-US"/>
                    </a:p>
                  </a:txBody>
                  <a:tcPr/>
                </a:tc>
                <a:tc>
                  <a:txBody>
                    <a:bodyPr/>
                    <a:lstStyle/>
                    <a:p>
                      <a:pPr marL="0" marR="0">
                        <a:lnSpc>
                          <a:spcPct val="115000"/>
                        </a:lnSpc>
                        <a:spcBef>
                          <a:spcPts val="0"/>
                        </a:spcBef>
                        <a:spcAft>
                          <a:spcPts val="0"/>
                        </a:spcAft>
                      </a:pPr>
                      <a:r>
                        <a:rPr lang="es-MX" sz="700">
                          <a:effectLst/>
                        </a:rPr>
                        <a:t>Conocimiento del contenido</a:t>
                      </a:r>
                      <a:endParaRPr lang="es-US" sz="900">
                        <a:effectLst/>
                      </a:endParaRPr>
                    </a:p>
                    <a:p>
                      <a:pPr marL="0" marR="0">
                        <a:lnSpc>
                          <a:spcPct val="115000"/>
                        </a:lnSpc>
                        <a:spcBef>
                          <a:spcPts val="0"/>
                        </a:spcBef>
                        <a:spcAft>
                          <a:spcPts val="0"/>
                        </a:spcAft>
                      </a:pPr>
                      <a:r>
                        <a:rPr lang="es-MX" sz="700">
                          <a:effectLst/>
                        </a:rPr>
                        <a:t>Puede describir más del 50% de los eventos ocurridos en la línea del tiempo y determinar cuáles ocurrieron primero</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Conocimiento del contenido</a:t>
                      </a:r>
                      <a:endParaRPr lang="es-US" sz="900">
                        <a:effectLst/>
                      </a:endParaRPr>
                    </a:p>
                    <a:p>
                      <a:pPr marL="0" marR="0">
                        <a:lnSpc>
                          <a:spcPct val="115000"/>
                        </a:lnSpc>
                        <a:spcBef>
                          <a:spcPts val="0"/>
                        </a:spcBef>
                        <a:spcAft>
                          <a:spcPts val="0"/>
                        </a:spcAft>
                      </a:pPr>
                      <a:r>
                        <a:rPr lang="es-MX" sz="700">
                          <a:effectLst/>
                        </a:rPr>
                        <a:t>Puede describir más del 75% de los eventos ocurridos y determinar cronológicamente cuáles ocurrieron primero</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Conocimiento del contenido</a:t>
                      </a:r>
                      <a:endParaRPr lang="es-US" sz="900">
                        <a:effectLst/>
                      </a:endParaRPr>
                    </a:p>
                    <a:p>
                      <a:pPr marL="0" marR="0">
                        <a:lnSpc>
                          <a:spcPct val="115000"/>
                        </a:lnSpc>
                        <a:spcBef>
                          <a:spcPts val="0"/>
                        </a:spcBef>
                        <a:spcAft>
                          <a:spcPts val="0"/>
                        </a:spcAft>
                      </a:pPr>
                      <a:r>
                        <a:rPr lang="es-MX" sz="700">
                          <a:effectLst/>
                        </a:rPr>
                        <a:t>Describe en totalidad de los eventos ocurridos y determinarlos cronológicamente cuáles ocurrieron primero y los da a conocer con creatividad y originalidad</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extLst>
                  <a:ext uri="{0D108BD9-81ED-4DB2-BD59-A6C34878D82A}">
                    <a16:rowId xmlns:a16="http://schemas.microsoft.com/office/drawing/2014/main" val="2303169423"/>
                  </a:ext>
                </a:extLst>
              </a:tr>
              <a:tr h="881418">
                <a:tc vMerge="1">
                  <a:txBody>
                    <a:bodyPr/>
                    <a:lstStyle/>
                    <a:p>
                      <a:endParaRPr lang="es-US"/>
                    </a:p>
                  </a:txBody>
                  <a:tcPr/>
                </a:tc>
                <a:tc>
                  <a:txBody>
                    <a:bodyPr/>
                    <a:lstStyle/>
                    <a:p>
                      <a:pPr marL="0" marR="0">
                        <a:lnSpc>
                          <a:spcPct val="115000"/>
                        </a:lnSpc>
                        <a:spcBef>
                          <a:spcPts val="0"/>
                        </a:spcBef>
                        <a:spcAft>
                          <a:spcPts val="0"/>
                        </a:spcAft>
                      </a:pPr>
                      <a:r>
                        <a:rPr lang="es-MX" sz="700">
                          <a:effectLst/>
                        </a:rPr>
                        <a:t>Las fechas son incorrectas y faltan algunos eventos.</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gridSpan="2">
                  <a:txBody>
                    <a:bodyPr/>
                    <a:lstStyle/>
                    <a:p>
                      <a:pPr marL="0" marR="0">
                        <a:lnSpc>
                          <a:spcPct val="115000"/>
                        </a:lnSpc>
                        <a:spcBef>
                          <a:spcPts val="0"/>
                        </a:spcBef>
                        <a:spcAft>
                          <a:spcPts val="0"/>
                        </a:spcAft>
                      </a:pPr>
                      <a:r>
                        <a:rPr lang="es-MX" sz="700">
                          <a:effectLst/>
                        </a:rPr>
                        <a:t>Fecha precisa ha sido incluida para algunos eventos.</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hMerge="1">
                  <a:txBody>
                    <a:bodyPr/>
                    <a:lstStyle/>
                    <a:p>
                      <a:endParaRPr lang="es-US"/>
                    </a:p>
                  </a:txBody>
                  <a:tcPr/>
                </a:tc>
                <a:tc>
                  <a:txBody>
                    <a:bodyPr/>
                    <a:lstStyle/>
                    <a:p>
                      <a:pPr marL="0" marR="0">
                        <a:lnSpc>
                          <a:spcPct val="115000"/>
                        </a:lnSpc>
                        <a:spcBef>
                          <a:spcPts val="0"/>
                        </a:spcBef>
                        <a:spcAft>
                          <a:spcPts val="0"/>
                        </a:spcAft>
                      </a:pPr>
                      <a:r>
                        <a:rPr lang="es-MX" sz="700">
                          <a:effectLst/>
                        </a:rPr>
                        <a:t>Fechas precisas y completas han sido incluidas en casi todos los eventos</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Fechas precisas y completas han sido incluidas en más del 75% de los eventos </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Fechas precisas y completas han sido Incluidas en su totalidad en todos los eventos y los da a conocer con creatividad y originalidad</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extLst>
                  <a:ext uri="{0D108BD9-81ED-4DB2-BD59-A6C34878D82A}">
                    <a16:rowId xmlns:a16="http://schemas.microsoft.com/office/drawing/2014/main" val="1117902686"/>
                  </a:ext>
                </a:extLst>
              </a:tr>
              <a:tr h="1021696">
                <a:tc vMerge="1">
                  <a:txBody>
                    <a:bodyPr/>
                    <a:lstStyle/>
                    <a:p>
                      <a:endParaRPr lang="es-US"/>
                    </a:p>
                  </a:txBody>
                  <a:tcPr/>
                </a:tc>
                <a:tc>
                  <a:txBody>
                    <a:bodyPr/>
                    <a:lstStyle/>
                    <a:p>
                      <a:pPr marL="0" marR="0">
                        <a:lnSpc>
                          <a:spcPct val="115000"/>
                        </a:lnSpc>
                        <a:spcBef>
                          <a:spcPts val="0"/>
                        </a:spcBef>
                        <a:spcAft>
                          <a:spcPts val="0"/>
                        </a:spcAft>
                      </a:pPr>
                      <a:r>
                        <a:rPr lang="es-MX" sz="800">
                          <a:effectLst/>
                        </a:rPr>
                        <a:t>La línea del tiempo contiene menos de 5 eventos</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gridSpan="2">
                  <a:txBody>
                    <a:bodyPr/>
                    <a:lstStyle/>
                    <a:p>
                      <a:pPr marL="0" marR="0">
                        <a:lnSpc>
                          <a:spcPct val="115000"/>
                        </a:lnSpc>
                        <a:spcBef>
                          <a:spcPts val="0"/>
                        </a:spcBef>
                        <a:spcAft>
                          <a:spcPts val="0"/>
                        </a:spcAft>
                      </a:pPr>
                      <a:r>
                        <a:rPr lang="es-MX" sz="800">
                          <a:effectLst/>
                        </a:rPr>
                        <a:t>La línea del tiempo contiene por lo menos 5 - 7 eventos relacionados al tema que se está estudiando </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hMerge="1">
                  <a:txBody>
                    <a:bodyPr/>
                    <a:lstStyle/>
                    <a:p>
                      <a:endParaRPr lang="es-US"/>
                    </a:p>
                  </a:txBody>
                  <a:tcPr/>
                </a:tc>
                <a:tc>
                  <a:txBody>
                    <a:bodyPr/>
                    <a:lstStyle/>
                    <a:p>
                      <a:pPr marL="0" marR="0">
                        <a:lnSpc>
                          <a:spcPct val="115000"/>
                        </a:lnSpc>
                        <a:spcBef>
                          <a:spcPts val="0"/>
                        </a:spcBef>
                        <a:spcAft>
                          <a:spcPts val="0"/>
                        </a:spcAft>
                      </a:pPr>
                      <a:r>
                        <a:rPr lang="es-MX" sz="700">
                          <a:effectLst/>
                        </a:rPr>
                        <a:t>La línea del tiempo contiene 8- 10 eventos relacionados al tema que se está estudiando</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La línea del tiempo tiene 11   a 14 eventos relacionados al tema que se está estudiando</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700">
                          <a:effectLst/>
                        </a:rPr>
                        <a:t>La línea del tempo tiene más de 15- 18 eventos relacionados al tema que se está estudiando y los da a conocer con creatividad y originalidad</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extLst>
                  <a:ext uri="{0D108BD9-81ED-4DB2-BD59-A6C34878D82A}">
                    <a16:rowId xmlns:a16="http://schemas.microsoft.com/office/drawing/2014/main" val="2110510067"/>
                  </a:ext>
                </a:extLst>
              </a:tr>
              <a:tr h="366947">
                <a:tc>
                  <a:txBody>
                    <a:bodyPr/>
                    <a:lstStyle/>
                    <a:p>
                      <a:pPr marL="0" marR="0">
                        <a:lnSpc>
                          <a:spcPct val="115000"/>
                        </a:lnSpc>
                        <a:spcBef>
                          <a:spcPts val="0"/>
                        </a:spcBef>
                        <a:spcAft>
                          <a:spcPts val="0"/>
                        </a:spcAft>
                      </a:pPr>
                      <a:r>
                        <a:rPr lang="es-MX" sz="900">
                          <a:effectLst/>
                        </a:rPr>
                        <a:t>Ponderación: 10%</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900">
                          <a:effectLst/>
                        </a:rPr>
                        <a:t>6%</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gridSpan="2">
                  <a:txBody>
                    <a:bodyPr/>
                    <a:lstStyle/>
                    <a:p>
                      <a:pPr marL="0" marR="0">
                        <a:lnSpc>
                          <a:spcPct val="115000"/>
                        </a:lnSpc>
                        <a:spcBef>
                          <a:spcPts val="0"/>
                        </a:spcBef>
                        <a:spcAft>
                          <a:spcPts val="0"/>
                        </a:spcAft>
                      </a:pPr>
                      <a:r>
                        <a:rPr lang="es-MX" sz="900">
                          <a:effectLst/>
                        </a:rPr>
                        <a:t>7%</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hMerge="1">
                  <a:txBody>
                    <a:bodyPr/>
                    <a:lstStyle/>
                    <a:p>
                      <a:endParaRPr lang="es-US"/>
                    </a:p>
                  </a:txBody>
                  <a:tcPr/>
                </a:tc>
                <a:tc>
                  <a:txBody>
                    <a:bodyPr/>
                    <a:lstStyle/>
                    <a:p>
                      <a:pPr marL="0" marR="0">
                        <a:lnSpc>
                          <a:spcPct val="115000"/>
                        </a:lnSpc>
                        <a:spcBef>
                          <a:spcPts val="0"/>
                        </a:spcBef>
                        <a:spcAft>
                          <a:spcPts val="0"/>
                        </a:spcAft>
                      </a:pPr>
                      <a:r>
                        <a:rPr lang="es-MX" sz="900">
                          <a:effectLst/>
                        </a:rPr>
                        <a:t>8%</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900">
                          <a:effectLst/>
                        </a:rPr>
                        <a:t>9%</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tc>
                  <a:txBody>
                    <a:bodyPr/>
                    <a:lstStyle/>
                    <a:p>
                      <a:pPr marL="0" marR="0">
                        <a:lnSpc>
                          <a:spcPct val="115000"/>
                        </a:lnSpc>
                        <a:spcBef>
                          <a:spcPts val="0"/>
                        </a:spcBef>
                        <a:spcAft>
                          <a:spcPts val="0"/>
                        </a:spcAft>
                      </a:pPr>
                      <a:r>
                        <a:rPr lang="es-MX" sz="900">
                          <a:effectLst/>
                        </a:rPr>
                        <a:t>10%</a:t>
                      </a:r>
                      <a:endParaRPr lang="es-US" sz="900">
                        <a:effectLst/>
                        <a:latin typeface="Calibri" panose="020F0502020204030204" pitchFamily="34" charset="0"/>
                        <a:ea typeface="Calibri" panose="020F0502020204030204" pitchFamily="34" charset="0"/>
                        <a:cs typeface="Times New Roman" panose="02020603050405020304" pitchFamily="18" charset="0"/>
                      </a:endParaRPr>
                    </a:p>
                  </a:txBody>
                  <a:tcPr marL="58415" marR="58415" marT="0" marB="0">
                    <a:solidFill>
                      <a:srgbClr val="FFD8F3"/>
                    </a:solidFill>
                  </a:tcPr>
                </a:tc>
                <a:extLst>
                  <a:ext uri="{0D108BD9-81ED-4DB2-BD59-A6C34878D82A}">
                    <a16:rowId xmlns:a16="http://schemas.microsoft.com/office/drawing/2014/main" val="4045977193"/>
                  </a:ext>
                </a:extLst>
              </a:tr>
            </a:tbl>
          </a:graphicData>
        </a:graphic>
      </p:graphicFrame>
      <p:sp>
        <p:nvSpPr>
          <p:cNvPr id="6" name="Rectángulo 5">
            <a:extLst>
              <a:ext uri="{FF2B5EF4-FFF2-40B4-BE49-F238E27FC236}">
                <a16:creationId xmlns:a16="http://schemas.microsoft.com/office/drawing/2014/main" id="{1F1BCC15-978A-F243-8B75-084B93CD75A9}"/>
              </a:ext>
            </a:extLst>
          </p:cNvPr>
          <p:cNvSpPr/>
          <p:nvPr/>
        </p:nvSpPr>
        <p:spPr>
          <a:xfrm>
            <a:off x="3238994" y="269723"/>
            <a:ext cx="5565569" cy="865909"/>
          </a:xfrm>
          <a:prstGeom prst="rect">
            <a:avLst/>
          </a:prstGeom>
          <a:solidFill>
            <a:schemeClr val="tx1">
              <a:lumMod val="10000"/>
              <a:lumOff val="90000"/>
            </a:schemeClr>
          </a:solidFill>
          <a:ln>
            <a:solidFill>
              <a:srgbClr val="B23B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a:solidFill>
                  <a:srgbClr val="9F006E"/>
                </a:solidFill>
              </a:rPr>
              <a:t>RUBRICA</a:t>
            </a:r>
          </a:p>
        </p:txBody>
      </p:sp>
    </p:spTree>
    <p:extLst>
      <p:ext uri="{BB962C8B-B14F-4D97-AF65-F5344CB8AC3E}">
        <p14:creationId xmlns:p14="http://schemas.microsoft.com/office/powerpoint/2010/main" val="39353484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Panorámica</PresentationFormat>
  <Slides>7</Slides>
  <Notes>0</Notes>
  <HiddenSlides>0</HiddenSlide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Síntesis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528446671417</dc:creator>
  <cp:lastModifiedBy>528446671417</cp:lastModifiedBy>
  <cp:revision>4</cp:revision>
  <dcterms:created xsi:type="dcterms:W3CDTF">2021-06-20T17:16:02Z</dcterms:created>
  <dcterms:modified xsi:type="dcterms:W3CDTF">2021-06-21T05:00:15Z</dcterms:modified>
</cp:coreProperties>
</file>