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59" r:id="rId6"/>
    <p:sldId id="263" r:id="rId7"/>
    <p:sldId id="265" r:id="rId8"/>
    <p:sldId id="260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6DAACC-9FA8-4094-97D6-FA0B438C263D}">
  <a:tblStyle styleId="{9E6DAACC-9FA8-4094-97D6-FA0B438C263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fllecturer.blogspot.co.uk/2013/08/can-you-name-all-animals-quiz-gam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s7Dfxl2-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-Qp-jqNDV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259627" y="15209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8473620" y="3933651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7588234" y="775952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427827" y="4053196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140340" y="3355040"/>
            <a:ext cx="511641" cy="493720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773545" y="45175"/>
            <a:ext cx="1267064" cy="852059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495896" y="1239935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7041972" y="27187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Imagen 1">
            <a:extLst>
              <a:ext uri="{FF2B5EF4-FFF2-40B4-BE49-F238E27FC236}">
                <a16:creationId xmlns:a16="http://schemas.microsoft.com/office/drawing/2014/main" id="{95C23430-8E23-4DF8-9F11-B168229E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16000"/>
          <a:stretch>
            <a:fillRect/>
          </a:stretch>
        </p:blipFill>
        <p:spPr bwMode="auto">
          <a:xfrm>
            <a:off x="1356107" y="118435"/>
            <a:ext cx="890748" cy="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90DB8A51-5222-435E-8B63-81E2E3F10305}"/>
              </a:ext>
            </a:extLst>
          </p:cNvPr>
          <p:cNvSpPr txBox="1"/>
          <p:nvPr/>
        </p:nvSpPr>
        <p:spPr>
          <a:xfrm>
            <a:off x="2139605" y="245335"/>
            <a:ext cx="50856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CICLO ESCOLAR 2020-2021</a:t>
            </a:r>
          </a:p>
          <a:p>
            <a:pPr algn="ctr"/>
            <a:r>
              <a:rPr lang="es-MX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SEMESTRE: II SECCIÓN: A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872656BF-84A6-4982-933B-E959AEFE6679}"/>
              </a:ext>
            </a:extLst>
          </p:cNvPr>
          <p:cNvSpPr txBox="1"/>
          <p:nvPr/>
        </p:nvSpPr>
        <p:spPr>
          <a:xfrm>
            <a:off x="1133433" y="1237882"/>
            <a:ext cx="733475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Curso: prácticas sociales del lenguaje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Unidad III diseño de secuencias didácticas.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para el diseño de situaciones didácticas para la enseñanza del lenguaje y la reflexión sobre la lengua oral y escrita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 de aprendizaje : </a:t>
            </a:r>
          </a:p>
          <a:p>
            <a:pPr marL="171450" indent="-1714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 el plan y programas de estudio para alcanzar los propósitos educativos y contribuir al pleno desenvolvimiento de las capacidades de sus alumnos.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Trabajo: Evidencia III propuesta de actividades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Yara Alejandra Hernández Figueroa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 unidad III: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estudiantes utilizaran los referentes teóricos de las unidades anteriores en la elaboración de instrumentos para observar y analizar una clase de lengua en el preescolar a partir de indicadores y variables didácticas; así como para diseñar actividades y promover el desarrollo del lenguaje, la reflexión sobre la lengua oral y escrita.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ALUMNAS: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 Marisol Martínez Reyes #13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Ángela Martiñón Tomatsú #14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De Zaragoza.                                22 De Junio 2021.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EBC95CFB-7393-4762-9AE6-C27202959359}"/>
              </a:ext>
            </a:extLst>
          </p:cNvPr>
          <p:cNvSpPr txBox="1"/>
          <p:nvPr/>
        </p:nvSpPr>
        <p:spPr>
          <a:xfrm>
            <a:off x="2238023" y="144072"/>
            <a:ext cx="46679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ngolin"/>
              </a:rPr>
              <a:t>Propuesta de actividad</a:t>
            </a:r>
          </a:p>
          <a:p>
            <a:pPr algn="ctr"/>
            <a:r>
              <a:rPr lang="es-MX" sz="2800" b="1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ngolin"/>
              </a:rPr>
              <a:t>Lenguaje y comunicación </a:t>
            </a:r>
          </a:p>
          <a:p>
            <a:endParaRPr lang="es-MX" sz="2800" b="1" dirty="0">
              <a:solidFill>
                <a:srgbClr val="00384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ngolin"/>
            </a:endParaRPr>
          </a:p>
          <a:p>
            <a:pPr algn="ctr"/>
            <a:r>
              <a:rPr lang="es-MX" sz="2800" b="1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ngolin"/>
              </a:rPr>
              <a:t>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ngolin"/>
              </a:rPr>
              <a:t> </a:t>
            </a:r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20EDAD6-AA42-438E-B844-A08FCF25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435" y="2742575"/>
            <a:ext cx="2314575" cy="1981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26677D6-B7F4-42F7-9162-194929B0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40" b="13425"/>
          <a:stretch/>
        </p:blipFill>
        <p:spPr>
          <a:xfrm>
            <a:off x="6575601" y="183798"/>
            <a:ext cx="2314575" cy="14449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6B395FC-E1F3-481E-AD95-31A052E0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6" y="2742575"/>
            <a:ext cx="2419350" cy="18859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BC1224A-48E1-48CD-9988-418A2F231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50" y="2742575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306;p27">
            <a:extLst>
              <a:ext uri="{FF2B5EF4-FFF2-40B4-BE49-F238E27FC236}">
                <a16:creationId xmlns:a16="http://schemas.microsoft.com/office/drawing/2014/main" id="{CD50723F-03FC-430C-9714-91FEA012C50D}"/>
              </a:ext>
            </a:extLst>
          </p:cNvPr>
          <p:cNvSpPr/>
          <p:nvPr/>
        </p:nvSpPr>
        <p:spPr>
          <a:xfrm flipH="1">
            <a:off x="7860110" y="3662272"/>
            <a:ext cx="618156" cy="57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306;p27">
            <a:extLst>
              <a:ext uri="{FF2B5EF4-FFF2-40B4-BE49-F238E27FC236}">
                <a16:creationId xmlns:a16="http://schemas.microsoft.com/office/drawing/2014/main" id="{69F2B2C1-7CEE-43E0-BF3B-B6FACBACBD6E}"/>
              </a:ext>
            </a:extLst>
          </p:cNvPr>
          <p:cNvSpPr/>
          <p:nvPr/>
        </p:nvSpPr>
        <p:spPr>
          <a:xfrm>
            <a:off x="7045517" y="3639351"/>
            <a:ext cx="687480" cy="64112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306;p27">
            <a:extLst>
              <a:ext uri="{FF2B5EF4-FFF2-40B4-BE49-F238E27FC236}">
                <a16:creationId xmlns:a16="http://schemas.microsoft.com/office/drawing/2014/main" id="{91610F80-8A76-4580-86E2-1FD3E307794F}"/>
              </a:ext>
            </a:extLst>
          </p:cNvPr>
          <p:cNvSpPr/>
          <p:nvPr/>
        </p:nvSpPr>
        <p:spPr>
          <a:xfrm>
            <a:off x="1816019" y="3659516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306;p27">
            <a:extLst>
              <a:ext uri="{FF2B5EF4-FFF2-40B4-BE49-F238E27FC236}">
                <a16:creationId xmlns:a16="http://schemas.microsoft.com/office/drawing/2014/main" id="{AAF5386B-F287-4405-BAB0-3EF8ED75B680}"/>
              </a:ext>
            </a:extLst>
          </p:cNvPr>
          <p:cNvSpPr/>
          <p:nvPr/>
        </p:nvSpPr>
        <p:spPr>
          <a:xfrm>
            <a:off x="5916252" y="2491308"/>
            <a:ext cx="622359" cy="58535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306;p27">
            <a:extLst>
              <a:ext uri="{FF2B5EF4-FFF2-40B4-BE49-F238E27FC236}">
                <a16:creationId xmlns:a16="http://schemas.microsoft.com/office/drawing/2014/main" id="{1977A912-F34E-42C3-AB20-6EA1708A463D}"/>
              </a:ext>
            </a:extLst>
          </p:cNvPr>
          <p:cNvSpPr/>
          <p:nvPr/>
        </p:nvSpPr>
        <p:spPr>
          <a:xfrm>
            <a:off x="5253380" y="2500668"/>
            <a:ext cx="613766" cy="5760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10;p27">
            <a:extLst>
              <a:ext uri="{FF2B5EF4-FFF2-40B4-BE49-F238E27FC236}">
                <a16:creationId xmlns:a16="http://schemas.microsoft.com/office/drawing/2014/main" id="{32DD6985-5A2D-4E1E-938C-FF116AC138D3}"/>
              </a:ext>
            </a:extLst>
          </p:cNvPr>
          <p:cNvSpPr txBox="1">
            <a:spLocks/>
          </p:cNvSpPr>
          <p:nvPr/>
        </p:nvSpPr>
        <p:spPr>
          <a:xfrm>
            <a:off x="5842833" y="2553979"/>
            <a:ext cx="708971" cy="43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l</a:t>
            </a:r>
          </a:p>
        </p:txBody>
      </p:sp>
      <p:sp>
        <p:nvSpPr>
          <p:cNvPr id="77" name="Google Shape;306;p27">
            <a:extLst>
              <a:ext uri="{FF2B5EF4-FFF2-40B4-BE49-F238E27FC236}">
                <a16:creationId xmlns:a16="http://schemas.microsoft.com/office/drawing/2014/main" id="{922BE43D-B495-43B8-B429-AA6537660860}"/>
              </a:ext>
            </a:extLst>
          </p:cNvPr>
          <p:cNvSpPr/>
          <p:nvPr/>
        </p:nvSpPr>
        <p:spPr>
          <a:xfrm>
            <a:off x="3958004" y="2542891"/>
            <a:ext cx="587648" cy="6106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10;p27">
            <a:extLst>
              <a:ext uri="{FF2B5EF4-FFF2-40B4-BE49-F238E27FC236}">
                <a16:creationId xmlns:a16="http://schemas.microsoft.com/office/drawing/2014/main" id="{EC0D2323-9F47-460E-B5E9-366A1BD23D27}"/>
              </a:ext>
            </a:extLst>
          </p:cNvPr>
          <p:cNvSpPr txBox="1">
            <a:spLocks/>
          </p:cNvSpPr>
          <p:nvPr/>
        </p:nvSpPr>
        <p:spPr>
          <a:xfrm>
            <a:off x="3876597" y="2548811"/>
            <a:ext cx="727543" cy="59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i</a:t>
            </a:r>
          </a:p>
        </p:txBody>
      </p:sp>
      <p:sp>
        <p:nvSpPr>
          <p:cNvPr id="69" name="Google Shape;306;p27">
            <a:extLst>
              <a:ext uri="{FF2B5EF4-FFF2-40B4-BE49-F238E27FC236}">
                <a16:creationId xmlns:a16="http://schemas.microsoft.com/office/drawing/2014/main" id="{17773475-FB7B-4B5A-9E14-75B1273DC7E0}"/>
              </a:ext>
            </a:extLst>
          </p:cNvPr>
          <p:cNvSpPr/>
          <p:nvPr/>
        </p:nvSpPr>
        <p:spPr>
          <a:xfrm>
            <a:off x="2724328" y="2621668"/>
            <a:ext cx="600239" cy="5610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06;p27">
            <a:extLst>
              <a:ext uri="{FF2B5EF4-FFF2-40B4-BE49-F238E27FC236}">
                <a16:creationId xmlns:a16="http://schemas.microsoft.com/office/drawing/2014/main" id="{C42268A1-09CF-4494-BDC2-0CF2349F6C96}"/>
              </a:ext>
            </a:extLst>
          </p:cNvPr>
          <p:cNvSpPr/>
          <p:nvPr/>
        </p:nvSpPr>
        <p:spPr>
          <a:xfrm>
            <a:off x="7257987" y="1643066"/>
            <a:ext cx="667169" cy="7086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306;p27">
            <a:extLst>
              <a:ext uri="{FF2B5EF4-FFF2-40B4-BE49-F238E27FC236}">
                <a16:creationId xmlns:a16="http://schemas.microsoft.com/office/drawing/2014/main" id="{CA708A77-5D98-4A89-B254-B84F873ADF9E}"/>
              </a:ext>
            </a:extLst>
          </p:cNvPr>
          <p:cNvSpPr/>
          <p:nvPr/>
        </p:nvSpPr>
        <p:spPr>
          <a:xfrm>
            <a:off x="6205124" y="1709846"/>
            <a:ext cx="693359" cy="6235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10;p27">
            <a:extLst>
              <a:ext uri="{FF2B5EF4-FFF2-40B4-BE49-F238E27FC236}">
                <a16:creationId xmlns:a16="http://schemas.microsoft.com/office/drawing/2014/main" id="{3490D111-A10B-4413-AE01-CC8AFDEFD8B2}"/>
              </a:ext>
            </a:extLst>
          </p:cNvPr>
          <p:cNvSpPr txBox="1">
            <a:spLocks/>
          </p:cNvSpPr>
          <p:nvPr/>
        </p:nvSpPr>
        <p:spPr>
          <a:xfrm>
            <a:off x="6156154" y="1726646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s</a:t>
            </a:r>
          </a:p>
        </p:txBody>
      </p:sp>
      <p:sp>
        <p:nvSpPr>
          <p:cNvPr id="71" name="Google Shape;306;p27">
            <a:extLst>
              <a:ext uri="{FF2B5EF4-FFF2-40B4-BE49-F238E27FC236}">
                <a16:creationId xmlns:a16="http://schemas.microsoft.com/office/drawing/2014/main" id="{63435CF7-233B-41EF-B813-4A6122E6B047}"/>
              </a:ext>
            </a:extLst>
          </p:cNvPr>
          <p:cNvSpPr/>
          <p:nvPr/>
        </p:nvSpPr>
        <p:spPr>
          <a:xfrm>
            <a:off x="5500765" y="1455066"/>
            <a:ext cx="588189" cy="64391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04;p27">
            <a:extLst>
              <a:ext uri="{FF2B5EF4-FFF2-40B4-BE49-F238E27FC236}">
                <a16:creationId xmlns:a16="http://schemas.microsoft.com/office/drawing/2014/main" id="{799FD577-2D35-4613-8954-D8A1F3082B74}"/>
              </a:ext>
            </a:extLst>
          </p:cNvPr>
          <p:cNvSpPr/>
          <p:nvPr/>
        </p:nvSpPr>
        <p:spPr>
          <a:xfrm>
            <a:off x="1140460" y="1852225"/>
            <a:ext cx="816485" cy="76944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2218407" y="1668101"/>
            <a:ext cx="773198" cy="70277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3374002" y="2577502"/>
            <a:ext cx="569279" cy="5760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320365" y="1932413"/>
            <a:ext cx="971400" cy="7264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¿</a:t>
            </a:r>
            <a:endParaRPr sz="4000"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1140072" y="198348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endParaRPr dirty="0"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8338162" y="359935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?</a:t>
            </a:r>
            <a:endParaRPr dirty="0"/>
          </a:p>
        </p:txBody>
      </p:sp>
      <p:sp>
        <p:nvSpPr>
          <p:cNvPr id="312" name="Google Shape;312;p27"/>
          <p:cNvSpPr/>
          <p:nvPr/>
        </p:nvSpPr>
        <p:spPr>
          <a:xfrm>
            <a:off x="285944" y="137478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202058" y="19679"/>
            <a:ext cx="1320394" cy="1443523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304;p27">
            <a:extLst>
              <a:ext uri="{FF2B5EF4-FFF2-40B4-BE49-F238E27FC236}">
                <a16:creationId xmlns:a16="http://schemas.microsoft.com/office/drawing/2014/main" id="{B55E6903-1513-4401-9FAC-0E4177F1C3E8}"/>
              </a:ext>
            </a:extLst>
          </p:cNvPr>
          <p:cNvSpPr/>
          <p:nvPr/>
        </p:nvSpPr>
        <p:spPr>
          <a:xfrm>
            <a:off x="3314579" y="1432188"/>
            <a:ext cx="801440" cy="66074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10;p27">
            <a:extLst>
              <a:ext uri="{FF2B5EF4-FFF2-40B4-BE49-F238E27FC236}">
                <a16:creationId xmlns:a16="http://schemas.microsoft.com/office/drawing/2014/main" id="{1D3B08FD-B637-4765-9E0E-1B3614B9B419}"/>
              </a:ext>
            </a:extLst>
          </p:cNvPr>
          <p:cNvSpPr txBox="1">
            <a:spLocks/>
          </p:cNvSpPr>
          <p:nvPr/>
        </p:nvSpPr>
        <p:spPr>
          <a:xfrm>
            <a:off x="2207295" y="1709846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u</a:t>
            </a:r>
          </a:p>
        </p:txBody>
      </p:sp>
      <p:sp>
        <p:nvSpPr>
          <p:cNvPr id="54" name="Google Shape;310;p27">
            <a:extLst>
              <a:ext uri="{FF2B5EF4-FFF2-40B4-BE49-F238E27FC236}">
                <a16:creationId xmlns:a16="http://schemas.microsoft.com/office/drawing/2014/main" id="{A39F2BFB-2B90-4561-A209-8109E2FCF663}"/>
              </a:ext>
            </a:extLst>
          </p:cNvPr>
          <p:cNvSpPr txBox="1">
            <a:spLocks/>
          </p:cNvSpPr>
          <p:nvPr/>
        </p:nvSpPr>
        <p:spPr>
          <a:xfrm>
            <a:off x="3327739" y="152713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á</a:t>
            </a:r>
          </a:p>
        </p:txBody>
      </p:sp>
      <p:sp>
        <p:nvSpPr>
          <p:cNvPr id="55" name="Google Shape;310;p27">
            <a:extLst>
              <a:ext uri="{FF2B5EF4-FFF2-40B4-BE49-F238E27FC236}">
                <a16:creationId xmlns:a16="http://schemas.microsoft.com/office/drawing/2014/main" id="{0E928472-03D9-423F-BA82-226045E3FD52}"/>
              </a:ext>
            </a:extLst>
          </p:cNvPr>
          <p:cNvSpPr txBox="1">
            <a:spLocks/>
          </p:cNvSpPr>
          <p:nvPr/>
        </p:nvSpPr>
        <p:spPr>
          <a:xfrm flipH="1">
            <a:off x="5420498" y="1615531"/>
            <a:ext cx="693358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e</a:t>
            </a:r>
          </a:p>
        </p:txBody>
      </p:sp>
      <p:sp>
        <p:nvSpPr>
          <p:cNvPr id="59" name="Google Shape;310;p27">
            <a:extLst>
              <a:ext uri="{FF2B5EF4-FFF2-40B4-BE49-F238E27FC236}">
                <a16:creationId xmlns:a16="http://schemas.microsoft.com/office/drawing/2014/main" id="{DA6B04B1-DA02-4966-9AF7-23F3AA61CEF9}"/>
              </a:ext>
            </a:extLst>
          </p:cNvPr>
          <p:cNvSpPr txBox="1">
            <a:spLocks/>
          </p:cNvSpPr>
          <p:nvPr/>
        </p:nvSpPr>
        <p:spPr>
          <a:xfrm>
            <a:off x="7808116" y="3622774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o</a:t>
            </a:r>
          </a:p>
        </p:txBody>
      </p:sp>
      <p:sp>
        <p:nvSpPr>
          <p:cNvPr id="60" name="Google Shape;310;p27">
            <a:extLst>
              <a:ext uri="{FF2B5EF4-FFF2-40B4-BE49-F238E27FC236}">
                <a16:creationId xmlns:a16="http://schemas.microsoft.com/office/drawing/2014/main" id="{66C70665-15FA-437D-81BA-D5AE7876EABB}"/>
              </a:ext>
            </a:extLst>
          </p:cNvPr>
          <p:cNvSpPr txBox="1">
            <a:spLocks/>
          </p:cNvSpPr>
          <p:nvPr/>
        </p:nvSpPr>
        <p:spPr>
          <a:xfrm>
            <a:off x="3331348" y="2573823"/>
            <a:ext cx="691434" cy="4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n</a:t>
            </a:r>
          </a:p>
        </p:txBody>
      </p:sp>
      <p:sp>
        <p:nvSpPr>
          <p:cNvPr id="63" name="Google Shape;310;p27">
            <a:extLst>
              <a:ext uri="{FF2B5EF4-FFF2-40B4-BE49-F238E27FC236}">
                <a16:creationId xmlns:a16="http://schemas.microsoft.com/office/drawing/2014/main" id="{288C1AF6-6C4D-4162-ADF7-9526A350AC1E}"/>
              </a:ext>
            </a:extLst>
          </p:cNvPr>
          <p:cNvSpPr txBox="1">
            <a:spLocks/>
          </p:cNvSpPr>
          <p:nvPr/>
        </p:nvSpPr>
        <p:spPr>
          <a:xfrm>
            <a:off x="5313867" y="2551088"/>
            <a:ext cx="506807" cy="45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a</a:t>
            </a:r>
          </a:p>
        </p:txBody>
      </p:sp>
      <p:sp>
        <p:nvSpPr>
          <p:cNvPr id="66" name="Google Shape;310;p27">
            <a:extLst>
              <a:ext uri="{FF2B5EF4-FFF2-40B4-BE49-F238E27FC236}">
                <a16:creationId xmlns:a16="http://schemas.microsoft.com/office/drawing/2014/main" id="{92C7157F-820D-4187-8267-16E809343DF5}"/>
              </a:ext>
            </a:extLst>
          </p:cNvPr>
          <p:cNvSpPr txBox="1">
            <a:spLocks/>
          </p:cNvSpPr>
          <p:nvPr/>
        </p:nvSpPr>
        <p:spPr>
          <a:xfrm>
            <a:off x="7198043" y="1702746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t</a:t>
            </a:r>
          </a:p>
        </p:txBody>
      </p:sp>
      <p:sp>
        <p:nvSpPr>
          <p:cNvPr id="67" name="Google Shape;310;p27">
            <a:extLst>
              <a:ext uri="{FF2B5EF4-FFF2-40B4-BE49-F238E27FC236}">
                <a16:creationId xmlns:a16="http://schemas.microsoft.com/office/drawing/2014/main" id="{8B4CA50F-AE88-41B8-918A-3A4638B250B7}"/>
              </a:ext>
            </a:extLst>
          </p:cNvPr>
          <p:cNvSpPr txBox="1">
            <a:spLocks/>
          </p:cNvSpPr>
          <p:nvPr/>
        </p:nvSpPr>
        <p:spPr>
          <a:xfrm>
            <a:off x="2631211" y="2548811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a</a:t>
            </a:r>
          </a:p>
        </p:txBody>
      </p:sp>
      <p:sp>
        <p:nvSpPr>
          <p:cNvPr id="70" name="Google Shape;306;p27">
            <a:extLst>
              <a:ext uri="{FF2B5EF4-FFF2-40B4-BE49-F238E27FC236}">
                <a16:creationId xmlns:a16="http://schemas.microsoft.com/office/drawing/2014/main" id="{D82ADD36-3B7A-4280-91E8-1791DB624A58}"/>
              </a:ext>
            </a:extLst>
          </p:cNvPr>
          <p:cNvSpPr/>
          <p:nvPr/>
        </p:nvSpPr>
        <p:spPr>
          <a:xfrm>
            <a:off x="8131485" y="1677778"/>
            <a:ext cx="701982" cy="6952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306;p27">
            <a:extLst>
              <a:ext uri="{FF2B5EF4-FFF2-40B4-BE49-F238E27FC236}">
                <a16:creationId xmlns:a16="http://schemas.microsoft.com/office/drawing/2014/main" id="{C6A2DBC7-80A6-4379-B587-D4D708A6494D}"/>
              </a:ext>
            </a:extLst>
          </p:cNvPr>
          <p:cNvSpPr/>
          <p:nvPr/>
        </p:nvSpPr>
        <p:spPr>
          <a:xfrm>
            <a:off x="4318991" y="1056239"/>
            <a:ext cx="729484" cy="654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10;p27">
            <a:extLst>
              <a:ext uri="{FF2B5EF4-FFF2-40B4-BE49-F238E27FC236}">
                <a16:creationId xmlns:a16="http://schemas.microsoft.com/office/drawing/2014/main" id="{04B4C4BC-428D-4B5F-B70C-248E8729CD0F}"/>
              </a:ext>
            </a:extLst>
          </p:cNvPr>
          <p:cNvSpPr txBox="1">
            <a:spLocks/>
          </p:cNvSpPr>
          <p:nvPr/>
        </p:nvSpPr>
        <p:spPr>
          <a:xfrm>
            <a:off x="4274729" y="1150646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l</a:t>
            </a:r>
          </a:p>
        </p:txBody>
      </p:sp>
      <p:sp>
        <p:nvSpPr>
          <p:cNvPr id="68" name="Google Shape;310;p27">
            <a:extLst>
              <a:ext uri="{FF2B5EF4-FFF2-40B4-BE49-F238E27FC236}">
                <a16:creationId xmlns:a16="http://schemas.microsoft.com/office/drawing/2014/main" id="{DB66836F-8D63-4463-814E-7526570893D1}"/>
              </a:ext>
            </a:extLst>
          </p:cNvPr>
          <p:cNvSpPr txBox="1">
            <a:spLocks/>
          </p:cNvSpPr>
          <p:nvPr/>
        </p:nvSpPr>
        <p:spPr>
          <a:xfrm>
            <a:off x="8073935" y="1734060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u</a:t>
            </a:r>
          </a:p>
        </p:txBody>
      </p:sp>
      <p:sp>
        <p:nvSpPr>
          <p:cNvPr id="78" name="Google Shape;306;p27">
            <a:extLst>
              <a:ext uri="{FF2B5EF4-FFF2-40B4-BE49-F238E27FC236}">
                <a16:creationId xmlns:a16="http://schemas.microsoft.com/office/drawing/2014/main" id="{12B55EAC-0354-4508-8E88-A1572A67D4D4}"/>
              </a:ext>
            </a:extLst>
          </p:cNvPr>
          <p:cNvSpPr/>
          <p:nvPr/>
        </p:nvSpPr>
        <p:spPr>
          <a:xfrm>
            <a:off x="4588199" y="2491308"/>
            <a:ext cx="653787" cy="64112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310;p27">
            <a:extLst>
              <a:ext uri="{FF2B5EF4-FFF2-40B4-BE49-F238E27FC236}">
                <a16:creationId xmlns:a16="http://schemas.microsoft.com/office/drawing/2014/main" id="{DD7862DC-5701-4AE4-A363-7F894BB6DD5D}"/>
              </a:ext>
            </a:extLst>
          </p:cNvPr>
          <p:cNvSpPr txBox="1">
            <a:spLocks/>
          </p:cNvSpPr>
          <p:nvPr/>
        </p:nvSpPr>
        <p:spPr>
          <a:xfrm>
            <a:off x="4535128" y="2553576"/>
            <a:ext cx="737843" cy="47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m</a:t>
            </a:r>
          </a:p>
        </p:txBody>
      </p:sp>
      <p:grpSp>
        <p:nvGrpSpPr>
          <p:cNvPr id="84" name="Google Shape;221;p25">
            <a:extLst>
              <a:ext uri="{FF2B5EF4-FFF2-40B4-BE49-F238E27FC236}">
                <a16:creationId xmlns:a16="http://schemas.microsoft.com/office/drawing/2014/main" id="{D342C358-3C30-4C7C-94C5-CFB4BA0B594A}"/>
              </a:ext>
            </a:extLst>
          </p:cNvPr>
          <p:cNvGrpSpPr/>
          <p:nvPr/>
        </p:nvGrpSpPr>
        <p:grpSpPr>
          <a:xfrm>
            <a:off x="148216" y="64297"/>
            <a:ext cx="1577997" cy="1201657"/>
            <a:chOff x="4582100" y="3095150"/>
            <a:chExt cx="581650" cy="417350"/>
          </a:xfrm>
        </p:grpSpPr>
        <p:sp>
          <p:nvSpPr>
            <p:cNvPr id="85" name="Google Shape;222;p25">
              <a:extLst>
                <a:ext uri="{FF2B5EF4-FFF2-40B4-BE49-F238E27FC236}">
                  <a16:creationId xmlns:a16="http://schemas.microsoft.com/office/drawing/2014/main" id="{CC0DCF92-DB1A-47B5-B286-FCBE8A655C29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3;p25">
              <a:extLst>
                <a:ext uri="{FF2B5EF4-FFF2-40B4-BE49-F238E27FC236}">
                  <a16:creationId xmlns:a16="http://schemas.microsoft.com/office/drawing/2014/main" id="{91665098-D0E6-4490-8175-881613D6857A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4;p25">
              <a:extLst>
                <a:ext uri="{FF2B5EF4-FFF2-40B4-BE49-F238E27FC236}">
                  <a16:creationId xmlns:a16="http://schemas.microsoft.com/office/drawing/2014/main" id="{1F758505-020D-4909-9C65-438DC8FEF4E6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5;p25">
              <a:extLst>
                <a:ext uri="{FF2B5EF4-FFF2-40B4-BE49-F238E27FC236}">
                  <a16:creationId xmlns:a16="http://schemas.microsoft.com/office/drawing/2014/main" id="{2E174998-289D-4332-B446-EB5A52A66029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6;p25">
              <a:extLst>
                <a:ext uri="{FF2B5EF4-FFF2-40B4-BE49-F238E27FC236}">
                  <a16:creationId xmlns:a16="http://schemas.microsoft.com/office/drawing/2014/main" id="{B1044641-D98C-4E0F-8A63-5A38222D635D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7;p25">
              <a:extLst>
                <a:ext uri="{FF2B5EF4-FFF2-40B4-BE49-F238E27FC236}">
                  <a16:creationId xmlns:a16="http://schemas.microsoft.com/office/drawing/2014/main" id="{F8349143-AA5E-4355-B9CF-3DFFFFB69BB4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;p25">
              <a:extLst>
                <a:ext uri="{FF2B5EF4-FFF2-40B4-BE49-F238E27FC236}">
                  <a16:creationId xmlns:a16="http://schemas.microsoft.com/office/drawing/2014/main" id="{609F0B65-2D85-4B44-96C3-CD7DC342AED5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9;p25">
              <a:extLst>
                <a:ext uri="{FF2B5EF4-FFF2-40B4-BE49-F238E27FC236}">
                  <a16:creationId xmlns:a16="http://schemas.microsoft.com/office/drawing/2014/main" id="{3214E657-1559-484A-BB56-FC0487E4014A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0;p25">
              <a:extLst>
                <a:ext uri="{FF2B5EF4-FFF2-40B4-BE49-F238E27FC236}">
                  <a16:creationId xmlns:a16="http://schemas.microsoft.com/office/drawing/2014/main" id="{5A4A078F-4B79-4385-B0EA-A61CEC11EFC8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1;p25">
              <a:extLst>
                <a:ext uri="{FF2B5EF4-FFF2-40B4-BE49-F238E27FC236}">
                  <a16:creationId xmlns:a16="http://schemas.microsoft.com/office/drawing/2014/main" id="{3395C860-21E1-4F02-AAD2-9BE07D169489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2;p25">
              <a:extLst>
                <a:ext uri="{FF2B5EF4-FFF2-40B4-BE49-F238E27FC236}">
                  <a16:creationId xmlns:a16="http://schemas.microsoft.com/office/drawing/2014/main" id="{B0E9D128-B8A1-42CD-97E4-1AE5CDE8D13B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3;p25">
              <a:extLst>
                <a:ext uri="{FF2B5EF4-FFF2-40B4-BE49-F238E27FC236}">
                  <a16:creationId xmlns:a16="http://schemas.microsoft.com/office/drawing/2014/main" id="{DF1BF07D-B929-4167-9B2D-09B88D33CF41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4;p25">
              <a:extLst>
                <a:ext uri="{FF2B5EF4-FFF2-40B4-BE49-F238E27FC236}">
                  <a16:creationId xmlns:a16="http://schemas.microsoft.com/office/drawing/2014/main" id="{52EDFCF0-A53C-40F2-AA95-F7BBF4496067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5;p25">
              <a:extLst>
                <a:ext uri="{FF2B5EF4-FFF2-40B4-BE49-F238E27FC236}">
                  <a16:creationId xmlns:a16="http://schemas.microsoft.com/office/drawing/2014/main" id="{CDB56288-F54A-4EC0-969B-87D6991BA51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6;p25">
              <a:extLst>
                <a:ext uri="{FF2B5EF4-FFF2-40B4-BE49-F238E27FC236}">
                  <a16:creationId xmlns:a16="http://schemas.microsoft.com/office/drawing/2014/main" id="{F54DBC4C-84D7-4BDC-8FA2-17E2A8450AFE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;p25">
              <a:extLst>
                <a:ext uri="{FF2B5EF4-FFF2-40B4-BE49-F238E27FC236}">
                  <a16:creationId xmlns:a16="http://schemas.microsoft.com/office/drawing/2014/main" id="{77DF56D0-ABDC-48A1-A4B5-F14C732B5645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;p25">
              <a:extLst>
                <a:ext uri="{FF2B5EF4-FFF2-40B4-BE49-F238E27FC236}">
                  <a16:creationId xmlns:a16="http://schemas.microsoft.com/office/drawing/2014/main" id="{21639792-7D1D-4146-A4E2-46A3490B5D56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9;p25">
              <a:extLst>
                <a:ext uri="{FF2B5EF4-FFF2-40B4-BE49-F238E27FC236}">
                  <a16:creationId xmlns:a16="http://schemas.microsoft.com/office/drawing/2014/main" id="{22A3B4A2-D7FC-43C5-989A-98CA7A509B6D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;p25">
              <a:extLst>
                <a:ext uri="{FF2B5EF4-FFF2-40B4-BE49-F238E27FC236}">
                  <a16:creationId xmlns:a16="http://schemas.microsoft.com/office/drawing/2014/main" id="{85104B36-1E48-4FF4-BE56-0C031FAB2B21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1;p25">
              <a:extLst>
                <a:ext uri="{FF2B5EF4-FFF2-40B4-BE49-F238E27FC236}">
                  <a16:creationId xmlns:a16="http://schemas.microsoft.com/office/drawing/2014/main" id="{17D36C1D-B8C9-4880-928D-BD7AB23DB213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2;p25">
              <a:extLst>
                <a:ext uri="{FF2B5EF4-FFF2-40B4-BE49-F238E27FC236}">
                  <a16:creationId xmlns:a16="http://schemas.microsoft.com/office/drawing/2014/main" id="{A7FA935B-BE5D-46B2-951B-84DE2FABD8D5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3;p25">
              <a:extLst>
                <a:ext uri="{FF2B5EF4-FFF2-40B4-BE49-F238E27FC236}">
                  <a16:creationId xmlns:a16="http://schemas.microsoft.com/office/drawing/2014/main" id="{4C4E5788-8EEC-46D9-BA7E-C136D030D01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4;p25">
              <a:extLst>
                <a:ext uri="{FF2B5EF4-FFF2-40B4-BE49-F238E27FC236}">
                  <a16:creationId xmlns:a16="http://schemas.microsoft.com/office/drawing/2014/main" id="{2FB749BF-F620-404C-BA0C-F7A03EBF0476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5;p25">
              <a:extLst>
                <a:ext uri="{FF2B5EF4-FFF2-40B4-BE49-F238E27FC236}">
                  <a16:creationId xmlns:a16="http://schemas.microsoft.com/office/drawing/2014/main" id="{9987EF6F-3065-450F-B0E2-29217FE24298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306;p27">
            <a:extLst>
              <a:ext uri="{FF2B5EF4-FFF2-40B4-BE49-F238E27FC236}">
                <a16:creationId xmlns:a16="http://schemas.microsoft.com/office/drawing/2014/main" id="{F6134EE2-7642-4AE6-B44A-192E5887AD30}"/>
              </a:ext>
            </a:extLst>
          </p:cNvPr>
          <p:cNvSpPr/>
          <p:nvPr/>
        </p:nvSpPr>
        <p:spPr>
          <a:xfrm>
            <a:off x="2645636" y="3678316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306;p27">
            <a:extLst>
              <a:ext uri="{FF2B5EF4-FFF2-40B4-BE49-F238E27FC236}">
                <a16:creationId xmlns:a16="http://schemas.microsoft.com/office/drawing/2014/main" id="{C854645E-A8D0-47F0-ACC3-F51F50CA0B7B}"/>
              </a:ext>
            </a:extLst>
          </p:cNvPr>
          <p:cNvSpPr/>
          <p:nvPr/>
        </p:nvSpPr>
        <p:spPr>
          <a:xfrm>
            <a:off x="3539861" y="3678316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306;p27">
            <a:extLst>
              <a:ext uri="{FF2B5EF4-FFF2-40B4-BE49-F238E27FC236}">
                <a16:creationId xmlns:a16="http://schemas.microsoft.com/office/drawing/2014/main" id="{0350399C-BB2F-4BDD-81FE-A7DF5A040541}"/>
              </a:ext>
            </a:extLst>
          </p:cNvPr>
          <p:cNvSpPr/>
          <p:nvPr/>
        </p:nvSpPr>
        <p:spPr>
          <a:xfrm>
            <a:off x="4422068" y="3675647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306;p27">
            <a:extLst>
              <a:ext uri="{FF2B5EF4-FFF2-40B4-BE49-F238E27FC236}">
                <a16:creationId xmlns:a16="http://schemas.microsoft.com/office/drawing/2014/main" id="{87C4E9B9-AFFA-46DB-ACEB-C5B8F127AA74}"/>
              </a:ext>
            </a:extLst>
          </p:cNvPr>
          <p:cNvSpPr/>
          <p:nvPr/>
        </p:nvSpPr>
        <p:spPr>
          <a:xfrm>
            <a:off x="5384549" y="3662272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306;p27">
            <a:extLst>
              <a:ext uri="{FF2B5EF4-FFF2-40B4-BE49-F238E27FC236}">
                <a16:creationId xmlns:a16="http://schemas.microsoft.com/office/drawing/2014/main" id="{0143569A-B5B0-4AD7-8B3D-4691640C9FEB}"/>
              </a:ext>
            </a:extLst>
          </p:cNvPr>
          <p:cNvSpPr/>
          <p:nvPr/>
        </p:nvSpPr>
        <p:spPr>
          <a:xfrm>
            <a:off x="6246378" y="3654043"/>
            <a:ext cx="708971" cy="58535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310;p27">
            <a:extLst>
              <a:ext uri="{FF2B5EF4-FFF2-40B4-BE49-F238E27FC236}">
                <a16:creationId xmlns:a16="http://schemas.microsoft.com/office/drawing/2014/main" id="{712C22D3-D22F-483F-8881-0AAD65C50C2D}"/>
              </a:ext>
            </a:extLst>
          </p:cNvPr>
          <p:cNvSpPr txBox="1">
            <a:spLocks/>
          </p:cNvSpPr>
          <p:nvPr/>
        </p:nvSpPr>
        <p:spPr>
          <a:xfrm>
            <a:off x="4422067" y="3654562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o</a:t>
            </a:r>
          </a:p>
        </p:txBody>
      </p:sp>
      <p:sp>
        <p:nvSpPr>
          <p:cNvPr id="115" name="Google Shape;310;p27">
            <a:extLst>
              <a:ext uri="{FF2B5EF4-FFF2-40B4-BE49-F238E27FC236}">
                <a16:creationId xmlns:a16="http://schemas.microsoft.com/office/drawing/2014/main" id="{CCE239E2-FE89-44A3-9403-549C3A31E1B8}"/>
              </a:ext>
            </a:extLst>
          </p:cNvPr>
          <p:cNvSpPr txBox="1">
            <a:spLocks/>
          </p:cNvSpPr>
          <p:nvPr/>
        </p:nvSpPr>
        <p:spPr>
          <a:xfrm>
            <a:off x="5404884" y="3653435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r</a:t>
            </a:r>
          </a:p>
        </p:txBody>
      </p:sp>
      <p:sp>
        <p:nvSpPr>
          <p:cNvPr id="116" name="Google Shape;310;p27">
            <a:extLst>
              <a:ext uri="{FF2B5EF4-FFF2-40B4-BE49-F238E27FC236}">
                <a16:creationId xmlns:a16="http://schemas.microsoft.com/office/drawing/2014/main" id="{0B327FEA-9986-4568-AE63-06E445A8A909}"/>
              </a:ext>
            </a:extLst>
          </p:cNvPr>
          <p:cNvSpPr txBox="1">
            <a:spLocks/>
          </p:cNvSpPr>
          <p:nvPr/>
        </p:nvSpPr>
        <p:spPr>
          <a:xfrm>
            <a:off x="3511684" y="3698488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v</a:t>
            </a:r>
          </a:p>
        </p:txBody>
      </p:sp>
      <p:sp>
        <p:nvSpPr>
          <p:cNvPr id="117" name="Google Shape;310;p27">
            <a:extLst>
              <a:ext uri="{FF2B5EF4-FFF2-40B4-BE49-F238E27FC236}">
                <a16:creationId xmlns:a16="http://schemas.microsoft.com/office/drawing/2014/main" id="{05308DD4-BB71-45DA-B6A6-23CA0E0D321A}"/>
              </a:ext>
            </a:extLst>
          </p:cNvPr>
          <p:cNvSpPr txBox="1">
            <a:spLocks/>
          </p:cNvSpPr>
          <p:nvPr/>
        </p:nvSpPr>
        <p:spPr>
          <a:xfrm>
            <a:off x="2624708" y="3643345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a</a:t>
            </a:r>
          </a:p>
        </p:txBody>
      </p:sp>
      <p:sp>
        <p:nvSpPr>
          <p:cNvPr id="118" name="Google Shape;310;p27">
            <a:extLst>
              <a:ext uri="{FF2B5EF4-FFF2-40B4-BE49-F238E27FC236}">
                <a16:creationId xmlns:a16="http://schemas.microsoft.com/office/drawing/2014/main" id="{64350A03-FF28-4BB3-926D-AE57B58ACA5C}"/>
              </a:ext>
            </a:extLst>
          </p:cNvPr>
          <p:cNvSpPr txBox="1">
            <a:spLocks/>
          </p:cNvSpPr>
          <p:nvPr/>
        </p:nvSpPr>
        <p:spPr>
          <a:xfrm>
            <a:off x="1796879" y="3647876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f</a:t>
            </a:r>
          </a:p>
        </p:txBody>
      </p:sp>
      <p:sp>
        <p:nvSpPr>
          <p:cNvPr id="65" name="Google Shape;310;p27">
            <a:extLst>
              <a:ext uri="{FF2B5EF4-FFF2-40B4-BE49-F238E27FC236}">
                <a16:creationId xmlns:a16="http://schemas.microsoft.com/office/drawing/2014/main" id="{A41201EF-7174-415B-8D1D-42A7927F288A}"/>
              </a:ext>
            </a:extLst>
          </p:cNvPr>
          <p:cNvSpPr txBox="1">
            <a:spLocks/>
          </p:cNvSpPr>
          <p:nvPr/>
        </p:nvSpPr>
        <p:spPr>
          <a:xfrm>
            <a:off x="6235652" y="3669533"/>
            <a:ext cx="708971" cy="5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i</a:t>
            </a:r>
          </a:p>
        </p:txBody>
      </p:sp>
      <p:sp>
        <p:nvSpPr>
          <p:cNvPr id="119" name="Google Shape;310;p27">
            <a:extLst>
              <a:ext uri="{FF2B5EF4-FFF2-40B4-BE49-F238E27FC236}">
                <a16:creationId xmlns:a16="http://schemas.microsoft.com/office/drawing/2014/main" id="{87B81800-2C24-46C5-B8B2-DC862682C9A4}"/>
              </a:ext>
            </a:extLst>
          </p:cNvPr>
          <p:cNvSpPr txBox="1">
            <a:spLocks/>
          </p:cNvSpPr>
          <p:nvPr/>
        </p:nvSpPr>
        <p:spPr>
          <a:xfrm>
            <a:off x="7024025" y="3622617"/>
            <a:ext cx="708972" cy="5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942DBA-1A67-406C-8933-08D5C11BC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964" y="3186282"/>
            <a:ext cx="1890358" cy="1941449"/>
          </a:xfrm>
          <a:prstGeom prst="rect">
            <a:avLst/>
          </a:prstGeom>
        </p:spPr>
      </p:pic>
      <p:sp>
        <p:nvSpPr>
          <p:cNvPr id="121" name="CuadroTexto 120">
            <a:extLst>
              <a:ext uri="{FF2B5EF4-FFF2-40B4-BE49-F238E27FC236}">
                <a16:creationId xmlns:a16="http://schemas.microsoft.com/office/drawing/2014/main" id="{248A2EA8-6668-4E13-8266-5AB1B638343E}"/>
              </a:ext>
            </a:extLst>
          </p:cNvPr>
          <p:cNvSpPr txBox="1"/>
          <p:nvPr/>
        </p:nvSpPr>
        <p:spPr>
          <a:xfrm>
            <a:off x="1790718" y="223094"/>
            <a:ext cx="4667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ngolin"/>
              </a:rPr>
              <a:t>Secuencia didáctica: 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1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3" name="Google Shape;1813;p1"/>
          <p:cNvGraphicFramePr/>
          <p:nvPr>
            <p:extLst>
              <p:ext uri="{D42A27DB-BD31-4B8C-83A1-F6EECF244321}">
                <p14:modId xmlns:p14="http://schemas.microsoft.com/office/powerpoint/2010/main" val="2359773875"/>
              </p:ext>
            </p:extLst>
          </p:nvPr>
        </p:nvGraphicFramePr>
        <p:xfrm>
          <a:off x="1260654" y="832108"/>
          <a:ext cx="6699192" cy="216411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E98F"/>
                    </a:gs>
                    <a:gs pos="35000">
                      <a:srgbClr val="FFEEAF"/>
                    </a:gs>
                    <a:gs pos="100000">
                      <a:srgbClr val="FFF9DD"/>
                    </a:gs>
                  </a:gsLst>
                  <a:lin ang="16200038" scaled="0"/>
                </a:gradFill>
                <a:tableStyleId>{9E6DAACC-9FA8-4094-97D6-FA0B438C263D}</a:tableStyleId>
              </a:tblPr>
              <a:tblGrid>
                <a:gridCol w="109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4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Académico: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4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 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1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0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 grupo ideas propias sobre algún tema o suceso apoyándose en materiales consultados.</a:t>
                      </a:r>
                      <a:endParaRPr sz="1200" b="0" i="1" u="none" strike="noStrike" cap="non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curricular1:</a:t>
                      </a:r>
                      <a:r>
                        <a:rPr lang="es-MX" sz="1400" b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MX" sz="1400" b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Búsqueda, análisis y registro de información</a:t>
                      </a:r>
                      <a:r>
                        <a:rPr lang="es-MX" sz="12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1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 </a:t>
                      </a:r>
                      <a:r>
                        <a:rPr lang="es-MX" sz="1200" b="0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3°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preescolar (5 a 6 años de edad) </a:t>
                      </a:r>
                      <a:endParaRPr sz="1200" b="0" i="1" u="none" strike="noStrike" cap="non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 </a:t>
                      </a: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alumno exprese ideas a partir de materiales consultados y observados, haciendo uso de la práctica oral así como argumentar sus elecciones y puntos de vista.</a:t>
                      </a:r>
                      <a:endParaRPr sz="1600" b="0" i="1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4" name="Google Shape;1814;p1"/>
          <p:cNvSpPr txBox="1"/>
          <p:nvPr/>
        </p:nvSpPr>
        <p:spPr>
          <a:xfrm>
            <a:off x="1260654" y="2996218"/>
            <a:ext cx="6699192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s-MX"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Objetivo del alumno: </a:t>
            </a:r>
            <a:r>
              <a:rPr lang="es-MX" sz="1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Como objetivo el alumno deber</a:t>
            </a:r>
            <a:r>
              <a:rPr lang="es-MX" dirty="0"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á tomar la iniciativa de participación y la expresión de sus ideas a partir de material de apoyo, dará paso a la practica social del lenguaje interactuando y argumentado dichas ideas con su docente y compañeros.</a:t>
            </a:r>
            <a:endParaRPr dirty="0">
              <a:latin typeface="Times New Roman" panose="02020603050405020304" pitchFamily="18" charset="0"/>
              <a:ea typeface="Cabin"/>
              <a:cs typeface="Times New Roman" panose="02020603050405020304" pitchFamily="18" charset="0"/>
              <a:sym typeface="Cabi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s-MX" b="1" dirty="0"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Objetivo </a:t>
            </a:r>
            <a:r>
              <a:rPr lang="es-MX"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del docente: </a:t>
            </a:r>
            <a:r>
              <a:rPr lang="es-MX" sz="1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El docente deberá motivar al alumno a la expresión de sus ideas personales, apoyándose de materiales didácticos y de interés para lograr que dicho aprendizaje esperado sea alcanzado.</a:t>
            </a:r>
            <a:endParaRPr sz="1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15" name="Google Shape;1815;p1"/>
          <p:cNvGrpSpPr/>
          <p:nvPr/>
        </p:nvGrpSpPr>
        <p:grpSpPr>
          <a:xfrm>
            <a:off x="7626933" y="276358"/>
            <a:ext cx="899464" cy="756921"/>
            <a:chOff x="6075750" y="3009125"/>
            <a:chExt cx="550400" cy="463175"/>
          </a:xfrm>
        </p:grpSpPr>
        <p:sp>
          <p:nvSpPr>
            <p:cNvPr id="1816" name="Google Shape;1816;p1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p2"/>
          <p:cNvGrpSpPr/>
          <p:nvPr/>
        </p:nvGrpSpPr>
        <p:grpSpPr>
          <a:xfrm>
            <a:off x="80547" y="168769"/>
            <a:ext cx="613895" cy="521910"/>
            <a:chOff x="1168000" y="1750950"/>
            <a:chExt cx="405425" cy="344700"/>
          </a:xfrm>
        </p:grpSpPr>
        <p:sp>
          <p:nvSpPr>
            <p:cNvPr id="1826" name="Google Shape;1826;p2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2"/>
          <p:cNvGrpSpPr/>
          <p:nvPr/>
        </p:nvGrpSpPr>
        <p:grpSpPr>
          <a:xfrm>
            <a:off x="8471779" y="4440225"/>
            <a:ext cx="569450" cy="703275"/>
            <a:chOff x="5016675" y="1670375"/>
            <a:chExt cx="569450" cy="703275"/>
          </a:xfrm>
        </p:grpSpPr>
        <p:sp>
          <p:nvSpPr>
            <p:cNvPr id="1834" name="Google Shape;1834;p2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4" name="Google Shape;1844;p2"/>
          <p:cNvSpPr/>
          <p:nvPr/>
        </p:nvSpPr>
        <p:spPr>
          <a:xfrm rot="2006702">
            <a:off x="8326216" y="40763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2"/>
          <p:cNvSpPr/>
          <p:nvPr/>
        </p:nvSpPr>
        <p:spPr>
          <a:xfrm>
            <a:off x="1493" y="445620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6" name="Google Shape;1846;p2"/>
          <p:cNvGraphicFramePr/>
          <p:nvPr>
            <p:extLst>
              <p:ext uri="{D42A27DB-BD31-4B8C-83A1-F6EECF244321}">
                <p14:modId xmlns:p14="http://schemas.microsoft.com/office/powerpoint/2010/main" val="1931492800"/>
              </p:ext>
            </p:extLst>
          </p:nvPr>
        </p:nvGraphicFramePr>
        <p:xfrm>
          <a:off x="814783" y="20323"/>
          <a:ext cx="7466796" cy="51092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58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Actividad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4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Organización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Recursos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Tiempo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Espacio donde se desarrolla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3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Inicio: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Cantan y bailan la canción “el baile de los animales”acompañados por su docente.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Observan un vídeo sobre las hábitats de los animales.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Identifican en que lugar habitan cada uno de los animales organizando y clasificando  al lugar que corresponden(desierto, selva, agua, granja) con materiales digitales.</a:t>
                      </a:r>
                      <a:endParaRPr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Grupal e individual</a:t>
                      </a:r>
                      <a:endParaRPr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Canción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  <a:hlinkClick r:id="rId3"/>
                        </a:rPr>
                        <a:t>https://www.youtube.com/watch?v=HRs7Dfxl2-c</a:t>
                      </a:r>
                      <a:endParaRPr lang="es-MX" sz="120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  <a:hlinkClick r:id="rId4"/>
                        </a:rPr>
                        <a:t>https://www.youtube.com/watch?v=Y-Qp-jqNDVc</a:t>
                      </a:r>
                      <a:endParaRPr lang="es-MX" sz="120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defRPr sz="1400" u="none" strike="noStrike" cap="none"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Imágenes digitales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defRPr sz="1400" u="none" strike="noStrike" cap="none"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15 minutos </a:t>
                      </a:r>
                      <a:endParaRPr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Aula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CCB22EF-788B-411F-B763-85D770B444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51" t="17338" r="35251" b="19451"/>
          <a:stretch/>
        </p:blipFill>
        <p:spPr>
          <a:xfrm>
            <a:off x="4068236" y="3725332"/>
            <a:ext cx="1238966" cy="13978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0790BD-F3A0-498E-8FBA-B7EAC85105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64" t="20579" r="29588" b="13678"/>
          <a:stretch/>
        </p:blipFill>
        <p:spPr>
          <a:xfrm>
            <a:off x="4068236" y="2638117"/>
            <a:ext cx="1099628" cy="1080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264387B-C564-46F6-81A5-BB4C01CC9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87755"/>
              </p:ext>
            </p:extLst>
          </p:nvPr>
        </p:nvGraphicFramePr>
        <p:xfrm>
          <a:off x="807949" y="0"/>
          <a:ext cx="7952230" cy="51511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5555">
                  <a:extLst>
                    <a:ext uri="{9D8B030D-6E8A-4147-A177-3AD203B41FA5}">
                      <a16:colId xmlns:a16="http://schemas.microsoft.com/office/drawing/2014/main" val="2320267022"/>
                    </a:ext>
                  </a:extLst>
                </a:gridCol>
                <a:gridCol w="1371363">
                  <a:extLst>
                    <a:ext uri="{9D8B030D-6E8A-4147-A177-3AD203B41FA5}">
                      <a16:colId xmlns:a16="http://schemas.microsoft.com/office/drawing/2014/main" val="386306515"/>
                    </a:ext>
                  </a:extLst>
                </a:gridCol>
                <a:gridCol w="1616139">
                  <a:extLst>
                    <a:ext uri="{9D8B030D-6E8A-4147-A177-3AD203B41FA5}">
                      <a16:colId xmlns:a16="http://schemas.microsoft.com/office/drawing/2014/main" val="1003106312"/>
                    </a:ext>
                  </a:extLst>
                </a:gridCol>
                <a:gridCol w="1109809">
                  <a:extLst>
                    <a:ext uri="{9D8B030D-6E8A-4147-A177-3AD203B41FA5}">
                      <a16:colId xmlns:a16="http://schemas.microsoft.com/office/drawing/2014/main" val="3087269926"/>
                    </a:ext>
                  </a:extLst>
                </a:gridCol>
                <a:gridCol w="1829364">
                  <a:extLst>
                    <a:ext uri="{9D8B030D-6E8A-4147-A177-3AD203B41FA5}">
                      <a16:colId xmlns:a16="http://schemas.microsoft.com/office/drawing/2014/main" val="2601855027"/>
                    </a:ext>
                  </a:extLst>
                </a:gridCol>
              </a:tblGrid>
              <a:tr h="22135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Desarrollo: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Escriben un cuento breve inventado en su cuaderno sobre el animal de su agrado y lo comentan con el grupo.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Elaboran un rompecabezas a partir de la selección de su animal favorito y material proporcionado, le dan color así como el recorte. </a:t>
                      </a: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Individual e grupal</a:t>
                      </a: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Hoja de animales</a:t>
                      </a:r>
                    </a:p>
                    <a:p>
                      <a:pPr marL="2476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Colores</a:t>
                      </a:r>
                    </a:p>
                    <a:p>
                      <a:pPr marL="2476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Tijeras</a:t>
                      </a:r>
                    </a:p>
                    <a:p>
                      <a:pPr marL="2476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Cuaderno de trabajo</a:t>
                      </a:r>
                    </a:p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30 minutos </a:t>
                      </a: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Aula</a:t>
                      </a: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88573"/>
                  </a:ext>
                </a:extLst>
              </a:tr>
              <a:tr h="27874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Cierre: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Juegan “adiva quien soy”, cada alumno selecciona un animal manteniéndolo en secreto para más tarde mencionar características, el resto de la clase intenta adivinar a que animal se refiere. (vivo en el agua.. me alimento hierba…tengo manchas negras)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lang="es-MX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Grupal e Individual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Imagen del animal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Cuestionario de docente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Lista de cotejo(para evaluación</a:t>
                      </a: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minutos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sym typeface="Times New Roman"/>
                        </a:rPr>
                        <a:t>Aula</a:t>
                      </a:r>
                      <a:endParaRPr lang="es-MX"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524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A888590-DFC4-4F91-9A7B-4AC7FA60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3421"/>
            <a:ext cx="1038578" cy="12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3C4B3C-54A3-4CEE-8FA2-B0119794D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67323"/>
              </p:ext>
            </p:extLst>
          </p:nvPr>
        </p:nvGraphicFramePr>
        <p:xfrm>
          <a:off x="807949" y="847725"/>
          <a:ext cx="7528101" cy="31699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7523">
                  <a:extLst>
                    <a:ext uri="{9D8B030D-6E8A-4147-A177-3AD203B41FA5}">
                      <a16:colId xmlns:a16="http://schemas.microsoft.com/office/drawing/2014/main" val="1646182595"/>
                    </a:ext>
                  </a:extLst>
                </a:gridCol>
                <a:gridCol w="1298222">
                  <a:extLst>
                    <a:ext uri="{9D8B030D-6E8A-4147-A177-3AD203B41FA5}">
                      <a16:colId xmlns:a16="http://schemas.microsoft.com/office/drawing/2014/main" val="3670918419"/>
                    </a:ext>
                  </a:extLst>
                </a:gridCol>
                <a:gridCol w="1529943">
                  <a:extLst>
                    <a:ext uri="{9D8B030D-6E8A-4147-A177-3AD203B41FA5}">
                      <a16:colId xmlns:a16="http://schemas.microsoft.com/office/drawing/2014/main" val="616720689"/>
                    </a:ext>
                  </a:extLst>
                </a:gridCol>
                <a:gridCol w="1050618">
                  <a:extLst>
                    <a:ext uri="{9D8B030D-6E8A-4147-A177-3AD203B41FA5}">
                      <a16:colId xmlns:a16="http://schemas.microsoft.com/office/drawing/2014/main" val="148384897"/>
                    </a:ext>
                  </a:extLst>
                </a:gridCol>
                <a:gridCol w="1731795">
                  <a:extLst>
                    <a:ext uri="{9D8B030D-6E8A-4147-A177-3AD203B41FA5}">
                      <a16:colId xmlns:a16="http://schemas.microsoft.com/office/drawing/2014/main" val="1534064198"/>
                    </a:ext>
                  </a:extLst>
                </a:gridCol>
              </a:tblGrid>
              <a:tr h="2831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600" b="1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Cierre: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Exponen al grupo y docente el animal seleccionado, nombre y características del mismo.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Responden al cuestionario final, ¿dónde habita el animal?,¿qué come?,¿por qué elegiste ese animal?,¿dónde lo has visto antes?.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lang="es-MX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Imagen del animal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Cuestionario de docente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  <a:tabLst/>
                        <a:defRPr sz="1400" u="none" strike="noStrike" cap="none"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/>
                        </a:rPr>
                        <a:t>Lista de cotejo(para evaluación</a:t>
                      </a: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s-MX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minutos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 sz="1400" u="none" strike="noStrike" cap="none"/>
                      </a:pPr>
                      <a:r>
                        <a:rPr lang="es-MX" sz="1200" b="0" u="none" strike="noStrike" cap="none" dirty="0">
                          <a:solidFill>
                            <a:srgbClr val="000000"/>
                          </a:solidFill>
                          <a:sym typeface="Times New Roman"/>
                        </a:rPr>
                        <a:t>Aula</a:t>
                      </a:r>
                      <a:endParaRPr lang="es-MX"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1400" u="none" strike="noStrike" cap="none"/>
                      </a:pPr>
                      <a:endParaRPr sz="1200" b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8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1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3310650" y="98475"/>
            <a:ext cx="2830506" cy="6485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931418" y="449833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428299" y="3137242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D1CB795-D986-4D47-BB73-4A00DB84FE89}"/>
              </a:ext>
            </a:extLst>
          </p:cNvPr>
          <p:cNvSpPr txBox="1"/>
          <p:nvPr/>
        </p:nvSpPr>
        <p:spPr>
          <a:xfrm>
            <a:off x="3677196" y="223818"/>
            <a:ext cx="23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de cotejo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789BC0-C18C-4FCC-98F1-7DD4E24F3132}"/>
              </a:ext>
            </a:extLst>
          </p:cNvPr>
          <p:cNvSpPr txBox="1"/>
          <p:nvPr/>
        </p:nvSpPr>
        <p:spPr>
          <a:xfrm>
            <a:off x="2656645" y="866572"/>
            <a:ext cx="5020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alumno:_____________________________________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Edad: ________________________________________________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de formación académica:___________________________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aplicador:____________________________________</a:t>
            </a:r>
          </a:p>
          <a:p>
            <a:endParaRPr lang="es-MX" dirty="0"/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A050C1F-2CD4-4E75-B0FC-3650EC6B7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58618"/>
              </p:ext>
            </p:extLst>
          </p:nvPr>
        </p:nvGraphicFramePr>
        <p:xfrm>
          <a:off x="930765" y="1962852"/>
          <a:ext cx="6908676" cy="3007360"/>
        </p:xfrm>
        <a:graphic>
          <a:graphicData uri="http://schemas.openxmlformats.org/drawingml/2006/table">
            <a:tbl>
              <a:tblPr firstRow="1" bandRow="1">
                <a:tableStyleId>{9E6DAACC-9FA8-4094-97D6-FA0B438C263D}</a:tableStyleId>
              </a:tblPr>
              <a:tblGrid>
                <a:gridCol w="1727169">
                  <a:extLst>
                    <a:ext uri="{9D8B030D-6E8A-4147-A177-3AD203B41FA5}">
                      <a16:colId xmlns:a16="http://schemas.microsoft.com/office/drawing/2014/main" val="4024894160"/>
                    </a:ext>
                  </a:extLst>
                </a:gridCol>
                <a:gridCol w="1727169">
                  <a:extLst>
                    <a:ext uri="{9D8B030D-6E8A-4147-A177-3AD203B41FA5}">
                      <a16:colId xmlns:a16="http://schemas.microsoft.com/office/drawing/2014/main" val="1333485334"/>
                    </a:ext>
                  </a:extLst>
                </a:gridCol>
                <a:gridCol w="1727169">
                  <a:extLst>
                    <a:ext uri="{9D8B030D-6E8A-4147-A177-3AD203B41FA5}">
                      <a16:colId xmlns:a16="http://schemas.microsoft.com/office/drawing/2014/main" val="3111268853"/>
                    </a:ext>
                  </a:extLst>
                </a:gridCol>
                <a:gridCol w="1727169">
                  <a:extLst>
                    <a:ext uri="{9D8B030D-6E8A-4147-A177-3AD203B41FA5}">
                      <a16:colId xmlns:a16="http://schemas.microsoft.com/office/drawing/2014/main" val="352056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hace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lo hace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0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alumno expresa ideas propias con confianza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4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Nombra al menos dos animales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8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Conoce las características del animal seleccionado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8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 y argumenta a partir de los materiales de apoyo que se le presentan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28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 responder el cuestionario aplicado y mantener la platica con su docente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32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A3F1D-6AC0-42FA-89A9-86903FC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Rúbrica</a:t>
            </a:r>
            <a:r>
              <a:rPr lang="es-MX" dirty="0"/>
              <a:t>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F34318E-4A7D-42A1-88B9-DAF5E444E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55185"/>
              </p:ext>
            </p:extLst>
          </p:nvPr>
        </p:nvGraphicFramePr>
        <p:xfrm>
          <a:off x="2200980" y="29716"/>
          <a:ext cx="5046487" cy="526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854364" imgH="6974475" progId="Word.Document.12">
                  <p:embed/>
                </p:oleObj>
              </mc:Choice>
              <mc:Fallback>
                <p:oleObj name="Document" r:id="rId3" imgW="6854364" imgH="6974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980" y="29716"/>
                        <a:ext cx="5046487" cy="5264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04154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745</Words>
  <Application>Microsoft Office PowerPoint</Application>
  <PresentationFormat>Presentación en pantalla (16:9)</PresentationFormat>
  <Paragraphs>118</Paragraphs>
  <Slides>9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Baloo 2</vt:lpstr>
      <vt:lpstr>Pangolin</vt:lpstr>
      <vt:lpstr>Times New Roman</vt:lpstr>
      <vt:lpstr>Wingdings</vt:lpstr>
      <vt:lpstr>English Vocabulary Workshop by Slidesgo</vt:lpstr>
      <vt:lpstr>Documento de Microsoft Word</vt:lpstr>
      <vt:lpstr>Presentación de PowerPoint</vt:lpstr>
      <vt:lpstr>Presentación de PowerPoint</vt:lpstr>
      <vt:lpstr>¿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Rúbrica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martinez</dc:creator>
  <cp:lastModifiedBy>KAREN MARISOL MARTINEZ REYES</cp:lastModifiedBy>
  <cp:revision>21</cp:revision>
  <dcterms:modified xsi:type="dcterms:W3CDTF">2021-06-23T01:49:45Z</dcterms:modified>
</cp:coreProperties>
</file>