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7" r:id="rId2"/>
    <p:sldId id="256" r:id="rId3"/>
    <p:sldId id="258" r:id="rId4"/>
  </p:sldIdLst>
  <p:sldSz cx="6858000" cy="9144000" type="letter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FF"/>
    <a:srgbClr val="9966FF"/>
    <a:srgbClr val="FF6699"/>
    <a:srgbClr val="FFCCFF"/>
    <a:srgbClr val="FF9900"/>
    <a:srgbClr val="FF0000"/>
    <a:srgbClr val="00FF00"/>
    <a:srgbClr val="66FFFF"/>
    <a:srgbClr val="FFEFFF"/>
    <a:srgbClr val="F13B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739" y="-67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379B04-F77F-4ECF-BC16-DB1272E8CE30}" type="datetimeFigureOut">
              <a:rPr lang="es-MX" smtClean="0"/>
              <a:t>12/03/2021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110680-845C-4C3E-B43C-A8D708FFE66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42159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110680-845C-4C3E-B43C-A8D708FFE661}" type="slidenum">
              <a:rPr lang="es-MX" smtClean="0"/>
              <a:t>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331115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110680-845C-4C3E-B43C-A8D708FFE661}" type="slidenum">
              <a:rPr lang="es-MX" smtClean="0"/>
              <a:t>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487901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110680-845C-4C3E-B43C-A8D708FFE661}" type="slidenum">
              <a:rPr lang="es-MX" smtClean="0"/>
              <a:t>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487901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BAEA3-EDD1-428E-9F48-DC87A0548C4D}" type="datetimeFigureOut">
              <a:rPr lang="es-MX" smtClean="0"/>
              <a:t>12/03/2021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06141-5329-45ED-AB74-7B8883A42E8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481862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BAEA3-EDD1-428E-9F48-DC87A0548C4D}" type="datetimeFigureOut">
              <a:rPr lang="es-MX" smtClean="0"/>
              <a:t>12/03/2021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06141-5329-45ED-AB74-7B8883A42E8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84473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BAEA3-EDD1-428E-9F48-DC87A0548C4D}" type="datetimeFigureOut">
              <a:rPr lang="es-MX" smtClean="0"/>
              <a:t>12/03/2021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06141-5329-45ED-AB74-7B8883A42E8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63441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BAEA3-EDD1-428E-9F48-DC87A0548C4D}" type="datetimeFigureOut">
              <a:rPr lang="es-MX" smtClean="0"/>
              <a:t>12/03/2021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06141-5329-45ED-AB74-7B8883A42E8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10679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BAEA3-EDD1-428E-9F48-DC87A0548C4D}" type="datetimeFigureOut">
              <a:rPr lang="es-MX" smtClean="0"/>
              <a:t>12/03/2021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06141-5329-45ED-AB74-7B8883A42E8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794985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BAEA3-EDD1-428E-9F48-DC87A0548C4D}" type="datetimeFigureOut">
              <a:rPr lang="es-MX" smtClean="0"/>
              <a:t>12/03/2021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06141-5329-45ED-AB74-7B8883A42E8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68549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BAEA3-EDD1-428E-9F48-DC87A0548C4D}" type="datetimeFigureOut">
              <a:rPr lang="es-MX" smtClean="0"/>
              <a:t>12/03/2021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06141-5329-45ED-AB74-7B8883A42E8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16232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BAEA3-EDD1-428E-9F48-DC87A0548C4D}" type="datetimeFigureOut">
              <a:rPr lang="es-MX" smtClean="0"/>
              <a:t>12/03/2021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06141-5329-45ED-AB74-7B8883A42E8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06959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BAEA3-EDD1-428E-9F48-DC87A0548C4D}" type="datetimeFigureOut">
              <a:rPr lang="es-MX" smtClean="0"/>
              <a:t>12/03/2021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06141-5329-45ED-AB74-7B8883A42E8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38045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BAEA3-EDD1-428E-9F48-DC87A0548C4D}" type="datetimeFigureOut">
              <a:rPr lang="es-MX" smtClean="0"/>
              <a:t>12/03/2021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06141-5329-45ED-AB74-7B8883A42E8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56742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BAEA3-EDD1-428E-9F48-DC87A0548C4D}" type="datetimeFigureOut">
              <a:rPr lang="es-MX" smtClean="0"/>
              <a:t>12/03/2021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06141-5329-45ED-AB74-7B8883A42E8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42664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7BAEA3-EDD1-428E-9F48-DC87A0548C4D}" type="datetimeFigureOut">
              <a:rPr lang="es-MX" smtClean="0"/>
              <a:t>12/03/2021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F06141-5329-45ED-AB74-7B8883A42E8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32657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microsoft.com/office/2007/relationships/hdphoto" Target="../media/hdphoto5.wdp"/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12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microsoft.com/office/2007/relationships/hdphoto" Target="../media/hdphoto3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microsoft.com/office/2007/relationships/hdphoto" Target="../media/hdphoto5.wdp"/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12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846"/>
            <a:ext cx="6858000" cy="9150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260648" y="8789114"/>
            <a:ext cx="6408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Virgin</a:t>
            </a:r>
            <a:r>
              <a:rPr lang="es-MX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i</a:t>
            </a:r>
            <a:r>
              <a:rPr lang="es-MX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a Libertad Reyna Hidalgo </a:t>
            </a:r>
            <a:endParaRPr lang="es-MX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4380456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016"/>
            <a:ext cx="6858000" cy="9168016"/>
          </a:xfrm>
          <a:prstGeom prst="rect">
            <a:avLst/>
          </a:prstGeom>
        </p:spPr>
      </p:pic>
      <p:sp>
        <p:nvSpPr>
          <p:cNvPr id="5" name="4 Rectángulo redondeado"/>
          <p:cNvSpPr/>
          <p:nvPr/>
        </p:nvSpPr>
        <p:spPr>
          <a:xfrm>
            <a:off x="1019448" y="148620"/>
            <a:ext cx="5550296" cy="8496944"/>
          </a:xfrm>
          <a:prstGeom prst="roundRect">
            <a:avLst/>
          </a:prstGeom>
          <a:solidFill>
            <a:srgbClr val="FFEFFF">
              <a:alpha val="74902"/>
            </a:srgb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5997" y="2195736"/>
            <a:ext cx="2837344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25170" y1="32695" x2="25170" y2="32695"/>
                        <a14:foregroundMark x1="20408" y1="9573" x2="20408" y2="9573"/>
                        <a14:foregroundMark x1="58957" y1="6333" x2="58957" y2="6333"/>
                        <a14:foregroundMark x1="78458" y1="31517" x2="78458" y2="31517"/>
                        <a14:foregroundMark x1="95918" y1="34610" x2="95918" y2="34610"/>
                        <a14:foregroundMark x1="83900" y1="9867" x2="83900" y2="9867"/>
                        <a14:foregroundMark x1="32426" y1="7511" x2="32426" y2="7511"/>
                        <a14:foregroundMark x1="11791" y1="15758" x2="6349" y2="46834"/>
                        <a14:foregroundMark x1="11338" y1="13844" x2="46939" y2="3240"/>
                        <a14:foregroundMark x1="56689" y1="6333" x2="91610" y2="16642"/>
                        <a14:foregroundMark x1="91610" y1="16937" x2="94104" y2="46834"/>
                        <a14:foregroundMark x1="20862" y1="21649" x2="20862" y2="21649"/>
                        <a14:foregroundMark x1="81406" y1="21649" x2="81406" y2="216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6156" y="4366210"/>
            <a:ext cx="1517663" cy="2088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600" b="95000" l="10000" r="90000">
                        <a14:foregroundMark x1="53600" y1="88200" x2="53600" y2="88200"/>
                        <a14:foregroundMark x1="42800" y1="82400" x2="59700" y2="87100"/>
                        <a14:foregroundMark x1="43500" y1="89600" x2="64000" y2="88200"/>
                        <a14:foregroundMark x1="40300" y1="90700" x2="65100" y2="9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5456" y="6012160"/>
            <a:ext cx="2484276" cy="336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1808820" y="129663"/>
            <a:ext cx="33843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6000" dirty="0" smtClean="0">
                <a:latin typeface="Aharoni" pitchFamily="2" charset="-79"/>
                <a:cs typeface="Aharoni" pitchFamily="2" charset="-79"/>
              </a:rPr>
              <a:t>Diario </a:t>
            </a:r>
            <a:endParaRPr lang="es-MX" sz="60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4663246" y="314327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>
                <a:latin typeface="Andalus" pitchFamily="18" charset="-78"/>
                <a:cs typeface="Andalus" pitchFamily="18" charset="-78"/>
              </a:rPr>
              <a:t>Fecha:</a:t>
            </a:r>
          </a:p>
          <a:p>
            <a:pPr algn="ctr"/>
            <a:r>
              <a:rPr lang="es-MX" dirty="0" smtClean="0">
                <a:latin typeface="Andalus" pitchFamily="18" charset="-78"/>
                <a:cs typeface="Andalus" pitchFamily="18" charset="-78"/>
              </a:rPr>
              <a:t>11</a:t>
            </a:r>
            <a:r>
              <a:rPr lang="es-MX" dirty="0" smtClean="0">
                <a:latin typeface="Andalus" pitchFamily="18" charset="-78"/>
                <a:cs typeface="Andalus" pitchFamily="18" charset="-78"/>
              </a:rPr>
              <a:t>/Marzo/2021</a:t>
            </a:r>
            <a:endParaRPr lang="es-MX" dirty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56471" y1="75896" x2="56471" y2="75896"/>
                        <a14:foregroundMark x1="76235" y1="93028" x2="76235" y2="93028"/>
                        <a14:foregroundMark x1="35294" y1="89044" x2="35294" y2="89044"/>
                        <a14:foregroundMark x1="27765" y1="87052" x2="27765" y2="87052"/>
                        <a14:foregroundMark x1="34824" y1="94622" x2="34824" y2="94622"/>
                        <a14:foregroundMark x1="83294" y1="63944" x2="83294" y2="63944"/>
                        <a14:foregroundMark x1="93647" y1="58765" x2="93647" y2="58765"/>
                        <a14:foregroundMark x1="79529" y1="71116" x2="79529" y2="71116"/>
                        <a14:foregroundMark x1="73412" y1="75498" x2="73412" y2="754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3370" y="0"/>
            <a:ext cx="2224718" cy="2627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7" descr="Funko - Disney: Mulan - Mushu 10\Figurina de ColecciÃ³n, Multicolor, 45742:  Amazon.com.mx: Juegos y juguetes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9298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805264" y="7647200"/>
            <a:ext cx="1224544" cy="149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Rectángulo redondeado"/>
          <p:cNvSpPr/>
          <p:nvPr/>
        </p:nvSpPr>
        <p:spPr>
          <a:xfrm>
            <a:off x="2225622" y="1052982"/>
            <a:ext cx="3009820" cy="340519"/>
          </a:xfrm>
          <a:prstGeom prst="roundRect">
            <a:avLst/>
          </a:prstGeom>
          <a:solidFill>
            <a:srgbClr val="00FF00"/>
          </a:solidFill>
        </p:spPr>
        <p:txBody>
          <a:bodyPr wrap="square">
            <a:spAutoFit/>
          </a:bodyPr>
          <a:lstStyle/>
          <a:p>
            <a:pPr marL="12700">
              <a:spcBef>
                <a:spcPts val="5"/>
              </a:spcBef>
            </a:pPr>
            <a:r>
              <a:rPr lang="es-MX" sz="1400" b="1" spc="-5" dirty="0" smtClean="0">
                <a:latin typeface="Aharoni" pitchFamily="2" charset="-79"/>
                <a:cs typeface="Aharoni" pitchFamily="2" charset="-79"/>
              </a:rPr>
              <a:t>Realizó todo el plan de</a:t>
            </a:r>
            <a:r>
              <a:rPr lang="es-MX" sz="1400" b="1" dirty="0" smtClean="0">
                <a:latin typeface="Aharoni" pitchFamily="2" charset="-79"/>
                <a:cs typeface="Aharoni" pitchFamily="2" charset="-79"/>
              </a:rPr>
              <a:t> trabajo:</a:t>
            </a:r>
          </a:p>
        </p:txBody>
      </p:sp>
      <p:sp>
        <p:nvSpPr>
          <p:cNvPr id="21" name="object 5"/>
          <p:cNvSpPr txBox="1"/>
          <p:nvPr/>
        </p:nvSpPr>
        <p:spPr>
          <a:xfrm>
            <a:off x="1569570" y="1911401"/>
            <a:ext cx="4646438" cy="252551"/>
          </a:xfrm>
          <a:prstGeom prst="roundRect">
            <a:avLst/>
          </a:prstGeom>
          <a:solidFill>
            <a:srgbClr val="66FFFF"/>
          </a:solidFill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400" b="1" spc="-5" dirty="0">
                <a:latin typeface="Aharoni" pitchFamily="2" charset="-79"/>
                <a:cs typeface="Aharoni" pitchFamily="2" charset="-79"/>
              </a:rPr>
              <a:t>Favoreció el logro de </a:t>
            </a:r>
            <a:r>
              <a:rPr sz="1400" b="1" dirty="0">
                <a:latin typeface="Aharoni" pitchFamily="2" charset="-79"/>
                <a:cs typeface="Aharoni" pitchFamily="2" charset="-79"/>
              </a:rPr>
              <a:t>él/los </a:t>
            </a:r>
            <a:r>
              <a:rPr sz="1400" b="1" spc="-5" dirty="0" err="1">
                <a:latin typeface="Aharoni" pitchFamily="2" charset="-79"/>
                <a:cs typeface="Aharoni" pitchFamily="2" charset="-79"/>
              </a:rPr>
              <a:t>aprendizajes</a:t>
            </a:r>
            <a:r>
              <a:rPr sz="1400" b="1" spc="-20" dirty="0">
                <a:latin typeface="Aharoni" pitchFamily="2" charset="-79"/>
                <a:cs typeface="Aharoni" pitchFamily="2" charset="-79"/>
              </a:rPr>
              <a:t> </a:t>
            </a:r>
            <a:r>
              <a:rPr sz="1400" b="1" dirty="0" err="1" smtClean="0">
                <a:latin typeface="Aharoni" pitchFamily="2" charset="-79"/>
                <a:cs typeface="Aharoni" pitchFamily="2" charset="-79"/>
              </a:rPr>
              <a:t>esperados</a:t>
            </a:r>
            <a:r>
              <a:rPr lang="es-MX" sz="1400" b="1" dirty="0">
                <a:latin typeface="Aharoni" pitchFamily="2" charset="-79"/>
                <a:cs typeface="Aharoni" pitchFamily="2" charset="-79"/>
              </a:rPr>
              <a:t> </a:t>
            </a:r>
            <a:r>
              <a:rPr sz="1400" b="1" dirty="0" smtClean="0">
                <a:latin typeface="Aharoni" pitchFamily="2" charset="-79"/>
                <a:cs typeface="Aharoni" pitchFamily="2" charset="-79"/>
              </a:rPr>
              <a:t>:</a:t>
            </a:r>
            <a:endParaRPr sz="14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2105868" y="2182463"/>
            <a:ext cx="3429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98450" indent="-285750" algn="ctr">
              <a:spcBef>
                <a:spcPts val="5"/>
              </a:spcBef>
              <a:buFont typeface="Wingdings" pitchFamily="2" charset="2"/>
              <a:buChar char="q"/>
            </a:pPr>
            <a:r>
              <a:rPr lang="es-MX" sz="1200" dirty="0" smtClean="0">
                <a:solidFill>
                  <a:srgbClr val="FF0000"/>
                </a:solidFill>
                <a:latin typeface="+mj-lt"/>
                <a:cs typeface="Arial" pitchFamily="34" charset="0"/>
              </a:rPr>
              <a:t>Si </a:t>
            </a:r>
          </a:p>
          <a:p>
            <a:pPr marL="298450" indent="-285750" algn="ctr">
              <a:spcBef>
                <a:spcPts val="5"/>
              </a:spcBef>
              <a:buFont typeface="Wingdings" pitchFamily="2" charset="2"/>
              <a:buChar char="q"/>
            </a:pPr>
            <a:r>
              <a:rPr lang="es-MX" sz="1200" dirty="0" smtClean="0">
                <a:latin typeface="Times New Roman" pitchFamily="18" charset="0"/>
                <a:cs typeface="Times New Roman" pitchFamily="18" charset="0"/>
              </a:rPr>
              <a:t>No</a:t>
            </a:r>
          </a:p>
        </p:txBody>
      </p:sp>
      <p:sp>
        <p:nvSpPr>
          <p:cNvPr id="23" name="22 Rectángulo"/>
          <p:cNvSpPr/>
          <p:nvPr/>
        </p:nvSpPr>
        <p:spPr>
          <a:xfrm>
            <a:off x="2105868" y="1418677"/>
            <a:ext cx="3429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98450" indent="-285750" algn="ctr">
              <a:spcBef>
                <a:spcPts val="5"/>
              </a:spcBef>
              <a:buFont typeface="Wingdings" pitchFamily="2" charset="2"/>
              <a:buChar char="q"/>
            </a:pPr>
            <a:r>
              <a:rPr lang="es-MX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 </a:t>
            </a:r>
          </a:p>
          <a:p>
            <a:pPr marL="298450" indent="-285750" algn="ctr">
              <a:spcBef>
                <a:spcPts val="5"/>
              </a:spcBef>
              <a:buFont typeface="Wingdings" pitchFamily="2" charset="2"/>
              <a:buChar char="q"/>
            </a:pPr>
            <a:r>
              <a:rPr lang="es-MX" sz="1200" dirty="0" smtClean="0">
                <a:latin typeface="Times New Roman" pitchFamily="18" charset="0"/>
                <a:cs typeface="Times New Roman" pitchFamily="18" charset="0"/>
              </a:rPr>
              <a:t>No</a:t>
            </a:r>
          </a:p>
        </p:txBody>
      </p:sp>
      <p:sp>
        <p:nvSpPr>
          <p:cNvPr id="10" name="9 Rectángulo redondeado"/>
          <p:cNvSpPr/>
          <p:nvPr/>
        </p:nvSpPr>
        <p:spPr>
          <a:xfrm>
            <a:off x="1373469" y="2656391"/>
            <a:ext cx="4893797" cy="578882"/>
          </a:xfrm>
          <a:prstGeom prst="round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r>
              <a:rPr lang="es-MX" sz="1400" b="1" dirty="0" smtClean="0">
                <a:latin typeface="Aharoni" pitchFamily="2" charset="-79"/>
                <a:cs typeface="Aharoni" pitchFamily="2" charset="-79"/>
              </a:rPr>
              <a:t>Suceso sorprendente o preocupante en relación con las actividades planteadas:</a:t>
            </a:r>
            <a:endParaRPr lang="es-MX" sz="1400" b="1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5" name="24 Rectángulo"/>
          <p:cNvSpPr/>
          <p:nvPr/>
        </p:nvSpPr>
        <p:spPr>
          <a:xfrm>
            <a:off x="1346464" y="3282243"/>
            <a:ext cx="48695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200" dirty="0" smtClean="0">
                <a:latin typeface="Times New Roman" pitchFamily="18" charset="0"/>
                <a:cs typeface="Times New Roman" pitchFamily="18" charset="0"/>
              </a:rPr>
              <a:t>Los niños </a:t>
            </a:r>
            <a:r>
              <a:rPr lang="es-MX" sz="1200" dirty="0" smtClean="0">
                <a:latin typeface="Times New Roman" pitchFamily="18" charset="0"/>
                <a:cs typeface="Times New Roman" pitchFamily="18" charset="0"/>
              </a:rPr>
              <a:t>les gusto la plantación de </a:t>
            </a:r>
            <a:r>
              <a:rPr lang="es-MX" sz="1200" dirty="0" err="1" smtClean="0">
                <a:latin typeface="Times New Roman" pitchFamily="18" charset="0"/>
                <a:cs typeface="Times New Roman" pitchFamily="18" charset="0"/>
              </a:rPr>
              <a:t>uns</a:t>
            </a:r>
            <a:r>
              <a:rPr lang="es-MX" sz="1200" dirty="0" smtClean="0">
                <a:latin typeface="Times New Roman" pitchFamily="18" charset="0"/>
                <a:cs typeface="Times New Roman" pitchFamily="18" charset="0"/>
              </a:rPr>
              <a:t> semilla o la germinación del frijol ya que se tiene un conocimiento </a:t>
            </a:r>
            <a:endParaRPr lang="es-MX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object 9"/>
          <p:cNvSpPr txBox="1"/>
          <p:nvPr/>
        </p:nvSpPr>
        <p:spPr>
          <a:xfrm>
            <a:off x="1453735" y="3850855"/>
            <a:ext cx="2047273" cy="491624"/>
          </a:xfrm>
          <a:prstGeom prst="roundRect">
            <a:avLst/>
          </a:prstGeom>
          <a:solidFill>
            <a:srgbClr val="FFFF00"/>
          </a:solidFill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spcBef>
                <a:spcPts val="105"/>
              </a:spcBef>
            </a:pPr>
            <a:r>
              <a:rPr sz="1400" b="1" dirty="0">
                <a:latin typeface="Aharoni" pitchFamily="2" charset="-79"/>
                <a:cs typeface="Aharoni" pitchFamily="2" charset="-79"/>
              </a:rPr>
              <a:t>Se </a:t>
            </a:r>
            <a:r>
              <a:rPr sz="1400" b="1" spc="-5" dirty="0">
                <a:latin typeface="Aharoni" pitchFamily="2" charset="-79"/>
                <a:cs typeface="Aharoni" pitchFamily="2" charset="-79"/>
              </a:rPr>
              <a:t>involucraron </a:t>
            </a:r>
            <a:r>
              <a:rPr sz="1400" b="1" spc="-15" dirty="0">
                <a:latin typeface="Aharoni" pitchFamily="2" charset="-79"/>
                <a:cs typeface="Aharoni" pitchFamily="2" charset="-79"/>
              </a:rPr>
              <a:t>en </a:t>
            </a:r>
            <a:r>
              <a:rPr sz="1400" b="1" spc="-5" dirty="0">
                <a:latin typeface="Aharoni" pitchFamily="2" charset="-79"/>
                <a:cs typeface="Aharoni" pitchFamily="2" charset="-79"/>
              </a:rPr>
              <a:t>las</a:t>
            </a:r>
            <a:r>
              <a:rPr sz="1400" b="1" spc="15" dirty="0">
                <a:latin typeface="Aharoni" pitchFamily="2" charset="-79"/>
                <a:cs typeface="Aharoni" pitchFamily="2" charset="-79"/>
              </a:rPr>
              <a:t> </a:t>
            </a:r>
            <a:r>
              <a:rPr sz="1400" b="1" spc="-5" dirty="0">
                <a:latin typeface="Aharoni" pitchFamily="2" charset="-79"/>
                <a:cs typeface="Aharoni" pitchFamily="2" charset="-79"/>
              </a:rPr>
              <a:t>actividades:</a:t>
            </a:r>
            <a:endParaRPr sz="14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1" name="10 Rectángulo redondeado"/>
          <p:cNvSpPr/>
          <p:nvPr/>
        </p:nvSpPr>
        <p:spPr>
          <a:xfrm>
            <a:off x="4006320" y="3868979"/>
            <a:ext cx="2302519" cy="578882"/>
          </a:xfrm>
          <a:prstGeom prst="round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98425" algn="ctr">
              <a:spcBef>
                <a:spcPts val="440"/>
              </a:spcBef>
            </a:pPr>
            <a:r>
              <a:rPr lang="es-MX" sz="1400" b="1" dirty="0" smtClean="0">
                <a:latin typeface="Aharoni" pitchFamily="2" charset="-79"/>
                <a:cs typeface="Aharoni" pitchFamily="2" charset="-79"/>
              </a:rPr>
              <a:t>Se </a:t>
            </a:r>
            <a:r>
              <a:rPr lang="es-MX" sz="1400" b="1" spc="-5" dirty="0" smtClean="0">
                <a:latin typeface="Aharoni" pitchFamily="2" charset="-79"/>
                <a:cs typeface="Aharoni" pitchFamily="2" charset="-79"/>
              </a:rPr>
              <a:t>interesaron en las</a:t>
            </a:r>
            <a:r>
              <a:rPr lang="es-MX" sz="1400" b="1" spc="5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s-MX" sz="1400" b="1" spc="-5" dirty="0" smtClean="0">
                <a:latin typeface="Aharoni" pitchFamily="2" charset="-79"/>
                <a:cs typeface="Aharoni" pitchFamily="2" charset="-79"/>
              </a:rPr>
              <a:t>actividades:</a:t>
            </a:r>
            <a:endParaRPr lang="es-MX" sz="14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1271507" y="4342479"/>
            <a:ext cx="3429000" cy="838435"/>
          </a:xfrm>
          <a:prstGeom prst="rect">
            <a:avLst/>
          </a:prstGeom>
        </p:spPr>
        <p:txBody>
          <a:bodyPr>
            <a:spAutoFit/>
          </a:bodyPr>
          <a:lstStyle/>
          <a:p>
            <a:pPr marL="184150" indent="-171450">
              <a:spcBef>
                <a:spcPts val="105"/>
              </a:spcBef>
              <a:buFont typeface="Wingdings" pitchFamily="2" charset="2"/>
              <a:buChar char="q"/>
            </a:pPr>
            <a:r>
              <a:rPr lang="es-MX" sz="1200" dirty="0" smtClean="0">
                <a:latin typeface="Times New Roman" pitchFamily="18" charset="0"/>
                <a:cs typeface="Times New Roman" pitchFamily="18" charset="0"/>
              </a:rPr>
              <a:t>Todos</a:t>
            </a:r>
          </a:p>
          <a:p>
            <a:pPr marL="184150" indent="-171450">
              <a:spcBef>
                <a:spcPts val="20"/>
              </a:spcBef>
              <a:buFont typeface="Wingdings" pitchFamily="2" charset="2"/>
              <a:buChar char="q"/>
            </a:pPr>
            <a:r>
              <a:rPr lang="es-MX" sz="1200" dirty="0" smtClean="0">
                <a:latin typeface="Times New Roman" pitchFamily="18" charset="0"/>
                <a:cs typeface="Times New Roman" pitchFamily="18" charset="0"/>
              </a:rPr>
              <a:t>Más </a:t>
            </a:r>
            <a:r>
              <a:rPr lang="es-MX" sz="1200" spc="5" dirty="0" smtClean="0">
                <a:latin typeface="Times New Roman" pitchFamily="18" charset="0"/>
                <a:cs typeface="Times New Roman" pitchFamily="18" charset="0"/>
              </a:rPr>
              <a:t>de la</a:t>
            </a:r>
            <a:r>
              <a:rPr lang="es-MX" sz="1200" spc="-8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1200" spc="-5" dirty="0" smtClean="0">
                <a:latin typeface="Times New Roman" pitchFamily="18" charset="0"/>
                <a:cs typeface="Times New Roman" pitchFamily="18" charset="0"/>
              </a:rPr>
              <a:t>mitad</a:t>
            </a:r>
            <a:endParaRPr lang="es-MX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184150" marR="5080" indent="-171450">
              <a:lnSpc>
                <a:spcPct val="101800"/>
              </a:lnSpc>
              <a:spcBef>
                <a:spcPts val="25"/>
              </a:spcBef>
              <a:buFont typeface="Wingdings" pitchFamily="2" charset="2"/>
              <a:buChar char="q"/>
            </a:pPr>
            <a:r>
              <a:rPr lang="es-MX" sz="1200" spc="5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Menos de </a:t>
            </a:r>
            <a:r>
              <a:rPr lang="es-MX" sz="1200" spc="2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la</a:t>
            </a:r>
            <a:r>
              <a:rPr lang="es-MX" sz="1200" spc="-195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mitad</a:t>
            </a:r>
          </a:p>
          <a:p>
            <a:pPr marL="184150" marR="5080" indent="-171450">
              <a:lnSpc>
                <a:spcPct val="101800"/>
              </a:lnSpc>
              <a:spcBef>
                <a:spcPts val="25"/>
              </a:spcBef>
              <a:buFont typeface="Wingdings" pitchFamily="2" charset="2"/>
              <a:buChar char="q"/>
            </a:pPr>
            <a:r>
              <a:rPr lang="es-MX" sz="1200" dirty="0" smtClean="0">
                <a:latin typeface="Times New Roman" pitchFamily="18" charset="0"/>
                <a:cs typeface="Times New Roman" pitchFamily="18" charset="0"/>
              </a:rPr>
              <a:t>Pocos</a:t>
            </a:r>
            <a:endParaRPr lang="es-MX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28 Rectángulo"/>
          <p:cNvSpPr/>
          <p:nvPr/>
        </p:nvSpPr>
        <p:spPr>
          <a:xfrm>
            <a:off x="4085749" y="4453645"/>
            <a:ext cx="3429000" cy="838435"/>
          </a:xfrm>
          <a:prstGeom prst="rect">
            <a:avLst/>
          </a:prstGeom>
        </p:spPr>
        <p:txBody>
          <a:bodyPr>
            <a:spAutoFit/>
          </a:bodyPr>
          <a:lstStyle/>
          <a:p>
            <a:pPr marL="184150" indent="-171450">
              <a:spcBef>
                <a:spcPts val="105"/>
              </a:spcBef>
              <a:buFont typeface="Wingdings" pitchFamily="2" charset="2"/>
              <a:buChar char="q"/>
            </a:pPr>
            <a:r>
              <a:rPr lang="es-MX" sz="1200" dirty="0" smtClean="0">
                <a:latin typeface="Times New Roman" pitchFamily="18" charset="0"/>
                <a:cs typeface="Times New Roman" pitchFamily="18" charset="0"/>
              </a:rPr>
              <a:t>Todos</a:t>
            </a:r>
          </a:p>
          <a:p>
            <a:pPr marL="184150" indent="-171450">
              <a:spcBef>
                <a:spcPts val="20"/>
              </a:spcBef>
              <a:buFont typeface="Wingdings" pitchFamily="2" charset="2"/>
              <a:buChar char="q"/>
            </a:pPr>
            <a:r>
              <a:rPr lang="es-MX" sz="1200" dirty="0" smtClean="0">
                <a:latin typeface="Times New Roman" pitchFamily="18" charset="0"/>
                <a:cs typeface="Times New Roman" pitchFamily="18" charset="0"/>
              </a:rPr>
              <a:t>Más </a:t>
            </a:r>
            <a:r>
              <a:rPr lang="es-MX" sz="1200" spc="5" dirty="0" smtClean="0">
                <a:latin typeface="Times New Roman" pitchFamily="18" charset="0"/>
                <a:cs typeface="Times New Roman" pitchFamily="18" charset="0"/>
              </a:rPr>
              <a:t>de la</a:t>
            </a:r>
            <a:r>
              <a:rPr lang="es-MX" sz="1200" spc="-8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1200" spc="-5" dirty="0" smtClean="0">
                <a:latin typeface="Times New Roman" pitchFamily="18" charset="0"/>
                <a:cs typeface="Times New Roman" pitchFamily="18" charset="0"/>
              </a:rPr>
              <a:t>mitad</a:t>
            </a:r>
            <a:endParaRPr lang="es-MX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184150" marR="5080" indent="-171450">
              <a:lnSpc>
                <a:spcPct val="101800"/>
              </a:lnSpc>
              <a:spcBef>
                <a:spcPts val="25"/>
              </a:spcBef>
              <a:buFont typeface="Wingdings" pitchFamily="2" charset="2"/>
              <a:buChar char="q"/>
            </a:pPr>
            <a:r>
              <a:rPr lang="es-MX" sz="1200" spc="5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Menos de </a:t>
            </a:r>
            <a:r>
              <a:rPr lang="es-MX" sz="1200" spc="2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la</a:t>
            </a:r>
            <a:r>
              <a:rPr lang="es-MX" sz="1200" spc="-195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mitad</a:t>
            </a:r>
          </a:p>
          <a:p>
            <a:pPr marL="184150" marR="5080" indent="-171450">
              <a:lnSpc>
                <a:spcPct val="101800"/>
              </a:lnSpc>
              <a:spcBef>
                <a:spcPts val="25"/>
              </a:spcBef>
              <a:buFont typeface="Wingdings" pitchFamily="2" charset="2"/>
              <a:buChar char="q"/>
            </a:pPr>
            <a:r>
              <a:rPr lang="es-MX" sz="1200" dirty="0" smtClean="0">
                <a:latin typeface="Times New Roman" pitchFamily="18" charset="0"/>
                <a:cs typeface="Times New Roman" pitchFamily="18" charset="0"/>
              </a:rPr>
              <a:t>Pocos</a:t>
            </a:r>
            <a:endParaRPr lang="es-MX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12 Rectángulo redondeado"/>
          <p:cNvSpPr/>
          <p:nvPr/>
        </p:nvSpPr>
        <p:spPr>
          <a:xfrm>
            <a:off x="1304206" y="5297889"/>
            <a:ext cx="5118130" cy="578882"/>
          </a:xfrm>
          <a:prstGeom prst="roundRect">
            <a:avLst/>
          </a:prstGeom>
          <a:solidFill>
            <a:srgbClr val="FF9900"/>
          </a:solidFill>
        </p:spPr>
        <p:txBody>
          <a:bodyPr wrap="square">
            <a:spAutoFit/>
          </a:bodyPr>
          <a:lstStyle/>
          <a:p>
            <a:pPr marL="12700">
              <a:spcBef>
                <a:spcPts val="105"/>
              </a:spcBef>
            </a:pPr>
            <a:r>
              <a:rPr lang="es-MX" sz="1400" b="1" spc="-5" dirty="0" smtClean="0">
                <a:latin typeface="Aharoni" pitchFamily="2" charset="-79"/>
                <a:cs typeface="Aharoni" pitchFamily="2" charset="-79"/>
              </a:rPr>
              <a:t>La actividad </a:t>
            </a:r>
            <a:r>
              <a:rPr lang="es-MX" sz="1400" b="1" dirty="0" smtClean="0">
                <a:latin typeface="Aharoni" pitchFamily="2" charset="-79"/>
                <a:cs typeface="Aharoni" pitchFamily="2" charset="-79"/>
              </a:rPr>
              <a:t>que </a:t>
            </a:r>
            <a:r>
              <a:rPr lang="es-MX" sz="1400" b="1" spc="-5" dirty="0" smtClean="0">
                <a:latin typeface="Aharoni" pitchFamily="2" charset="-79"/>
                <a:cs typeface="Aharoni" pitchFamily="2" charset="-79"/>
              </a:rPr>
              <a:t>más favoreció el aprendizaje esperado </a:t>
            </a:r>
            <a:r>
              <a:rPr lang="es-MX" sz="1400" b="1" dirty="0" smtClean="0">
                <a:latin typeface="Aharoni" pitchFamily="2" charset="-79"/>
                <a:cs typeface="Aharoni" pitchFamily="2" charset="-79"/>
              </a:rPr>
              <a:t>y </a:t>
            </a:r>
            <a:r>
              <a:rPr lang="es-MX" sz="1400" b="1" spc="-5" dirty="0" smtClean="0">
                <a:latin typeface="Aharoni" pitchFamily="2" charset="-79"/>
                <a:cs typeface="Aharoni" pitchFamily="2" charset="-79"/>
              </a:rPr>
              <a:t>¿Por qué?</a:t>
            </a:r>
            <a:r>
              <a:rPr lang="es-MX" sz="1400" b="1" dirty="0" smtClean="0">
                <a:latin typeface="Aharoni" pitchFamily="2" charset="-79"/>
                <a:cs typeface="Aharoni" pitchFamily="2" charset="-79"/>
              </a:rPr>
              <a:t>:</a:t>
            </a:r>
          </a:p>
        </p:txBody>
      </p:sp>
      <p:sp>
        <p:nvSpPr>
          <p:cNvPr id="14" name="13 Rectángulo redondeado"/>
          <p:cNvSpPr/>
          <p:nvPr/>
        </p:nvSpPr>
        <p:spPr>
          <a:xfrm>
            <a:off x="1336597" y="6654542"/>
            <a:ext cx="4915997" cy="578882"/>
          </a:xfrm>
          <a:prstGeom prst="roundRect">
            <a:avLst/>
          </a:prstGeom>
          <a:solidFill>
            <a:srgbClr val="FF9900"/>
          </a:solidFill>
        </p:spPr>
        <p:txBody>
          <a:bodyPr wrap="square">
            <a:spAutoFit/>
          </a:bodyPr>
          <a:lstStyle/>
          <a:p>
            <a:r>
              <a:rPr lang="es-MX" sz="1400" dirty="0" smtClean="0">
                <a:latin typeface="Aharoni" pitchFamily="2" charset="-79"/>
                <a:cs typeface="Aharoni" pitchFamily="2" charset="-79"/>
              </a:rPr>
              <a:t>La actividad que más se le dificultó a los alumnos y ¿porqué?:</a:t>
            </a:r>
            <a:endParaRPr lang="es-MX" sz="14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3" name="32 Rectángulo"/>
          <p:cNvSpPr/>
          <p:nvPr/>
        </p:nvSpPr>
        <p:spPr>
          <a:xfrm>
            <a:off x="1367353" y="7164288"/>
            <a:ext cx="442353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spcBef>
                <a:spcPts val="105"/>
              </a:spcBef>
            </a:pPr>
            <a:r>
              <a:rPr lang="es-MX" sz="1200" dirty="0" smtClean="0">
                <a:latin typeface="Times New Roman" pitchFamily="18" charset="0"/>
                <a:cs typeface="Times New Roman" pitchFamily="18" charset="0"/>
              </a:rPr>
              <a:t>Ninguna</a:t>
            </a:r>
          </a:p>
        </p:txBody>
      </p:sp>
      <p:sp>
        <p:nvSpPr>
          <p:cNvPr id="27" name="26 Rectángulo"/>
          <p:cNvSpPr/>
          <p:nvPr/>
        </p:nvSpPr>
        <p:spPr>
          <a:xfrm>
            <a:off x="1438135" y="5918315"/>
            <a:ext cx="4834282" cy="843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spcBef>
                <a:spcPts val="105"/>
              </a:spcBef>
            </a:pPr>
            <a:r>
              <a:rPr lang="es-MX" sz="1200" dirty="0" smtClean="0">
                <a:latin typeface="Times New Roman" pitchFamily="18" charset="0"/>
                <a:cs typeface="Times New Roman" pitchFamily="18" charset="0"/>
              </a:rPr>
              <a:t>La actividad de lengua ya que el niño </a:t>
            </a:r>
            <a:r>
              <a:rPr lang="es-MX" sz="1200" dirty="0" err="1" smtClean="0">
                <a:latin typeface="Times New Roman" pitchFamily="18" charset="0"/>
                <a:cs typeface="Times New Roman" pitchFamily="18" charset="0"/>
              </a:rPr>
              <a:t>concio</a:t>
            </a:r>
            <a:r>
              <a:rPr lang="es-MX" sz="1200" dirty="0" smtClean="0">
                <a:latin typeface="Times New Roman" pitchFamily="18" charset="0"/>
                <a:cs typeface="Times New Roman" pitchFamily="18" charset="0"/>
              </a:rPr>
              <a:t> que en </a:t>
            </a:r>
            <a:r>
              <a:rPr lang="es-MX" sz="1200" dirty="0" err="1" smtClean="0">
                <a:latin typeface="Times New Roman" pitchFamily="18" charset="0"/>
                <a:cs typeface="Times New Roman" pitchFamily="18" charset="0"/>
              </a:rPr>
              <a:t>mexico</a:t>
            </a:r>
            <a:r>
              <a:rPr lang="es-MX" sz="1200" dirty="0" smtClean="0">
                <a:latin typeface="Times New Roman" pitchFamily="18" charset="0"/>
                <a:cs typeface="Times New Roman" pitchFamily="18" charset="0"/>
              </a:rPr>
              <a:t> se tienen diferentes lenguas </a:t>
            </a:r>
            <a:r>
              <a:rPr lang="es-MX" sz="1200" dirty="0">
                <a:latin typeface="Times New Roman" pitchFamily="18" charset="0"/>
                <a:cs typeface="Times New Roman" pitchFamily="18" charset="0"/>
              </a:rPr>
              <a:t>como lo son </a:t>
            </a:r>
            <a:r>
              <a:rPr lang="es-MX" sz="12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náhuatl, chol, totonaca, mazateco, mixteco, zapoteco, otomí, tzotzil, tzeltal y maya</a:t>
            </a:r>
            <a:endParaRPr lang="es-MX" sz="1200" dirty="0">
              <a:latin typeface="Times New Roman" pitchFamily="18" charset="0"/>
              <a:cs typeface="Times New Roman" pitchFamily="18" charset="0"/>
            </a:endParaRPr>
          </a:p>
          <a:p>
            <a:pPr marL="12700">
              <a:spcBef>
                <a:spcPts val="105"/>
              </a:spcBef>
            </a:pPr>
            <a:endParaRPr lang="es-MX" sz="12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75216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016"/>
            <a:ext cx="6858000" cy="9168016"/>
          </a:xfrm>
          <a:prstGeom prst="rect">
            <a:avLst/>
          </a:prstGeom>
        </p:spPr>
      </p:pic>
      <p:sp>
        <p:nvSpPr>
          <p:cNvPr id="5" name="4 Rectángulo redondeado"/>
          <p:cNvSpPr/>
          <p:nvPr/>
        </p:nvSpPr>
        <p:spPr>
          <a:xfrm>
            <a:off x="1074676" y="117738"/>
            <a:ext cx="5550296" cy="8496944"/>
          </a:xfrm>
          <a:prstGeom prst="roundRect">
            <a:avLst/>
          </a:prstGeom>
          <a:solidFill>
            <a:srgbClr val="FFEFFF">
              <a:alpha val="74902"/>
            </a:srgb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4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5997" y="2195736"/>
            <a:ext cx="2837344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25170" y1="32695" x2="25170" y2="32695"/>
                        <a14:foregroundMark x1="20408" y1="9573" x2="20408" y2="9573"/>
                        <a14:foregroundMark x1="58957" y1="6333" x2="58957" y2="6333"/>
                        <a14:foregroundMark x1="78458" y1="31517" x2="78458" y2="31517"/>
                        <a14:foregroundMark x1="95918" y1="34610" x2="95918" y2="34610"/>
                        <a14:foregroundMark x1="83900" y1="9867" x2="83900" y2="9867"/>
                        <a14:foregroundMark x1="32426" y1="7511" x2="32426" y2="7511"/>
                        <a14:foregroundMark x1="11791" y1="15758" x2="6349" y2="46834"/>
                        <a14:foregroundMark x1="11338" y1="13844" x2="46939" y2="3240"/>
                        <a14:foregroundMark x1="56689" y1="6333" x2="91610" y2="16642"/>
                        <a14:foregroundMark x1="91610" y1="16937" x2="94104" y2="46834"/>
                        <a14:foregroundMark x1="20862" y1="21649" x2="20862" y2="21649"/>
                        <a14:foregroundMark x1="81406" y1="21649" x2="81406" y2="216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7066" y="4366210"/>
            <a:ext cx="1517663" cy="2088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600" b="95000" l="10000" r="90000">
                        <a14:foregroundMark x1="53600" y1="88200" x2="53600" y2="88200"/>
                        <a14:foregroundMark x1="42800" y1="82400" x2="59700" y2="87100"/>
                        <a14:foregroundMark x1="43500" y1="89600" x2="64000" y2="88200"/>
                        <a14:foregroundMark x1="40300" y1="90700" x2="65100" y2="9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5456" y="6012160"/>
            <a:ext cx="2484276" cy="336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56471" y1="75896" x2="56471" y2="75896"/>
                        <a14:foregroundMark x1="76235" y1="93028" x2="76235" y2="93028"/>
                        <a14:foregroundMark x1="35294" y1="89044" x2="35294" y2="89044"/>
                        <a14:foregroundMark x1="27765" y1="87052" x2="27765" y2="87052"/>
                        <a14:foregroundMark x1="34824" y1="94622" x2="34824" y2="94622"/>
                        <a14:foregroundMark x1="83294" y1="63944" x2="83294" y2="63944"/>
                        <a14:foregroundMark x1="93647" y1="58765" x2="93647" y2="58765"/>
                        <a14:foregroundMark x1="79529" y1="71116" x2="79529" y2="71116"/>
                        <a14:foregroundMark x1="73412" y1="75498" x2="73412" y2="754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3370" y="0"/>
            <a:ext cx="2224718" cy="2627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Rectángulo redondeado"/>
          <p:cNvSpPr/>
          <p:nvPr/>
        </p:nvSpPr>
        <p:spPr>
          <a:xfrm>
            <a:off x="1624736" y="251520"/>
            <a:ext cx="4536504" cy="408623"/>
          </a:xfrm>
          <a:prstGeom prst="roundRect">
            <a:avLst/>
          </a:prstGeom>
          <a:solidFill>
            <a:srgbClr val="FF6699"/>
          </a:solidFill>
        </p:spPr>
        <p:txBody>
          <a:bodyPr wrap="square">
            <a:spAutoFit/>
          </a:bodyPr>
          <a:lstStyle/>
          <a:p>
            <a:r>
              <a:rPr lang="es-MX" b="1" spc="-5" dirty="0" smtClean="0">
                <a:latin typeface="Century Gothic"/>
                <a:cs typeface="Century Gothic"/>
              </a:rPr>
              <a:t>Basé </a:t>
            </a:r>
            <a:r>
              <a:rPr lang="es-MX" b="1" dirty="0" smtClean="0">
                <a:latin typeface="Century Gothic"/>
                <a:cs typeface="Century Gothic"/>
              </a:rPr>
              <a:t>la </a:t>
            </a:r>
            <a:r>
              <a:rPr lang="es-MX" b="1" spc="-5" dirty="0" smtClean="0">
                <a:latin typeface="Century Gothic"/>
                <a:cs typeface="Century Gothic"/>
              </a:rPr>
              <a:t>actividad en:(sustento</a:t>
            </a:r>
            <a:r>
              <a:rPr lang="es-MX" b="1" spc="-40" dirty="0" smtClean="0">
                <a:latin typeface="Century Gothic"/>
                <a:cs typeface="Century Gothic"/>
              </a:rPr>
              <a:t> </a:t>
            </a:r>
            <a:r>
              <a:rPr lang="es-MX" b="1" spc="-5" dirty="0" smtClean="0">
                <a:latin typeface="Century Gothic"/>
                <a:cs typeface="Century Gothic"/>
              </a:rPr>
              <a:t>teórico)</a:t>
            </a:r>
          </a:p>
        </p:txBody>
      </p:sp>
      <p:sp>
        <p:nvSpPr>
          <p:cNvPr id="16" name="15 Rectángulo redondeado"/>
          <p:cNvSpPr/>
          <p:nvPr/>
        </p:nvSpPr>
        <p:spPr>
          <a:xfrm>
            <a:off x="1471735" y="2339752"/>
            <a:ext cx="4846569" cy="873218"/>
          </a:xfrm>
          <a:prstGeom prst="roundRect">
            <a:avLst/>
          </a:prstGeom>
          <a:solidFill>
            <a:srgbClr val="9966FF"/>
          </a:solidFill>
        </p:spPr>
        <p:txBody>
          <a:bodyPr wrap="square">
            <a:spAutoFit/>
          </a:bodyPr>
          <a:lstStyle/>
          <a:p>
            <a:pPr marL="12700" marR="5080">
              <a:lnSpc>
                <a:spcPct val="110900"/>
              </a:lnSpc>
              <a:spcBef>
                <a:spcPts val="100"/>
              </a:spcBef>
            </a:pPr>
            <a:r>
              <a:rPr lang="es-MX" sz="1400" b="1" spc="-5" dirty="0" smtClean="0">
                <a:solidFill>
                  <a:schemeClr val="bg1"/>
                </a:solidFill>
                <a:latin typeface="Century Gothic"/>
                <a:cs typeface="Century Gothic"/>
              </a:rPr>
              <a:t>La intervención docente ¿cómo </a:t>
            </a:r>
            <a:r>
              <a:rPr lang="es-MX" sz="14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lo </a:t>
            </a:r>
            <a:r>
              <a:rPr lang="es-MX" sz="1400" b="1" spc="-5" dirty="0" smtClean="0">
                <a:solidFill>
                  <a:schemeClr val="bg1"/>
                </a:solidFill>
                <a:latin typeface="Century Gothic"/>
                <a:cs typeface="Century Gothic"/>
              </a:rPr>
              <a:t>hice?, </a:t>
            </a:r>
            <a:r>
              <a:rPr lang="es-MX" sz="1400" b="1" spc="-10" dirty="0" smtClean="0">
                <a:solidFill>
                  <a:schemeClr val="bg1"/>
                </a:solidFill>
                <a:latin typeface="Century Gothic"/>
                <a:cs typeface="Century Gothic"/>
              </a:rPr>
              <a:t>¿me </a:t>
            </a:r>
            <a:r>
              <a:rPr lang="es-MX" sz="1400" b="1" spc="-5" dirty="0" smtClean="0">
                <a:solidFill>
                  <a:schemeClr val="bg1"/>
                </a:solidFill>
                <a:latin typeface="Century Gothic"/>
                <a:cs typeface="Century Gothic"/>
              </a:rPr>
              <a:t>faltó hacer algo </a:t>
            </a:r>
            <a:r>
              <a:rPr lang="es-MX" sz="14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que </a:t>
            </a:r>
            <a:r>
              <a:rPr lang="es-MX" sz="1400" b="1" spc="5" dirty="0" smtClean="0">
                <a:solidFill>
                  <a:schemeClr val="bg1"/>
                </a:solidFill>
                <a:latin typeface="Century Gothic"/>
                <a:cs typeface="Century Gothic"/>
              </a:rPr>
              <a:t>no </a:t>
            </a:r>
            <a:r>
              <a:rPr lang="es-MX" sz="1400" b="1" spc="-10" dirty="0" smtClean="0">
                <a:solidFill>
                  <a:schemeClr val="bg1"/>
                </a:solidFill>
                <a:latin typeface="Century Gothic"/>
                <a:cs typeface="Century Gothic"/>
              </a:rPr>
              <a:t>debo  </a:t>
            </a:r>
            <a:r>
              <a:rPr lang="es-MX" sz="1400" b="1" spc="-5" dirty="0" smtClean="0">
                <a:solidFill>
                  <a:schemeClr val="bg1"/>
                </a:solidFill>
                <a:latin typeface="Century Gothic"/>
                <a:cs typeface="Century Gothic"/>
              </a:rPr>
              <a:t>olvidar?, ¿de </a:t>
            </a:r>
            <a:r>
              <a:rPr lang="es-MX" sz="14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qué otra </a:t>
            </a:r>
            <a:r>
              <a:rPr lang="es-MX" sz="1400" b="1" spc="-5" dirty="0" smtClean="0">
                <a:solidFill>
                  <a:schemeClr val="bg1"/>
                </a:solidFill>
                <a:latin typeface="Century Gothic"/>
                <a:cs typeface="Century Gothic"/>
              </a:rPr>
              <a:t>manera podría intervenir?, consignas,</a:t>
            </a:r>
            <a:r>
              <a:rPr lang="es-MX" sz="1400" b="1" spc="5" dirty="0" smtClean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es-MX" sz="14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actitud:</a:t>
            </a:r>
          </a:p>
        </p:txBody>
      </p:sp>
      <p:sp>
        <p:nvSpPr>
          <p:cNvPr id="17" name="16 Rectángulo redondeado"/>
          <p:cNvSpPr/>
          <p:nvPr/>
        </p:nvSpPr>
        <p:spPr>
          <a:xfrm>
            <a:off x="1353741" y="5121131"/>
            <a:ext cx="4769263" cy="578882"/>
          </a:xfrm>
          <a:prstGeom prst="roundRect">
            <a:avLst/>
          </a:prstGeom>
          <a:solidFill>
            <a:srgbClr val="9966FF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s-MX" sz="1400" b="1" spc="-5" dirty="0" smtClean="0">
                <a:solidFill>
                  <a:schemeClr val="bg1"/>
                </a:solidFill>
                <a:latin typeface="Century Gothic"/>
                <a:cs typeface="Century Gothic"/>
              </a:rPr>
              <a:t>Señala </a:t>
            </a:r>
            <a:r>
              <a:rPr lang="es-MX" sz="14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y </a:t>
            </a:r>
            <a:r>
              <a:rPr lang="es-MX" sz="1400" b="1" spc="-5" dirty="0" smtClean="0">
                <a:solidFill>
                  <a:schemeClr val="bg1"/>
                </a:solidFill>
                <a:latin typeface="Century Gothic"/>
                <a:cs typeface="Century Gothic"/>
              </a:rPr>
              <a:t>describe </a:t>
            </a:r>
            <a:r>
              <a:rPr lang="es-MX" sz="1400" b="1" spc="-10" dirty="0" smtClean="0">
                <a:solidFill>
                  <a:schemeClr val="bg1"/>
                </a:solidFill>
                <a:latin typeface="Century Gothic"/>
                <a:cs typeface="Century Gothic"/>
              </a:rPr>
              <a:t>cómo </a:t>
            </a:r>
            <a:r>
              <a:rPr lang="es-MX" sz="1400" b="1" spc="5" dirty="0" smtClean="0">
                <a:solidFill>
                  <a:schemeClr val="bg1"/>
                </a:solidFill>
                <a:latin typeface="Century Gothic"/>
                <a:cs typeface="Century Gothic"/>
              </a:rPr>
              <a:t>se </a:t>
            </a:r>
            <a:r>
              <a:rPr lang="es-MX" sz="1400" b="1" spc="-5" dirty="0" smtClean="0">
                <a:solidFill>
                  <a:schemeClr val="bg1"/>
                </a:solidFill>
                <a:latin typeface="Century Gothic"/>
                <a:cs typeface="Century Gothic"/>
              </a:rPr>
              <a:t>realizó </a:t>
            </a:r>
            <a:r>
              <a:rPr lang="es-MX" sz="14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la </a:t>
            </a:r>
            <a:r>
              <a:rPr lang="es-MX" sz="1400" b="1" spc="-5" dirty="0" smtClean="0">
                <a:solidFill>
                  <a:schemeClr val="bg1"/>
                </a:solidFill>
                <a:latin typeface="Century Gothic"/>
                <a:cs typeface="Century Gothic"/>
              </a:rPr>
              <a:t>evaluación de él/los aprendizajes  esperados: </a:t>
            </a:r>
            <a:endParaRPr lang="es-MX" sz="1400" dirty="0">
              <a:solidFill>
                <a:schemeClr val="bg1"/>
              </a:solidFill>
            </a:endParaRPr>
          </a:p>
        </p:txBody>
      </p:sp>
      <p:sp>
        <p:nvSpPr>
          <p:cNvPr id="18" name="17 Rectángulo redondeado"/>
          <p:cNvSpPr/>
          <p:nvPr/>
        </p:nvSpPr>
        <p:spPr>
          <a:xfrm>
            <a:off x="1250597" y="6588224"/>
            <a:ext cx="5146029" cy="578882"/>
          </a:xfrm>
          <a:prstGeom prst="roundRect">
            <a:avLst/>
          </a:prstGeom>
          <a:solidFill>
            <a:srgbClr val="99CCFF"/>
          </a:solidFill>
        </p:spPr>
        <p:txBody>
          <a:bodyPr wrap="square">
            <a:spAutoFit/>
          </a:bodyPr>
          <a:lstStyle/>
          <a:p>
            <a:pPr marL="12700">
              <a:spcBef>
                <a:spcPts val="105"/>
              </a:spcBef>
            </a:pPr>
            <a:r>
              <a:rPr lang="es-MX" sz="1400" b="1" spc="-5" dirty="0" smtClean="0">
                <a:latin typeface="Century Gothic"/>
                <a:cs typeface="Century Gothic"/>
              </a:rPr>
              <a:t>Replanteamiento de </a:t>
            </a:r>
            <a:r>
              <a:rPr lang="es-MX" sz="1400" b="1" dirty="0" smtClean="0">
                <a:latin typeface="Century Gothic"/>
                <a:cs typeface="Century Gothic"/>
              </a:rPr>
              <a:t>la </a:t>
            </a:r>
            <a:r>
              <a:rPr lang="es-MX" sz="1400" b="1" spc="-5" dirty="0" smtClean="0">
                <a:latin typeface="Century Gothic"/>
                <a:cs typeface="Century Gothic"/>
              </a:rPr>
              <a:t>actividad </a:t>
            </a:r>
            <a:r>
              <a:rPr lang="es-MX" sz="1400" b="1" dirty="0" smtClean="0">
                <a:latin typeface="Century Gothic"/>
                <a:cs typeface="Century Gothic"/>
              </a:rPr>
              <a:t>¿qué </a:t>
            </a:r>
            <a:r>
              <a:rPr lang="es-MX" sz="1400" b="1" spc="-5" dirty="0" smtClean="0">
                <a:latin typeface="Century Gothic"/>
                <a:cs typeface="Century Gothic"/>
              </a:rPr>
              <a:t>necesito modificar?</a:t>
            </a:r>
            <a:r>
              <a:rPr lang="es-MX" sz="1400" b="1" dirty="0" smtClean="0">
                <a:latin typeface="Century Gothic"/>
                <a:cs typeface="Century Gothic"/>
              </a:rPr>
              <a:t>:</a:t>
            </a:r>
          </a:p>
        </p:txBody>
      </p:sp>
      <p:pic>
        <p:nvPicPr>
          <p:cNvPr id="15" name="Picture 7" descr="Funko - Disney: Mulan - Mushu 10\Figurina de ColecciÃ³n, Multicolor, 45742:  Amazon.com.mx: Juegos y juguetes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9298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805264" y="7647200"/>
            <a:ext cx="1224544" cy="149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29 Rectángulo"/>
          <p:cNvSpPr/>
          <p:nvPr/>
        </p:nvSpPr>
        <p:spPr>
          <a:xfrm>
            <a:off x="1296604" y="5781327"/>
            <a:ext cx="49810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spcBef>
                <a:spcPts val="105"/>
              </a:spcBef>
            </a:pPr>
            <a:r>
              <a:rPr lang="es-MX" sz="1200" dirty="0" smtClean="0">
                <a:latin typeface="Times New Roman" pitchFamily="18" charset="0"/>
                <a:cs typeface="Times New Roman" pitchFamily="18" charset="0"/>
              </a:rPr>
              <a:t>Por medio de una lista de cotejo , esto con el apoyo de las imágenes , video o audios que mandan las amas de las actividades </a:t>
            </a:r>
          </a:p>
        </p:txBody>
      </p:sp>
      <p:sp>
        <p:nvSpPr>
          <p:cNvPr id="31" name="30 Rectángulo"/>
          <p:cNvSpPr/>
          <p:nvPr/>
        </p:nvSpPr>
        <p:spPr>
          <a:xfrm>
            <a:off x="1328635" y="3324499"/>
            <a:ext cx="508890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spcBef>
                <a:spcPts val="105"/>
              </a:spcBef>
            </a:pPr>
            <a:r>
              <a:rPr lang="es-MX" sz="1200" dirty="0" smtClean="0">
                <a:latin typeface="Times New Roman" pitchFamily="18" charset="0"/>
                <a:cs typeface="Times New Roman" pitchFamily="18" charset="0"/>
              </a:rPr>
              <a:t>Considero que la intervención fue buena ya que las intrusiones y explicaciones se hicieron de tres formas distintas videos , mensaje e imágenes además de las mamas que no tiene celular se mandaron hojas con la explicación de cada uno de las actividades </a:t>
            </a:r>
            <a:r>
              <a:rPr lang="es-MX" sz="1200" dirty="0" smtClean="0">
                <a:latin typeface="Times New Roman" pitchFamily="18" charset="0"/>
                <a:cs typeface="Times New Roman" pitchFamily="18" charset="0"/>
              </a:rPr>
              <a:t>,con esto las mamas han ido entregando las actividades de los niños , ya sea por medio de fotografías o por llevar las actividades realizadas al jardín. Las mamas se están poniendo al corriente en todas las actividades de los niños , incluso me emocionaron que les gusta la formas de explicación , ya que en algunas actividades no se necesitan tanta explicación como en otras. </a:t>
            </a:r>
          </a:p>
        </p:txBody>
      </p:sp>
      <p:sp>
        <p:nvSpPr>
          <p:cNvPr id="35" name="34 Rectángulo"/>
          <p:cNvSpPr/>
          <p:nvPr/>
        </p:nvSpPr>
        <p:spPr>
          <a:xfrm>
            <a:off x="1931347" y="849586"/>
            <a:ext cx="446532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spcBef>
                <a:spcPts val="105"/>
              </a:spcBef>
            </a:pPr>
            <a:r>
              <a:rPr lang="es-MX" sz="1200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s-MX" sz="1200" dirty="0" smtClean="0"/>
              <a:t>l </a:t>
            </a:r>
            <a:r>
              <a:rPr lang="es-MX" sz="1200" dirty="0"/>
              <a:t>aprendizaje de otras lenguas se convierte en una tendencia en crecimiento, marcando una evidente importancia de fomentar la educación bilingüe desde edades tempranas</a:t>
            </a:r>
            <a:r>
              <a:rPr lang="es-MX" sz="1200" dirty="0" smtClean="0"/>
              <a:t>” (López </a:t>
            </a:r>
            <a:r>
              <a:rPr lang="es-MX" sz="1200" dirty="0"/>
              <a:t>y Rodríguez </a:t>
            </a:r>
            <a:r>
              <a:rPr lang="es-MX" sz="1200" dirty="0" smtClean="0"/>
              <a:t>2017 , p</a:t>
            </a:r>
            <a:r>
              <a:rPr lang="es-MX" sz="1200" dirty="0"/>
              <a:t>. </a:t>
            </a:r>
            <a:r>
              <a:rPr lang="es-MX" sz="1200" dirty="0" smtClean="0"/>
              <a:t>2)en el caso de lenguas extranjera como el ingles , pero en esta actividad se trabajo con un </a:t>
            </a:r>
            <a:r>
              <a:rPr lang="es-MX" sz="1200" dirty="0"/>
              <a:t>lengua Mexicana (náhuatl) </a:t>
            </a:r>
            <a:r>
              <a:rPr lang="es-MX" sz="1200" dirty="0" smtClean="0"/>
              <a:t>para que los niños conocieran la diversidad que existen de lenguas en su </a:t>
            </a:r>
            <a:r>
              <a:rPr lang="es-MX" sz="1200" dirty="0" err="1" smtClean="0"/>
              <a:t>pais</a:t>
            </a:r>
            <a:r>
              <a:rPr lang="es-MX" sz="1200" smtClean="0"/>
              <a:t> además </a:t>
            </a:r>
            <a:r>
              <a:rPr lang="es-MX" sz="1200" dirty="0" smtClean="0"/>
              <a:t>del español </a:t>
            </a:r>
            <a:endParaRPr lang="es-MX" sz="1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35 Rectángulo"/>
          <p:cNvSpPr/>
          <p:nvPr/>
        </p:nvSpPr>
        <p:spPr>
          <a:xfrm>
            <a:off x="1348615" y="7231582"/>
            <a:ext cx="49290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spcBef>
                <a:spcPts val="105"/>
              </a:spcBef>
            </a:pPr>
            <a:r>
              <a:rPr lang="es-MX" sz="1200" dirty="0" smtClean="0">
                <a:latin typeface="Times New Roman" pitchFamily="18" charset="0"/>
                <a:cs typeface="Times New Roman" pitchFamily="18" charset="0"/>
              </a:rPr>
              <a:t>Se modifico la de las plantas ya que la mayoría de los niños tiene ese conocimiento , así que </a:t>
            </a:r>
            <a:endParaRPr lang="es-MX" sz="12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890480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450</Words>
  <Application>Microsoft Office PowerPoint</Application>
  <PresentationFormat>Carta (216 x 279 mm)</PresentationFormat>
  <Paragraphs>37</Paragraphs>
  <Slides>3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4" baseType="lpstr">
      <vt:lpstr>Tema de Office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Daniela Martinez</dc:creator>
  <cp:lastModifiedBy>Daniela Martinez</cp:lastModifiedBy>
  <cp:revision>34</cp:revision>
  <dcterms:created xsi:type="dcterms:W3CDTF">2021-03-04T17:20:32Z</dcterms:created>
  <dcterms:modified xsi:type="dcterms:W3CDTF">2021-03-12T20:09:43Z</dcterms:modified>
</cp:coreProperties>
</file>