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4" d="100"/>
          <a:sy n="74" d="100"/>
        </p:scale>
        <p:origin x="12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0BE7CAC-8340-4CEA-B564-00A7998C403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D8A08-CF54-4F2C-ABC0-DF76AA107D4E}" type="slidenum">
              <a:rPr lang="en-US" smtClean="0"/>
              <a:t>‹Nº›</a:t>
            </a:fld>
            <a:endParaRPr lang="en-US"/>
          </a:p>
        </p:txBody>
      </p:sp>
    </p:spTree>
    <p:extLst>
      <p:ext uri="{BB962C8B-B14F-4D97-AF65-F5344CB8AC3E}">
        <p14:creationId xmlns:p14="http://schemas.microsoft.com/office/powerpoint/2010/main" val="1549509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0BE7CAC-8340-4CEA-B564-00A7998C403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D8A08-CF54-4F2C-ABC0-DF76AA107D4E}" type="slidenum">
              <a:rPr lang="en-US" smtClean="0"/>
              <a:t>‹Nº›</a:t>
            </a:fld>
            <a:endParaRPr lang="en-US"/>
          </a:p>
        </p:txBody>
      </p:sp>
    </p:spTree>
    <p:extLst>
      <p:ext uri="{BB962C8B-B14F-4D97-AF65-F5344CB8AC3E}">
        <p14:creationId xmlns:p14="http://schemas.microsoft.com/office/powerpoint/2010/main" val="3818950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0BE7CAC-8340-4CEA-B564-00A7998C403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D8A08-CF54-4F2C-ABC0-DF76AA107D4E}" type="slidenum">
              <a:rPr lang="en-US" smtClean="0"/>
              <a:t>‹Nº›</a:t>
            </a:fld>
            <a:endParaRPr lang="en-US"/>
          </a:p>
        </p:txBody>
      </p:sp>
    </p:spTree>
    <p:extLst>
      <p:ext uri="{BB962C8B-B14F-4D97-AF65-F5344CB8AC3E}">
        <p14:creationId xmlns:p14="http://schemas.microsoft.com/office/powerpoint/2010/main" val="92132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0BE7CAC-8340-4CEA-B564-00A7998C403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D8A08-CF54-4F2C-ABC0-DF76AA107D4E}" type="slidenum">
              <a:rPr lang="en-US" smtClean="0"/>
              <a:t>‹Nº›</a:t>
            </a:fld>
            <a:endParaRPr lang="en-US"/>
          </a:p>
        </p:txBody>
      </p:sp>
    </p:spTree>
    <p:extLst>
      <p:ext uri="{BB962C8B-B14F-4D97-AF65-F5344CB8AC3E}">
        <p14:creationId xmlns:p14="http://schemas.microsoft.com/office/powerpoint/2010/main" val="400774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0BE7CAC-8340-4CEA-B564-00A7998C403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D8A08-CF54-4F2C-ABC0-DF76AA107D4E}" type="slidenum">
              <a:rPr lang="en-US" smtClean="0"/>
              <a:t>‹Nº›</a:t>
            </a:fld>
            <a:endParaRPr lang="en-US"/>
          </a:p>
        </p:txBody>
      </p:sp>
    </p:spTree>
    <p:extLst>
      <p:ext uri="{BB962C8B-B14F-4D97-AF65-F5344CB8AC3E}">
        <p14:creationId xmlns:p14="http://schemas.microsoft.com/office/powerpoint/2010/main" val="387888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0BE7CAC-8340-4CEA-B564-00A7998C4033}"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D8A08-CF54-4F2C-ABC0-DF76AA107D4E}" type="slidenum">
              <a:rPr lang="en-US" smtClean="0"/>
              <a:t>‹Nº›</a:t>
            </a:fld>
            <a:endParaRPr lang="en-US"/>
          </a:p>
        </p:txBody>
      </p:sp>
    </p:spTree>
    <p:extLst>
      <p:ext uri="{BB962C8B-B14F-4D97-AF65-F5344CB8AC3E}">
        <p14:creationId xmlns:p14="http://schemas.microsoft.com/office/powerpoint/2010/main" val="293885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0BE7CAC-8340-4CEA-B564-00A7998C4033}" type="datetimeFigureOut">
              <a:rPr lang="en-US" smtClean="0"/>
              <a:t>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8D8A08-CF54-4F2C-ABC0-DF76AA107D4E}" type="slidenum">
              <a:rPr lang="en-US" smtClean="0"/>
              <a:t>‹Nº›</a:t>
            </a:fld>
            <a:endParaRPr lang="en-US"/>
          </a:p>
        </p:txBody>
      </p:sp>
    </p:spTree>
    <p:extLst>
      <p:ext uri="{BB962C8B-B14F-4D97-AF65-F5344CB8AC3E}">
        <p14:creationId xmlns:p14="http://schemas.microsoft.com/office/powerpoint/2010/main" val="227156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0BE7CAC-8340-4CEA-B564-00A7998C4033}" type="datetimeFigureOut">
              <a:rPr lang="en-US" smtClean="0"/>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8D8A08-CF54-4F2C-ABC0-DF76AA107D4E}" type="slidenum">
              <a:rPr lang="en-US" smtClean="0"/>
              <a:t>‹Nº›</a:t>
            </a:fld>
            <a:endParaRPr lang="en-US"/>
          </a:p>
        </p:txBody>
      </p:sp>
    </p:spTree>
    <p:extLst>
      <p:ext uri="{BB962C8B-B14F-4D97-AF65-F5344CB8AC3E}">
        <p14:creationId xmlns:p14="http://schemas.microsoft.com/office/powerpoint/2010/main" val="3052258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E7CAC-8340-4CEA-B564-00A7998C4033}" type="datetimeFigureOut">
              <a:rPr lang="en-US" smtClean="0"/>
              <a:t>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8D8A08-CF54-4F2C-ABC0-DF76AA107D4E}" type="slidenum">
              <a:rPr lang="en-US" smtClean="0"/>
              <a:t>‹Nº›</a:t>
            </a:fld>
            <a:endParaRPr lang="en-US"/>
          </a:p>
        </p:txBody>
      </p:sp>
    </p:spTree>
    <p:extLst>
      <p:ext uri="{BB962C8B-B14F-4D97-AF65-F5344CB8AC3E}">
        <p14:creationId xmlns:p14="http://schemas.microsoft.com/office/powerpoint/2010/main" val="299510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0BE7CAC-8340-4CEA-B564-00A7998C4033}"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D8A08-CF54-4F2C-ABC0-DF76AA107D4E}" type="slidenum">
              <a:rPr lang="en-US" smtClean="0"/>
              <a:t>‹Nº›</a:t>
            </a:fld>
            <a:endParaRPr lang="en-US"/>
          </a:p>
        </p:txBody>
      </p:sp>
    </p:spTree>
    <p:extLst>
      <p:ext uri="{BB962C8B-B14F-4D97-AF65-F5344CB8AC3E}">
        <p14:creationId xmlns:p14="http://schemas.microsoft.com/office/powerpoint/2010/main" val="2715222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0BE7CAC-8340-4CEA-B564-00A7998C4033}"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D8A08-CF54-4F2C-ABC0-DF76AA107D4E}" type="slidenum">
              <a:rPr lang="en-US" smtClean="0"/>
              <a:t>‹Nº›</a:t>
            </a:fld>
            <a:endParaRPr lang="en-US"/>
          </a:p>
        </p:txBody>
      </p:sp>
    </p:spTree>
    <p:extLst>
      <p:ext uri="{BB962C8B-B14F-4D97-AF65-F5344CB8AC3E}">
        <p14:creationId xmlns:p14="http://schemas.microsoft.com/office/powerpoint/2010/main" val="44251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E7CAC-8340-4CEA-B564-00A7998C4033}" type="datetimeFigureOut">
              <a:rPr lang="en-US" smtClean="0"/>
              <a:t>3/12/2021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D8A08-CF54-4F2C-ABC0-DF76AA107D4E}" type="slidenum">
              <a:rPr lang="en-US" smtClean="0"/>
              <a:t>‹Nº›</a:t>
            </a:fld>
            <a:endParaRPr lang="en-US"/>
          </a:p>
        </p:txBody>
      </p:sp>
    </p:spTree>
    <p:extLst>
      <p:ext uri="{BB962C8B-B14F-4D97-AF65-F5344CB8AC3E}">
        <p14:creationId xmlns:p14="http://schemas.microsoft.com/office/powerpoint/2010/main" val="1338565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b.mx/segob/es/articulos/revolucion-mexicana-el-gran-movimiento-social-del-siglo-xx?idiom=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xichen.com.mx/es/chichen-itza/"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blog.xcaret.com/es/lenguas-indigenas-que-se-hablan-en-mexico/#:~:text=Seg%C3%BAn%20datos%20oficiales%2C%20existen%2069,%2C%20tzotzil%2C%20tzeltal%20y%20may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reddearboles.org/noticias/nwarticle/355/1/Pasos-clave-para-plantar-un-arbol"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i.pinimg.com/564x/5d/93/da/5d93da9fd3a9767fc90ab839fb306c8b.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675" l="0" r="100000">
                        <a14:foregroundMark x1="23582" y1="47805" x2="23582" y2="47805"/>
                        <a14:foregroundMark x1="22695" y1="49593" x2="22695" y2="49593"/>
                        <a14:foregroundMark x1="20745" y1="37886" x2="20745" y2="37886"/>
                        <a14:foregroundMark x1="19149" y1="48943" x2="19149" y2="48943"/>
                        <a14:foregroundMark x1="24291" y1="54309" x2="24291" y2="54309"/>
                        <a14:foregroundMark x1="17553" y1="40163" x2="17553" y2="40163"/>
                        <a14:foregroundMark x1="22695" y1="38699" x2="22695" y2="38699"/>
                        <a14:foregroundMark x1="68972" y1="47480" x2="68972" y2="47480"/>
                        <a14:foregroundMark x1="66844" y1="41138" x2="66844" y2="41138"/>
                        <a14:foregroundMark x1="71277" y1="50407" x2="71277" y2="50407"/>
                        <a14:foregroundMark x1="37943" y1="60488" x2="37943" y2="60488"/>
                        <a14:foregroundMark x1="49291" y1="90081" x2="49291" y2="90081"/>
                        <a14:foregroundMark x1="65426" y1="90569" x2="65426" y2="90569"/>
                      </a14:backgroundRemoval>
                    </a14:imgEffect>
                  </a14:imgLayer>
                </a14:imgProps>
              </a:ext>
              <a:ext uri="{28A0092B-C50C-407E-A947-70E740481C1C}">
                <a14:useLocalDpi xmlns:a14="http://schemas.microsoft.com/office/drawing/2010/main" val="0"/>
              </a:ext>
            </a:extLst>
          </a:blip>
          <a:srcRect/>
          <a:stretch>
            <a:fillRect/>
          </a:stretch>
        </p:blipFill>
        <p:spPr bwMode="auto">
          <a:xfrm>
            <a:off x="5103387" y="1226006"/>
            <a:ext cx="4040613" cy="4405988"/>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160922" y="1477010"/>
            <a:ext cx="5739072" cy="4154984"/>
          </a:xfrm>
          <a:prstGeom prst="rect">
            <a:avLst/>
          </a:prstGeom>
        </p:spPr>
        <p:txBody>
          <a:bodyPr wrap="none">
            <a:spAutoFit/>
          </a:bodyPr>
          <a:lstStyle/>
          <a:p>
            <a:pPr algn="ctr"/>
            <a:r>
              <a:rPr lang="es-MX" sz="8800" b="1" dirty="0" smtClean="0">
                <a:ln w="1016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Brighly Crush" panose="02000500000000000000" pitchFamily="50" charset="0"/>
              </a:rPr>
              <a:t>C</a:t>
            </a:r>
            <a:r>
              <a:rPr lang="es-MX" sz="8800" b="1" dirty="0" smtClean="0">
                <a:ln w="10160">
                  <a:solidFill>
                    <a:sysClr val="windowText" lastClr="000000"/>
                  </a:solidFill>
                  <a:prstDash val="solid"/>
                </a:ln>
                <a:solidFill>
                  <a:srgbClr val="FF6600"/>
                </a:solidFill>
                <a:effectLst>
                  <a:outerShdw blurRad="38100" dist="22860" dir="5400000" algn="tl" rotWithShape="0">
                    <a:srgbClr val="000000">
                      <a:alpha val="30000"/>
                    </a:srgbClr>
                  </a:outerShdw>
                </a:effectLst>
                <a:latin typeface="Brighly Crush" panose="02000500000000000000" pitchFamily="50" charset="0"/>
              </a:rPr>
              <a:t>U</a:t>
            </a:r>
            <a:r>
              <a:rPr lang="es-MX" sz="8800" b="1" dirty="0" smtClean="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Brighly Crush" panose="02000500000000000000" pitchFamily="50" charset="0"/>
              </a:rPr>
              <a:t>A</a:t>
            </a:r>
            <a:r>
              <a:rPr lang="es-MX" sz="8800" b="1" dirty="0" smtClean="0">
                <a:ln w="10160">
                  <a:solidFill>
                    <a:sysClr val="windowText" lastClr="000000"/>
                  </a:solidFill>
                  <a:prstDash val="solid"/>
                </a:ln>
                <a:solidFill>
                  <a:srgbClr val="00B050"/>
                </a:solidFill>
                <a:effectLst>
                  <a:outerShdw blurRad="38100" dist="22860" dir="5400000" algn="tl" rotWithShape="0">
                    <a:srgbClr val="000000">
                      <a:alpha val="30000"/>
                    </a:srgbClr>
                  </a:outerShdw>
                </a:effectLst>
                <a:latin typeface="Brighly Crush" panose="02000500000000000000" pitchFamily="50" charset="0"/>
              </a:rPr>
              <a:t>D</a:t>
            </a:r>
            <a:r>
              <a:rPr lang="es-MX" sz="8800" b="1" dirty="0" smtClean="0">
                <a:ln w="10160">
                  <a:solidFill>
                    <a:sysClr val="windowText" lastClr="000000"/>
                  </a:solidFill>
                  <a:prstDash val="solid"/>
                </a:ln>
                <a:solidFill>
                  <a:srgbClr val="0070C0"/>
                </a:solidFill>
                <a:effectLst>
                  <a:outerShdw blurRad="38100" dist="22860" dir="5400000" algn="tl" rotWithShape="0">
                    <a:srgbClr val="000000">
                      <a:alpha val="30000"/>
                    </a:srgbClr>
                  </a:outerShdw>
                </a:effectLst>
                <a:latin typeface="Brighly Crush" panose="02000500000000000000" pitchFamily="50" charset="0"/>
              </a:rPr>
              <a:t>E</a:t>
            </a:r>
            <a:r>
              <a:rPr lang="es-MX" sz="8800" b="1" dirty="0" smtClean="0">
                <a:ln w="10160">
                  <a:solidFill>
                    <a:sysClr val="windowText" lastClr="000000"/>
                  </a:solidFill>
                  <a:prstDash val="solid"/>
                </a:ln>
                <a:solidFill>
                  <a:srgbClr val="7030A0"/>
                </a:solidFill>
                <a:effectLst>
                  <a:outerShdw blurRad="38100" dist="22860" dir="5400000" algn="tl" rotWithShape="0">
                    <a:srgbClr val="000000">
                      <a:alpha val="30000"/>
                    </a:srgbClr>
                  </a:outerShdw>
                </a:effectLst>
                <a:latin typeface="Brighly Crush" panose="02000500000000000000" pitchFamily="50" charset="0"/>
              </a:rPr>
              <a:t>R</a:t>
            </a:r>
            <a:r>
              <a:rPr lang="es-MX" sz="8800" b="1" dirty="0" smtClean="0">
                <a:ln w="10160">
                  <a:solidFill>
                    <a:sysClr val="windowText" lastClr="000000"/>
                  </a:solidFill>
                  <a:prstDash val="solid"/>
                </a:ln>
                <a:solidFill>
                  <a:srgbClr val="FF0066"/>
                </a:solidFill>
                <a:effectLst>
                  <a:outerShdw blurRad="38100" dist="22860" dir="5400000" algn="tl" rotWithShape="0">
                    <a:srgbClr val="000000">
                      <a:alpha val="30000"/>
                    </a:srgbClr>
                  </a:outerShdw>
                </a:effectLst>
                <a:latin typeface="Brighly Crush" panose="02000500000000000000" pitchFamily="50" charset="0"/>
              </a:rPr>
              <a:t>N</a:t>
            </a:r>
            <a:r>
              <a:rPr lang="es-MX" sz="8800" b="1" dirty="0" smtClean="0">
                <a:ln w="1016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Brighly Crush" panose="02000500000000000000" pitchFamily="50" charset="0"/>
              </a:rPr>
              <a:t>O </a:t>
            </a:r>
          </a:p>
          <a:p>
            <a:pPr algn="ctr"/>
            <a:r>
              <a:rPr lang="es-MX" sz="8800" b="1" dirty="0" smtClean="0">
                <a:ln w="10160">
                  <a:solidFill>
                    <a:sysClr val="windowText" lastClr="000000"/>
                  </a:solidFill>
                  <a:prstDash val="solid"/>
                </a:ln>
                <a:solidFill>
                  <a:srgbClr val="FF6600"/>
                </a:solidFill>
                <a:effectLst>
                  <a:outerShdw blurRad="38100" dist="22860" dir="5400000" algn="tl" rotWithShape="0">
                    <a:srgbClr val="000000">
                      <a:alpha val="30000"/>
                    </a:srgbClr>
                  </a:outerShdw>
                </a:effectLst>
                <a:latin typeface="Brighly Crush" panose="02000500000000000000" pitchFamily="50" charset="0"/>
              </a:rPr>
              <a:t>D</a:t>
            </a:r>
            <a:r>
              <a:rPr lang="es-MX" sz="8800" b="1" dirty="0" smtClean="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Brighly Crush" panose="02000500000000000000" pitchFamily="50" charset="0"/>
              </a:rPr>
              <a:t>E </a:t>
            </a:r>
            <a:r>
              <a:rPr lang="es-MX" sz="8800" b="1" dirty="0" smtClean="0">
                <a:ln w="10160">
                  <a:solidFill>
                    <a:sysClr val="windowText" lastClr="000000"/>
                  </a:solidFill>
                  <a:prstDash val="solid"/>
                </a:ln>
                <a:solidFill>
                  <a:srgbClr val="00B050"/>
                </a:solidFill>
                <a:effectLst>
                  <a:outerShdw blurRad="38100" dist="22860" dir="5400000" algn="tl" rotWithShape="0">
                    <a:srgbClr val="000000">
                      <a:alpha val="30000"/>
                    </a:srgbClr>
                  </a:outerShdw>
                </a:effectLst>
                <a:latin typeface="Brighly Crush" panose="02000500000000000000" pitchFamily="50" charset="0"/>
              </a:rPr>
              <a:t>N</a:t>
            </a:r>
            <a:r>
              <a:rPr lang="es-MX" sz="8800" b="1" dirty="0" smtClean="0">
                <a:ln w="10160">
                  <a:solidFill>
                    <a:sysClr val="windowText" lastClr="000000"/>
                  </a:solidFill>
                  <a:prstDash val="solid"/>
                </a:ln>
                <a:solidFill>
                  <a:srgbClr val="0070C0"/>
                </a:solidFill>
                <a:effectLst>
                  <a:outerShdw blurRad="38100" dist="22860" dir="5400000" algn="tl" rotWithShape="0">
                    <a:srgbClr val="000000">
                      <a:alpha val="30000"/>
                    </a:srgbClr>
                  </a:outerShdw>
                </a:effectLst>
                <a:latin typeface="Brighly Crush" panose="02000500000000000000" pitchFamily="50" charset="0"/>
              </a:rPr>
              <a:t>O</a:t>
            </a:r>
            <a:r>
              <a:rPr lang="es-MX" sz="8800" b="1" dirty="0" smtClean="0">
                <a:ln w="10160">
                  <a:solidFill>
                    <a:sysClr val="windowText" lastClr="000000"/>
                  </a:solidFill>
                  <a:prstDash val="solid"/>
                </a:ln>
                <a:solidFill>
                  <a:srgbClr val="7030A0"/>
                </a:solidFill>
                <a:effectLst>
                  <a:outerShdw blurRad="38100" dist="22860" dir="5400000" algn="tl" rotWithShape="0">
                    <a:srgbClr val="000000">
                      <a:alpha val="30000"/>
                    </a:srgbClr>
                  </a:outerShdw>
                </a:effectLst>
                <a:latin typeface="Brighly Crush" panose="02000500000000000000" pitchFamily="50" charset="0"/>
              </a:rPr>
              <a:t>T</a:t>
            </a:r>
            <a:r>
              <a:rPr lang="es-MX" sz="8800" b="1" dirty="0" smtClean="0">
                <a:ln w="10160">
                  <a:solidFill>
                    <a:sysClr val="windowText" lastClr="000000"/>
                  </a:solidFill>
                  <a:prstDash val="solid"/>
                </a:ln>
                <a:solidFill>
                  <a:srgbClr val="FF0066"/>
                </a:solidFill>
                <a:effectLst>
                  <a:outerShdw blurRad="38100" dist="22860" dir="5400000" algn="tl" rotWithShape="0">
                    <a:srgbClr val="000000">
                      <a:alpha val="30000"/>
                    </a:srgbClr>
                  </a:outerShdw>
                </a:effectLst>
                <a:latin typeface="Brighly Crush" panose="02000500000000000000" pitchFamily="50" charset="0"/>
              </a:rPr>
              <a:t>A</a:t>
            </a:r>
            <a:r>
              <a:rPr lang="es-MX" sz="8800" b="1" dirty="0" smtClean="0">
                <a:ln w="1016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Brighly Crush" panose="02000500000000000000" pitchFamily="50" charset="0"/>
              </a:rPr>
              <a:t>S </a:t>
            </a:r>
          </a:p>
          <a:p>
            <a:pPr algn="ctr"/>
            <a:r>
              <a:rPr lang="es-MX" sz="8800" b="1" dirty="0" smtClean="0">
                <a:ln w="10160">
                  <a:solidFill>
                    <a:sysClr val="windowText" lastClr="000000"/>
                  </a:solidFill>
                  <a:prstDash val="solid"/>
                </a:ln>
                <a:solidFill>
                  <a:srgbClr val="FF6600"/>
                </a:solidFill>
                <a:effectLst>
                  <a:outerShdw blurRad="38100" dist="22860" dir="5400000" algn="tl" rotWithShape="0">
                    <a:srgbClr val="000000">
                      <a:alpha val="30000"/>
                    </a:srgbClr>
                  </a:outerShdw>
                </a:effectLst>
                <a:latin typeface="Brighly Crush" panose="02000500000000000000" pitchFamily="50" charset="0"/>
              </a:rPr>
              <a:t>C</a:t>
            </a:r>
            <a:r>
              <a:rPr lang="es-MX" sz="8800" b="1" dirty="0" smtClean="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Brighly Crush" panose="02000500000000000000" pitchFamily="50" charset="0"/>
              </a:rPr>
              <a:t>I</a:t>
            </a:r>
            <a:r>
              <a:rPr lang="es-MX" sz="8800" b="1" dirty="0" smtClean="0">
                <a:ln w="10160">
                  <a:solidFill>
                    <a:sysClr val="windowText" lastClr="000000"/>
                  </a:solidFill>
                  <a:prstDash val="solid"/>
                </a:ln>
                <a:solidFill>
                  <a:srgbClr val="00B050"/>
                </a:solidFill>
                <a:effectLst>
                  <a:outerShdw blurRad="38100" dist="22860" dir="5400000" algn="tl" rotWithShape="0">
                    <a:srgbClr val="000000">
                      <a:alpha val="30000"/>
                    </a:srgbClr>
                  </a:outerShdw>
                </a:effectLst>
                <a:latin typeface="Brighly Crush" panose="02000500000000000000" pitchFamily="50" charset="0"/>
              </a:rPr>
              <a:t>E</a:t>
            </a:r>
            <a:r>
              <a:rPr lang="es-MX" sz="8800" b="1" dirty="0" smtClean="0">
                <a:ln w="10160">
                  <a:solidFill>
                    <a:sysClr val="windowText" lastClr="000000"/>
                  </a:solidFill>
                  <a:prstDash val="solid"/>
                </a:ln>
                <a:solidFill>
                  <a:srgbClr val="0070C0"/>
                </a:solidFill>
                <a:effectLst>
                  <a:outerShdw blurRad="38100" dist="22860" dir="5400000" algn="tl" rotWithShape="0">
                    <a:srgbClr val="000000">
                      <a:alpha val="30000"/>
                    </a:srgbClr>
                  </a:outerShdw>
                </a:effectLst>
                <a:latin typeface="Brighly Crush" panose="02000500000000000000" pitchFamily="50" charset="0"/>
              </a:rPr>
              <a:t>N</a:t>
            </a:r>
            <a:r>
              <a:rPr lang="es-MX" sz="8800" b="1" dirty="0" smtClean="0">
                <a:ln w="10160">
                  <a:solidFill>
                    <a:sysClr val="windowText" lastClr="000000"/>
                  </a:solidFill>
                  <a:prstDash val="solid"/>
                </a:ln>
                <a:solidFill>
                  <a:srgbClr val="7030A0"/>
                </a:solidFill>
                <a:effectLst>
                  <a:outerShdw blurRad="38100" dist="22860" dir="5400000" algn="tl" rotWithShape="0">
                    <a:srgbClr val="000000">
                      <a:alpha val="30000"/>
                    </a:srgbClr>
                  </a:outerShdw>
                </a:effectLst>
                <a:latin typeface="Brighly Crush" panose="02000500000000000000" pitchFamily="50" charset="0"/>
              </a:rPr>
              <a:t>T</a:t>
            </a:r>
            <a:r>
              <a:rPr lang="es-MX" sz="8800" b="1" dirty="0" smtClean="0">
                <a:ln w="10160">
                  <a:solidFill>
                    <a:sysClr val="windowText" lastClr="000000"/>
                  </a:solidFill>
                  <a:prstDash val="solid"/>
                </a:ln>
                <a:solidFill>
                  <a:srgbClr val="FF0066"/>
                </a:solidFill>
                <a:effectLst>
                  <a:outerShdw blurRad="38100" dist="22860" dir="5400000" algn="tl" rotWithShape="0">
                    <a:srgbClr val="000000">
                      <a:alpha val="30000"/>
                    </a:srgbClr>
                  </a:outerShdw>
                </a:effectLst>
                <a:latin typeface="Brighly Crush" panose="02000500000000000000" pitchFamily="50" charset="0"/>
              </a:rPr>
              <a:t>Í</a:t>
            </a:r>
            <a:r>
              <a:rPr lang="es-MX" sz="8800" b="1" dirty="0" smtClean="0">
                <a:ln w="1016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Brighly Crush" panose="02000500000000000000" pitchFamily="50" charset="0"/>
              </a:rPr>
              <a:t>F</a:t>
            </a:r>
            <a:r>
              <a:rPr lang="es-MX" sz="8800" b="1" dirty="0" smtClean="0">
                <a:ln w="10160">
                  <a:solidFill>
                    <a:sysClr val="windowText" lastClr="000000"/>
                  </a:solidFill>
                  <a:prstDash val="solid"/>
                </a:ln>
                <a:solidFill>
                  <a:srgbClr val="FF6600"/>
                </a:solidFill>
                <a:effectLst>
                  <a:outerShdw blurRad="38100" dist="22860" dir="5400000" algn="tl" rotWithShape="0">
                    <a:srgbClr val="000000">
                      <a:alpha val="30000"/>
                    </a:srgbClr>
                  </a:outerShdw>
                </a:effectLst>
                <a:latin typeface="Brighly Crush" panose="02000500000000000000" pitchFamily="50" charset="0"/>
              </a:rPr>
              <a:t>I</a:t>
            </a:r>
            <a:r>
              <a:rPr lang="es-MX" sz="8800" b="1" dirty="0" smtClean="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Brighly Crush" panose="02000500000000000000" pitchFamily="50" charset="0"/>
              </a:rPr>
              <a:t>C</a:t>
            </a:r>
            <a:r>
              <a:rPr lang="es-MX" sz="8800" b="1" dirty="0" smtClean="0">
                <a:ln w="10160">
                  <a:solidFill>
                    <a:sysClr val="windowText" lastClr="000000"/>
                  </a:solidFill>
                  <a:prstDash val="solid"/>
                </a:ln>
                <a:solidFill>
                  <a:srgbClr val="00B050"/>
                </a:solidFill>
                <a:effectLst>
                  <a:outerShdw blurRad="38100" dist="22860" dir="5400000" algn="tl" rotWithShape="0">
                    <a:srgbClr val="000000">
                      <a:alpha val="30000"/>
                    </a:srgbClr>
                  </a:outerShdw>
                </a:effectLst>
                <a:latin typeface="Brighly Crush" panose="02000500000000000000" pitchFamily="50" charset="0"/>
              </a:rPr>
              <a:t>A</a:t>
            </a:r>
            <a:r>
              <a:rPr lang="es-MX" sz="8800" b="1" dirty="0" smtClean="0">
                <a:ln w="10160">
                  <a:solidFill>
                    <a:sysClr val="windowText" lastClr="000000"/>
                  </a:solidFill>
                  <a:prstDash val="solid"/>
                </a:ln>
                <a:solidFill>
                  <a:srgbClr val="0070C0"/>
                </a:solidFill>
                <a:effectLst>
                  <a:outerShdw blurRad="38100" dist="22860" dir="5400000" algn="tl" rotWithShape="0">
                    <a:srgbClr val="000000">
                      <a:alpha val="30000"/>
                    </a:srgbClr>
                  </a:outerShdw>
                </a:effectLst>
                <a:latin typeface="Brighly Crush" panose="02000500000000000000" pitchFamily="50" charset="0"/>
              </a:rPr>
              <a:t>S</a:t>
            </a:r>
            <a:endParaRPr lang="en-US" sz="8800" b="1" dirty="0">
              <a:ln w="10160">
                <a:solidFill>
                  <a:sysClr val="windowText" lastClr="000000"/>
                </a:solidFill>
                <a:prstDash val="solid"/>
              </a:ln>
              <a:solidFill>
                <a:srgbClr val="0070C0"/>
              </a:solidFill>
              <a:effectLst>
                <a:outerShdw blurRad="38100" dist="22860" dir="5400000" algn="tl" rotWithShape="0">
                  <a:srgbClr val="000000">
                    <a:alpha val="30000"/>
                  </a:srgbClr>
                </a:outerShdw>
              </a:effectLst>
              <a:latin typeface="Brighly Crush" panose="02000500000000000000" pitchFamily="50" charset="0"/>
            </a:endParaRPr>
          </a:p>
        </p:txBody>
      </p:sp>
    </p:spTree>
    <p:extLst>
      <p:ext uri="{BB962C8B-B14F-4D97-AF65-F5344CB8AC3E}">
        <p14:creationId xmlns:p14="http://schemas.microsoft.com/office/powerpoint/2010/main" val="2644937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746" y="1112777"/>
            <a:ext cx="8120130" cy="2308324"/>
          </a:xfrm>
          <a:prstGeom prst="rect">
            <a:avLst/>
          </a:prstGeom>
        </p:spPr>
        <p:txBody>
          <a:bodyPr wrap="square">
            <a:spAutoFit/>
          </a:bodyPr>
          <a:lstStyle/>
          <a:p>
            <a:r>
              <a:rPr lang="es-MX" dirty="0" smtClean="0"/>
              <a:t>Información para la Alumna practicante:</a:t>
            </a:r>
          </a:p>
          <a:p>
            <a:endParaRPr lang="en-US" dirty="0" smtClean="0"/>
          </a:p>
          <a:p>
            <a:r>
              <a:rPr lang="en-US" dirty="0" smtClean="0">
                <a:hlinkClick r:id="rId2"/>
              </a:rPr>
              <a:t>https://www.gob.mx/segob/es/articulos/revolucion-mexicana-el-gran-movimiento-social-del-siglo-xx?idiom=es</a:t>
            </a:r>
            <a:endParaRPr lang="en-US" dirty="0" smtClean="0"/>
          </a:p>
          <a:p>
            <a:endParaRPr lang="es-MX" dirty="0"/>
          </a:p>
          <a:p>
            <a:r>
              <a:rPr lang="es-MX" dirty="0" smtClean="0"/>
              <a:t>Se les explico a los alumnos por medio de un video sobre la revolución mexicana.</a:t>
            </a:r>
          </a:p>
          <a:p>
            <a:r>
              <a:rPr lang="es-MX" dirty="0" smtClean="0"/>
              <a:t>Además de mandarles algunas imágenes para que observaran y comentaran de acuerdo a lo que veían.</a:t>
            </a:r>
            <a:endParaRPr lang="en-US" dirty="0"/>
          </a:p>
        </p:txBody>
      </p:sp>
      <p:sp>
        <p:nvSpPr>
          <p:cNvPr id="3" name="Rectángulo 2"/>
          <p:cNvSpPr/>
          <p:nvPr/>
        </p:nvSpPr>
        <p:spPr>
          <a:xfrm>
            <a:off x="611747" y="269314"/>
            <a:ext cx="3629520" cy="584775"/>
          </a:xfrm>
          <a:prstGeom prst="rect">
            <a:avLst/>
          </a:prstGeom>
        </p:spPr>
        <p:txBody>
          <a:bodyPr wrap="none">
            <a:spAutoFit/>
          </a:bodyPr>
          <a:lstStyle/>
          <a:p>
            <a:r>
              <a:rPr lang="en-US" sz="3200" b="1" i="0" dirty="0" err="1" smtClean="0">
                <a:effectLst/>
                <a:latin typeface="Chicken Quiche" panose="02000600000000000000" pitchFamily="2" charset="0"/>
              </a:rPr>
              <a:t>Revolución</a:t>
            </a:r>
            <a:r>
              <a:rPr lang="en-US" sz="3200" b="1" i="0" dirty="0" smtClean="0">
                <a:effectLst/>
                <a:latin typeface="Chicken Quiche" panose="02000600000000000000" pitchFamily="2" charset="0"/>
              </a:rPr>
              <a:t> Mexicana</a:t>
            </a:r>
            <a:endParaRPr lang="en-US" sz="3200" b="1" i="0" dirty="0">
              <a:effectLst/>
              <a:latin typeface="Chicken Quiche" panose="02000600000000000000" pitchFamily="2" charset="0"/>
            </a:endParaRPr>
          </a:p>
        </p:txBody>
      </p:sp>
      <p:pic>
        <p:nvPicPr>
          <p:cNvPr id="4" name="Imagen 3"/>
          <p:cNvPicPr>
            <a:picLocks noChangeAspect="1"/>
          </p:cNvPicPr>
          <p:nvPr/>
        </p:nvPicPr>
        <p:blipFill rotWithShape="1">
          <a:blip r:embed="rId3"/>
          <a:srcRect l="30863" t="19708" r="17037" b="10127"/>
          <a:stretch/>
        </p:blipFill>
        <p:spPr>
          <a:xfrm>
            <a:off x="4108361" y="3429000"/>
            <a:ext cx="3721994" cy="2818198"/>
          </a:xfrm>
          <a:prstGeom prst="rect">
            <a:avLst/>
          </a:prstGeom>
        </p:spPr>
      </p:pic>
    </p:spTree>
    <p:extLst>
      <p:ext uri="{BB962C8B-B14F-4D97-AF65-F5344CB8AC3E}">
        <p14:creationId xmlns:p14="http://schemas.microsoft.com/office/powerpoint/2010/main" val="1317587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11" t="18794" r="86624" b="14656"/>
          <a:stretch/>
        </p:blipFill>
        <p:spPr>
          <a:xfrm>
            <a:off x="6761408" y="373488"/>
            <a:ext cx="2202289" cy="6259138"/>
          </a:xfrm>
          <a:prstGeom prst="rect">
            <a:avLst/>
          </a:prstGeom>
        </p:spPr>
      </p:pic>
      <p:sp>
        <p:nvSpPr>
          <p:cNvPr id="3" name="Rectángulo 2"/>
          <p:cNvSpPr/>
          <p:nvPr/>
        </p:nvSpPr>
        <p:spPr>
          <a:xfrm>
            <a:off x="1114023" y="2085235"/>
            <a:ext cx="5081840" cy="584775"/>
          </a:xfrm>
          <a:prstGeom prst="rect">
            <a:avLst/>
          </a:prstGeom>
        </p:spPr>
        <p:txBody>
          <a:bodyPr wrap="none">
            <a:spAutoFit/>
          </a:bodyPr>
          <a:lstStyle/>
          <a:p>
            <a:r>
              <a:rPr lang="en-US" sz="3200" b="1" i="0" dirty="0" smtClean="0">
                <a:effectLst/>
                <a:latin typeface="Chicken Quiche" panose="02000600000000000000" pitchFamily="2" charset="0"/>
              </a:rPr>
              <a:t>El </a:t>
            </a:r>
            <a:r>
              <a:rPr lang="en-US" sz="3200" b="1" i="0" dirty="0" err="1" smtClean="0">
                <a:effectLst/>
                <a:latin typeface="Chicken Quiche" panose="02000600000000000000" pitchFamily="2" charset="0"/>
              </a:rPr>
              <a:t>nombre</a:t>
            </a:r>
            <a:r>
              <a:rPr lang="en-US" sz="3200" b="1" i="0" dirty="0" smtClean="0">
                <a:effectLst/>
                <a:latin typeface="Chicken Quiche" panose="02000600000000000000" pitchFamily="2" charset="0"/>
              </a:rPr>
              <a:t> de los </a:t>
            </a:r>
            <a:r>
              <a:rPr lang="en-US" sz="3200" b="1" i="0" dirty="0" err="1" smtClean="0">
                <a:effectLst/>
                <a:latin typeface="Chicken Quiche" panose="02000600000000000000" pitchFamily="2" charset="0"/>
              </a:rPr>
              <a:t>compañeros</a:t>
            </a:r>
            <a:endParaRPr lang="en-US" sz="3200" b="1" i="0" dirty="0">
              <a:effectLst/>
              <a:latin typeface="Chicken Quiche" panose="02000600000000000000" pitchFamily="2" charset="0"/>
            </a:endParaRPr>
          </a:p>
        </p:txBody>
      </p:sp>
      <p:sp>
        <p:nvSpPr>
          <p:cNvPr id="4" name="Rectángulo 3"/>
          <p:cNvSpPr/>
          <p:nvPr/>
        </p:nvSpPr>
        <p:spPr>
          <a:xfrm>
            <a:off x="611747" y="3141302"/>
            <a:ext cx="5827690" cy="1631216"/>
          </a:xfrm>
          <a:prstGeom prst="rect">
            <a:avLst/>
          </a:prstGeom>
        </p:spPr>
        <p:txBody>
          <a:bodyPr wrap="square">
            <a:spAutoFit/>
          </a:bodyPr>
          <a:lstStyle/>
          <a:p>
            <a:pPr algn="ctr"/>
            <a:r>
              <a:rPr lang="es-MX" sz="2000" dirty="0" smtClean="0"/>
              <a:t>Se utilizo material de apoyo como fotografías de sus compañeros donde se muestra también el nombre de cada uno de ellos de bajo de la fotografía para que ellos hicieran un dibujo y pudieran observar cuales son las letras que ocupa cada uno de los nombres. </a:t>
            </a:r>
            <a:endParaRPr lang="en-US" sz="2000" dirty="0"/>
          </a:p>
        </p:txBody>
      </p:sp>
    </p:spTree>
    <p:extLst>
      <p:ext uri="{BB962C8B-B14F-4D97-AF65-F5344CB8AC3E}">
        <p14:creationId xmlns:p14="http://schemas.microsoft.com/office/powerpoint/2010/main" val="136492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2681" t="20423" r="11990" b="11796"/>
          <a:stretch/>
        </p:blipFill>
        <p:spPr>
          <a:xfrm>
            <a:off x="3183422" y="3170098"/>
            <a:ext cx="4888410" cy="2851573"/>
          </a:xfrm>
          <a:prstGeom prst="rect">
            <a:avLst/>
          </a:prstGeom>
        </p:spPr>
      </p:pic>
      <p:sp>
        <p:nvSpPr>
          <p:cNvPr id="3" name="Rectángulo 2"/>
          <p:cNvSpPr/>
          <p:nvPr/>
        </p:nvSpPr>
        <p:spPr>
          <a:xfrm>
            <a:off x="122349" y="584775"/>
            <a:ext cx="8899301" cy="2585323"/>
          </a:xfrm>
          <a:prstGeom prst="rect">
            <a:avLst/>
          </a:prstGeom>
        </p:spPr>
        <p:txBody>
          <a:bodyPr wrap="square">
            <a:spAutoFit/>
          </a:bodyPr>
          <a:lstStyle/>
          <a:p>
            <a:r>
              <a:rPr lang="es-ES" dirty="0">
                <a:latin typeface="Montserrat"/>
              </a:rPr>
              <a:t>Según datos oficiales, existen 69 lenguas oficiales en México; 68 indígenas y el español. Las diez</a:t>
            </a:r>
            <a:r>
              <a:rPr lang="es-ES" b="1" dirty="0">
                <a:latin typeface="Montserrat"/>
              </a:rPr>
              <a:t> lenguas indígenas</a:t>
            </a:r>
            <a:r>
              <a:rPr lang="es-ES" dirty="0">
                <a:latin typeface="Montserrat"/>
              </a:rPr>
              <a:t> más habladas en México en la actualidad son: náhuatl, chol, totonaca, mazateco, mixteco, zapoteco, otomí, tzotzil, tzeltal y </a:t>
            </a:r>
            <a:r>
              <a:rPr lang="es-ES" dirty="0">
                <a:latin typeface="Montserrat"/>
                <a:hlinkClick r:id="rId3"/>
              </a:rPr>
              <a:t>maya</a:t>
            </a:r>
            <a:r>
              <a:rPr lang="es-ES" dirty="0">
                <a:latin typeface="Montserrat"/>
              </a:rPr>
              <a:t>. Existen otras 40 </a:t>
            </a:r>
            <a:r>
              <a:rPr lang="es-ES" b="1" dirty="0">
                <a:latin typeface="Montserrat"/>
              </a:rPr>
              <a:t>lenguas indígenas</a:t>
            </a:r>
            <a:r>
              <a:rPr lang="es-ES" dirty="0">
                <a:latin typeface="Montserrat"/>
              </a:rPr>
              <a:t> que se hablan en nuestro país, las cuales están a punto de desaparecer debido a que quedan muy pocos hablantes, por ejemplo las lenguas </a:t>
            </a:r>
            <a:r>
              <a:rPr lang="es-ES" dirty="0" err="1">
                <a:latin typeface="Montserrat"/>
              </a:rPr>
              <a:t>paipai</a:t>
            </a:r>
            <a:r>
              <a:rPr lang="es-ES" dirty="0">
                <a:latin typeface="Montserrat"/>
              </a:rPr>
              <a:t>, </a:t>
            </a:r>
            <a:r>
              <a:rPr lang="es-ES" dirty="0" err="1">
                <a:latin typeface="Montserrat"/>
              </a:rPr>
              <a:t>kumiai</a:t>
            </a:r>
            <a:r>
              <a:rPr lang="es-ES" dirty="0">
                <a:latin typeface="Montserrat"/>
              </a:rPr>
              <a:t> y </a:t>
            </a:r>
            <a:r>
              <a:rPr lang="es-ES" dirty="0" err="1">
                <a:latin typeface="Montserrat"/>
              </a:rPr>
              <a:t>cucapá</a:t>
            </a:r>
            <a:r>
              <a:rPr lang="es-ES" dirty="0" smtClean="0">
                <a:latin typeface="Montserrat"/>
              </a:rPr>
              <a:t>.</a:t>
            </a:r>
          </a:p>
          <a:p>
            <a:r>
              <a:rPr lang="en-US" dirty="0">
                <a:hlinkClick r:id="rId4"/>
              </a:rPr>
              <a:t>https://blog.xcaret.com/es/lenguas-indigenas-que-se-hablan-en-mexico/#:~:text=Seg%C3%BAn%20datos%20oficiales%2C%20existen%2069,%2C%20tzotzil%2C%20tzeltal%20y%20maya</a:t>
            </a:r>
            <a:r>
              <a:rPr lang="en-US" dirty="0" smtClean="0"/>
              <a:t>. </a:t>
            </a:r>
            <a:endParaRPr lang="en-US" dirty="0"/>
          </a:p>
        </p:txBody>
      </p:sp>
      <p:sp>
        <p:nvSpPr>
          <p:cNvPr id="4" name="Rectángulo 3"/>
          <p:cNvSpPr/>
          <p:nvPr/>
        </p:nvSpPr>
        <p:spPr>
          <a:xfrm>
            <a:off x="302654" y="0"/>
            <a:ext cx="3163045" cy="584775"/>
          </a:xfrm>
          <a:prstGeom prst="rect">
            <a:avLst/>
          </a:prstGeom>
        </p:spPr>
        <p:txBody>
          <a:bodyPr wrap="none">
            <a:spAutoFit/>
          </a:bodyPr>
          <a:lstStyle/>
          <a:p>
            <a:r>
              <a:rPr lang="en-US" sz="3200" b="1" i="0" dirty="0" err="1" smtClean="0">
                <a:effectLst/>
                <a:latin typeface="Chicken Quiche" panose="02000600000000000000" pitchFamily="2" charset="0"/>
              </a:rPr>
              <a:t>Lenguas</a:t>
            </a:r>
            <a:r>
              <a:rPr lang="en-US" sz="3200" b="1" i="0" dirty="0" smtClean="0">
                <a:effectLst/>
                <a:latin typeface="Chicken Quiche" panose="02000600000000000000" pitchFamily="2" charset="0"/>
              </a:rPr>
              <a:t> de </a:t>
            </a:r>
            <a:r>
              <a:rPr lang="en-US" sz="3200" b="1" i="0" dirty="0" err="1" smtClean="0">
                <a:effectLst/>
                <a:latin typeface="Chicken Quiche" panose="02000600000000000000" pitchFamily="2" charset="0"/>
              </a:rPr>
              <a:t>méxico</a:t>
            </a:r>
            <a:endParaRPr lang="en-US" sz="3200" b="1" i="0" dirty="0">
              <a:effectLst/>
              <a:latin typeface="Chicken Quiche" panose="02000600000000000000" pitchFamily="2" charset="0"/>
            </a:endParaRPr>
          </a:p>
        </p:txBody>
      </p:sp>
      <p:sp>
        <p:nvSpPr>
          <p:cNvPr id="5" name="Rectángulo 4"/>
          <p:cNvSpPr/>
          <p:nvPr/>
        </p:nvSpPr>
        <p:spPr>
          <a:xfrm>
            <a:off x="193183" y="6373695"/>
            <a:ext cx="8828467" cy="369332"/>
          </a:xfrm>
          <a:prstGeom prst="rect">
            <a:avLst/>
          </a:prstGeom>
        </p:spPr>
        <p:txBody>
          <a:bodyPr wrap="square">
            <a:spAutoFit/>
          </a:bodyPr>
          <a:lstStyle/>
          <a:p>
            <a:r>
              <a:rPr lang="es-ES" dirty="0" smtClean="0">
                <a:latin typeface="Montserrat"/>
              </a:rPr>
              <a:t>A los niños se les dio la explicación por medio de un video sacado de </a:t>
            </a:r>
            <a:r>
              <a:rPr lang="es-ES" dirty="0" err="1" smtClean="0">
                <a:latin typeface="Montserrat"/>
              </a:rPr>
              <a:t>youtube</a:t>
            </a:r>
            <a:r>
              <a:rPr lang="es-ES" dirty="0" smtClean="0">
                <a:latin typeface="Montserrat"/>
              </a:rPr>
              <a:t>.</a:t>
            </a:r>
            <a:r>
              <a:rPr lang="es-ES" dirty="0">
                <a:latin typeface="Montserrat"/>
              </a:rPr>
              <a:t> </a:t>
            </a:r>
            <a:endParaRPr lang="en-US" dirty="0"/>
          </a:p>
        </p:txBody>
      </p:sp>
    </p:spTree>
    <p:extLst>
      <p:ext uri="{BB962C8B-B14F-4D97-AF65-F5344CB8AC3E}">
        <p14:creationId xmlns:p14="http://schemas.microsoft.com/office/powerpoint/2010/main" val="1121173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9937" t="9119" r="8081" b="50717"/>
          <a:stretch/>
        </p:blipFill>
        <p:spPr>
          <a:xfrm>
            <a:off x="785611" y="2987900"/>
            <a:ext cx="6928834" cy="2524259"/>
          </a:xfrm>
          <a:prstGeom prst="rect">
            <a:avLst/>
          </a:prstGeom>
        </p:spPr>
      </p:pic>
      <p:sp>
        <p:nvSpPr>
          <p:cNvPr id="3" name="Rectángulo 2"/>
          <p:cNvSpPr/>
          <p:nvPr/>
        </p:nvSpPr>
        <p:spPr>
          <a:xfrm>
            <a:off x="328412" y="90152"/>
            <a:ext cx="4770858" cy="584775"/>
          </a:xfrm>
          <a:prstGeom prst="rect">
            <a:avLst/>
          </a:prstGeom>
        </p:spPr>
        <p:txBody>
          <a:bodyPr wrap="none">
            <a:spAutoFit/>
          </a:bodyPr>
          <a:lstStyle/>
          <a:p>
            <a:r>
              <a:rPr lang="en-US" sz="3200" b="1" i="0" dirty="0" err="1" smtClean="0">
                <a:effectLst/>
                <a:latin typeface="Chicken Quiche" panose="02000600000000000000" pitchFamily="2" charset="0"/>
              </a:rPr>
              <a:t>Siembra</a:t>
            </a:r>
            <a:r>
              <a:rPr lang="en-US" sz="3200" b="1" i="0" dirty="0" smtClean="0">
                <a:effectLst/>
                <a:latin typeface="Chicken Quiche" panose="02000600000000000000" pitchFamily="2" charset="0"/>
              </a:rPr>
              <a:t> un </a:t>
            </a:r>
            <a:r>
              <a:rPr lang="en-US" sz="3200" b="1" i="0" dirty="0" err="1" smtClean="0">
                <a:effectLst/>
                <a:latin typeface="Chicken Quiche" panose="02000600000000000000" pitchFamily="2" charset="0"/>
              </a:rPr>
              <a:t>arbol</a:t>
            </a:r>
            <a:r>
              <a:rPr lang="en-US" sz="3200" b="1" i="0" dirty="0" smtClean="0">
                <a:effectLst/>
                <a:latin typeface="Chicken Quiche" panose="02000600000000000000" pitchFamily="2" charset="0"/>
              </a:rPr>
              <a:t> o </a:t>
            </a:r>
            <a:r>
              <a:rPr lang="en-US" sz="3200" b="1" i="0" dirty="0" err="1" smtClean="0">
                <a:effectLst/>
                <a:latin typeface="Chicken Quiche" panose="02000600000000000000" pitchFamily="2" charset="0"/>
              </a:rPr>
              <a:t>planta</a:t>
            </a:r>
            <a:endParaRPr lang="en-US" sz="3200" b="1" i="0" dirty="0">
              <a:effectLst/>
              <a:latin typeface="Chicken Quiche" panose="02000600000000000000" pitchFamily="2" charset="0"/>
            </a:endParaRPr>
          </a:p>
        </p:txBody>
      </p:sp>
      <p:sp>
        <p:nvSpPr>
          <p:cNvPr id="4" name="Rectángulo 3"/>
          <p:cNvSpPr/>
          <p:nvPr/>
        </p:nvSpPr>
        <p:spPr>
          <a:xfrm>
            <a:off x="439300" y="674927"/>
            <a:ext cx="8007821" cy="2031325"/>
          </a:xfrm>
          <a:prstGeom prst="rect">
            <a:avLst/>
          </a:prstGeom>
        </p:spPr>
        <p:txBody>
          <a:bodyPr wrap="square">
            <a:spAutoFit/>
          </a:bodyPr>
          <a:lstStyle/>
          <a:p>
            <a:r>
              <a:rPr lang="es-MX" dirty="0" err="1"/>
              <a:t>Explicacion</a:t>
            </a:r>
            <a:r>
              <a:rPr lang="es-MX" dirty="0"/>
              <a:t> para el docente.</a:t>
            </a:r>
            <a:endParaRPr lang="en-US" dirty="0"/>
          </a:p>
          <a:p>
            <a:endParaRPr lang="en-US" dirty="0" smtClean="0">
              <a:hlinkClick r:id="rId3"/>
            </a:endParaRPr>
          </a:p>
          <a:p>
            <a:r>
              <a:rPr lang="en-US" dirty="0" smtClean="0">
                <a:hlinkClick r:id="rId3"/>
              </a:rPr>
              <a:t>https</a:t>
            </a:r>
            <a:r>
              <a:rPr lang="en-US" dirty="0">
                <a:hlinkClick r:id="rId3"/>
              </a:rPr>
              <a:t>://</a:t>
            </a:r>
            <a:r>
              <a:rPr lang="en-US" dirty="0" smtClean="0">
                <a:hlinkClick r:id="rId3"/>
              </a:rPr>
              <a:t>www.reddearboles.org/noticias/nwarticle/355/1/Pasos-clave-para-plantar-un-arbol</a:t>
            </a:r>
            <a:r>
              <a:rPr lang="en-US" dirty="0" smtClean="0"/>
              <a:t>  </a:t>
            </a:r>
          </a:p>
          <a:p>
            <a:endParaRPr lang="es-MX" dirty="0"/>
          </a:p>
          <a:p>
            <a:r>
              <a:rPr lang="es-MX" dirty="0" err="1" smtClean="0"/>
              <a:t>Explicacion</a:t>
            </a:r>
            <a:r>
              <a:rPr lang="es-MX" dirty="0" smtClean="0"/>
              <a:t> para alumnos:</a:t>
            </a:r>
          </a:p>
          <a:p>
            <a:r>
              <a:rPr lang="es-MX" dirty="0" smtClean="0"/>
              <a:t>Se les envió un video acerca de como sembrar una planta.</a:t>
            </a:r>
            <a:endParaRPr lang="en-US" dirty="0" smtClean="0"/>
          </a:p>
        </p:txBody>
      </p:sp>
    </p:spTree>
    <p:extLst>
      <p:ext uri="{BB962C8B-B14F-4D97-AF65-F5344CB8AC3E}">
        <p14:creationId xmlns:p14="http://schemas.microsoft.com/office/powerpoint/2010/main" val="234622687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TotalTime>
  <Words>168</Words>
  <Application>Microsoft Office PowerPoint</Application>
  <PresentationFormat>Presentación en pantalla (4:3)</PresentationFormat>
  <Paragraphs>23</Paragraphs>
  <Slides>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vt:i4>
      </vt:variant>
    </vt:vector>
  </HeadingPairs>
  <TitlesOfParts>
    <vt:vector size="12" baseType="lpstr">
      <vt:lpstr>Arial</vt:lpstr>
      <vt:lpstr>Brighly Crush</vt:lpstr>
      <vt:lpstr>Calibri</vt:lpstr>
      <vt:lpstr>Calibri Light</vt:lpstr>
      <vt:lpstr>Chicken Quiche</vt:lpstr>
      <vt:lpstr>Montserrat</vt:lpstr>
      <vt:lpstr>Tema de Office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karla garcia</dc:creator>
  <cp:lastModifiedBy>karla garcia</cp:lastModifiedBy>
  <cp:revision>5</cp:revision>
  <dcterms:created xsi:type="dcterms:W3CDTF">2021-03-06T04:36:19Z</dcterms:created>
  <dcterms:modified xsi:type="dcterms:W3CDTF">2021-03-13T04:18:20Z</dcterms:modified>
</cp:coreProperties>
</file>