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60" r:id="rId4"/>
  </p:sldIdLst>
  <p:sldSz cx="6858000" cy="9144000" type="letter"/>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p:scale>
          <a:sx n="75" d="100"/>
          <a:sy n="75" d="100"/>
        </p:scale>
        <p:origin x="1716" y="-1236"/>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41666619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4206584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33121927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C4142E8-63BA-4CAC-8900-6C9967E61AAE}"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3594281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C4142E8-63BA-4CAC-8900-6C9967E61AAE}" type="datetimeFigureOut">
              <a:rPr lang="es-MX" smtClean="0"/>
              <a:t>11/03/2021</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1769729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C4142E8-63BA-4CAC-8900-6C9967E61AAE}" type="datetimeFigureOut">
              <a:rPr lang="es-MX" smtClean="0"/>
              <a:t>11/03/2021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164420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smtClean="0"/>
              <a:t>Editar el estilo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C4142E8-63BA-4CAC-8900-6C9967E61AAE}" type="datetimeFigureOut">
              <a:rPr lang="es-MX" smtClean="0"/>
              <a:t>11/03/2021</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9419361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C4142E8-63BA-4CAC-8900-6C9967E61AAE}" type="datetimeFigureOut">
              <a:rPr lang="es-MX" smtClean="0"/>
              <a:t>11/03/2021</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70156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4142E8-63BA-4CAC-8900-6C9967E61AAE}" type="datetimeFigureOut">
              <a:rPr lang="es-MX" smtClean="0"/>
              <a:t>11/03/2021</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7576644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C4142E8-63BA-4CAC-8900-6C9967E61AAE}" type="datetimeFigureOut">
              <a:rPr lang="es-MX" smtClean="0"/>
              <a:t>11/03/2021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12034378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C4142E8-63BA-4CAC-8900-6C9967E61AAE}" type="datetimeFigureOut">
              <a:rPr lang="es-MX" smtClean="0"/>
              <a:t>11/03/2021</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B88B3F0C-26EB-46BD-8396-71580D503671}" type="slidenum">
              <a:rPr lang="es-MX" smtClean="0"/>
              <a:t>‹Nº›</a:t>
            </a:fld>
            <a:endParaRPr lang="es-MX"/>
          </a:p>
        </p:txBody>
      </p:sp>
    </p:spTree>
    <p:extLst>
      <p:ext uri="{BB962C8B-B14F-4D97-AF65-F5344CB8AC3E}">
        <p14:creationId xmlns:p14="http://schemas.microsoft.com/office/powerpoint/2010/main" val="27515479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2C4142E8-63BA-4CAC-8900-6C9967E61AAE}" type="datetimeFigureOut">
              <a:rPr lang="es-MX" smtClean="0"/>
              <a:t>11/03/2021</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B88B3F0C-26EB-46BD-8396-71580D503671}" type="slidenum">
              <a:rPr lang="es-MX" smtClean="0"/>
              <a:t>‹Nº›</a:t>
            </a:fld>
            <a:endParaRPr lang="es-MX"/>
          </a:p>
        </p:txBody>
      </p:sp>
    </p:spTree>
    <p:extLst>
      <p:ext uri="{BB962C8B-B14F-4D97-AF65-F5344CB8AC3E}">
        <p14:creationId xmlns:p14="http://schemas.microsoft.com/office/powerpoint/2010/main" val="35196289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65766"/>
            <a:ext cx="6858000" cy="9209766"/>
          </a:xfrm>
          <a:prstGeom prst="rect">
            <a:avLst/>
          </a:prstGeom>
        </p:spPr>
      </p:pic>
      <p:pic>
        <p:nvPicPr>
          <p:cNvPr id="7" name="Imagen 6"/>
          <p:cNvPicPr>
            <a:picLocks noChangeAspect="1"/>
          </p:cNvPicPr>
          <p:nvPr/>
        </p:nvPicPr>
        <p:blipFill rotWithShape="1">
          <a:blip r:embed="rId3"/>
          <a:srcRect l="37235" t="60486" r="26897" b="35494"/>
          <a:stretch/>
        </p:blipFill>
        <p:spPr>
          <a:xfrm>
            <a:off x="1933507" y="5613812"/>
            <a:ext cx="2990985" cy="251428"/>
          </a:xfrm>
          <a:prstGeom prst="rect">
            <a:avLst/>
          </a:prstGeom>
        </p:spPr>
      </p:pic>
      <p:sp>
        <p:nvSpPr>
          <p:cNvPr id="8" name="Rectángulo 7"/>
          <p:cNvSpPr/>
          <p:nvPr/>
        </p:nvSpPr>
        <p:spPr>
          <a:xfrm>
            <a:off x="2037432" y="4292976"/>
            <a:ext cx="2783134" cy="1446550"/>
          </a:xfrm>
          <a:prstGeom prst="rect">
            <a:avLst/>
          </a:prstGeom>
          <a:noFill/>
        </p:spPr>
        <p:txBody>
          <a:bodyPr wrap="none" lIns="91440" tIns="45720" rIns="91440" bIns="45720">
            <a:spAutoFit/>
          </a:bodyPr>
          <a:lstStyle/>
          <a:p>
            <a:pPr algn="ctr"/>
            <a:r>
              <a:rPr lang="es-ES" sz="44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Berlin Sans FB Demi" panose="020E0802020502020306" pitchFamily="34" charset="0"/>
              </a:rPr>
              <a:t>Notas </a:t>
            </a:r>
          </a:p>
          <a:p>
            <a:pPr algn="ctr"/>
            <a:r>
              <a:rPr lang="es-ES" sz="4400" b="1" cap="none" spc="0" dirty="0" smtClean="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Berlin Sans FB Demi" panose="020E0802020502020306" pitchFamily="34" charset="0"/>
              </a:rPr>
              <a:t>Científicas</a:t>
            </a:r>
            <a:endParaRPr lang="es-ES" sz="4400" b="1" cap="none" spc="0" dirty="0">
              <a:ln/>
              <a:pattFill prst="dkUpDiag">
                <a:fgClr>
                  <a:schemeClr val="bg1">
                    <a:lumMod val="50000"/>
                  </a:schemeClr>
                </a:fgClr>
                <a:bgClr>
                  <a:schemeClr val="tx1">
                    <a:lumMod val="75000"/>
                    <a:lumOff val="25000"/>
                  </a:schemeClr>
                </a:bgClr>
              </a:pattFill>
              <a:effectLst>
                <a:outerShdw blurRad="38100" dist="19050" dir="2700000" algn="tl" rotWithShape="0">
                  <a:schemeClr val="dk1">
                    <a:lumMod val="50000"/>
                    <a:alpha val="40000"/>
                  </a:schemeClr>
                </a:outerShdw>
              </a:effectLst>
              <a:latin typeface="Berlin Sans FB Demi" panose="020E0802020502020306" pitchFamily="34" charset="0"/>
            </a:endParaRPr>
          </a:p>
        </p:txBody>
      </p:sp>
    </p:spTree>
    <p:extLst>
      <p:ext uri="{BB962C8B-B14F-4D97-AF65-F5344CB8AC3E}">
        <p14:creationId xmlns:p14="http://schemas.microsoft.com/office/powerpoint/2010/main" val="27722350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0" y="987782"/>
            <a:ext cx="6858000" cy="1162"/>
          </a:xfrm>
          <a:prstGeom prst="line">
            <a:avLst/>
          </a:prstGeom>
          <a:ln w="76200">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0" y="-14097"/>
            <a:ext cx="1380744" cy="1003041"/>
          </a:xfrm>
          <a:prstGeom prst="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Rectángulo 3"/>
          <p:cNvSpPr/>
          <p:nvPr/>
        </p:nvSpPr>
        <p:spPr>
          <a:xfrm>
            <a:off x="1380744" y="-14091"/>
            <a:ext cx="1024128" cy="1003041"/>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2404872" y="-14090"/>
            <a:ext cx="1024128" cy="1003041"/>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p:cNvSpPr/>
          <p:nvPr/>
        </p:nvSpPr>
        <p:spPr>
          <a:xfrm>
            <a:off x="3429000" y="-14088"/>
            <a:ext cx="1024128" cy="1003041"/>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4453128" y="-14092"/>
            <a:ext cx="1024128" cy="1003041"/>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5477256" y="-14096"/>
            <a:ext cx="1380744" cy="1003041"/>
          </a:xfrm>
          <a:prstGeom prst="rect">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25" name="Rectángulo 24"/>
          <p:cNvSpPr/>
          <p:nvPr/>
        </p:nvSpPr>
        <p:spPr>
          <a:xfrm>
            <a:off x="362046" y="1973230"/>
            <a:ext cx="6280743" cy="1123384"/>
          </a:xfrm>
          <a:prstGeom prst="rect">
            <a:avLst/>
          </a:prstGeom>
          <a:ln w="38100">
            <a:solidFill>
              <a:schemeClr val="accent2"/>
            </a:solidFill>
            <a:prstDash val="sysDash"/>
          </a:ln>
        </p:spPr>
        <p:txBody>
          <a:bodyPr wrap="square">
            <a:spAutoFit/>
          </a:bodyPr>
          <a:lstStyle/>
          <a:p>
            <a:pPr algn="ctr"/>
            <a:r>
              <a:rPr lang="es-MX" sz="1200" b="1" u="sng" dirty="0" smtClean="0">
                <a:solidFill>
                  <a:schemeClr val="accent2"/>
                </a:solidFill>
                <a:latin typeface="Arial" panose="020B0604020202020204" pitchFamily="34" charset="0"/>
                <a:cs typeface="Arial" panose="020B0604020202020204" pitchFamily="34" charset="0"/>
              </a:rPr>
              <a:t>Sonidos: </a:t>
            </a:r>
            <a:r>
              <a:rPr lang="es-MX" sz="1100" dirty="0">
                <a:latin typeface="Arial" panose="020B0604020202020204" pitchFamily="34" charset="0"/>
                <a:cs typeface="Arial" panose="020B0604020202020204" pitchFamily="34" charset="0"/>
              </a:rPr>
              <a:t>es la sensación producida en el órgano del oído por el cambio de presión generado por el movimiento vibratorio de los cuerpos sonoros, transmitido por un medio elástico en forma de ondas. Los sonidos son percibidos a través del aparato auditivo que recibe las ondas sonoras, que son convertidas en movimientos de los osteocillos óticos y percibidas en el oído interno que a su vez las transmite mediante el sistema nervioso al cerebro. Esta habilidad se tiene incluso antes de nacer.</a:t>
            </a:r>
            <a:endParaRPr lang="es-MX" sz="1100" dirty="0">
              <a:latin typeface="Arial" panose="020B0604020202020204" pitchFamily="34" charset="0"/>
              <a:cs typeface="Arial" panose="020B0604020202020204" pitchFamily="34" charset="0"/>
            </a:endParaRPr>
          </a:p>
        </p:txBody>
      </p:sp>
      <p:sp>
        <p:nvSpPr>
          <p:cNvPr id="27" name="Rectángulo 26"/>
          <p:cNvSpPr/>
          <p:nvPr/>
        </p:nvSpPr>
        <p:spPr>
          <a:xfrm>
            <a:off x="362046" y="5414467"/>
            <a:ext cx="6280743" cy="1046440"/>
          </a:xfrm>
          <a:prstGeom prst="rect">
            <a:avLst/>
          </a:prstGeom>
          <a:ln w="38100">
            <a:solidFill>
              <a:srgbClr val="00B0F0"/>
            </a:solidFill>
            <a:prstDash val="sysDash"/>
          </a:ln>
        </p:spPr>
        <p:txBody>
          <a:bodyPr wrap="square">
            <a:spAutoFit/>
          </a:bodyPr>
          <a:lstStyle/>
          <a:p>
            <a:pPr algn="ctr"/>
            <a:r>
              <a:rPr lang="es-MX" sz="1400" b="1" u="sng" dirty="0" smtClean="0">
                <a:solidFill>
                  <a:schemeClr val="accent1">
                    <a:lumMod val="75000"/>
                  </a:schemeClr>
                </a:solidFill>
                <a:latin typeface="Arial" panose="020B0604020202020204" pitchFamily="34" charset="0"/>
                <a:cs typeface="Arial" panose="020B0604020202020204" pitchFamily="34" charset="0"/>
              </a:rPr>
              <a:t>Sombras: </a:t>
            </a:r>
            <a:r>
              <a:rPr lang="es-MX" sz="1200" dirty="0" smtClean="0">
                <a:latin typeface="Arial" panose="020B0604020202020204" pitchFamily="34" charset="0"/>
                <a:cs typeface="Arial" panose="020B0604020202020204" pitchFamily="34" charset="0"/>
              </a:rPr>
              <a:t> </a:t>
            </a:r>
            <a:r>
              <a:rPr lang="es-MX" sz="1200" dirty="0">
                <a:latin typeface="Arial" panose="020B0604020202020204" pitchFamily="34" charset="0"/>
                <a:cs typeface="Arial" panose="020B0604020202020204" pitchFamily="34" charset="0"/>
              </a:rPr>
              <a:t>es una región de oscuridad donde la luz es obstaculizada o esconde dejando un tono negruzco como una arboleda. Ocupa todo el espacio detrás de un objeto, es más, es el mismísimo objeto opaco con o sin una fuente de luz frente a él. La sección eficaz de una sombra es una silueta bidimensional o una proyección invertida del objeto que aspira la luz.</a:t>
            </a:r>
            <a:endParaRPr lang="es-MX" sz="1200" dirty="0">
              <a:latin typeface="Arial" panose="020B0604020202020204" pitchFamily="34" charset="0"/>
              <a:cs typeface="Arial" panose="020B0604020202020204" pitchFamily="34" charset="0"/>
            </a:endParaRPr>
          </a:p>
        </p:txBody>
      </p:sp>
      <p:sp>
        <p:nvSpPr>
          <p:cNvPr id="28" name="CuadroTexto 27"/>
          <p:cNvSpPr txBox="1"/>
          <p:nvPr/>
        </p:nvSpPr>
        <p:spPr>
          <a:xfrm>
            <a:off x="750848" y="6606112"/>
            <a:ext cx="5898977" cy="646331"/>
          </a:xfrm>
          <a:prstGeom prst="rect">
            <a:avLst/>
          </a:prstGeom>
          <a:noFill/>
          <a:ln>
            <a:solidFill>
              <a:schemeClr val="accent6">
                <a:lumMod val="50000"/>
              </a:schemeClr>
            </a:solidFill>
          </a:ln>
        </p:spPr>
        <p:txBody>
          <a:bodyPr wrap="square" rtlCol="0">
            <a:spAutoFit/>
          </a:bodyPr>
          <a:lstStyle/>
          <a:p>
            <a:r>
              <a:rPr lang="es-MX" sz="1200" dirty="0" err="1">
                <a:latin typeface="Arial" panose="020B0604020202020204" pitchFamily="34" charset="0"/>
                <a:cs typeface="Arial" panose="020B0604020202020204" pitchFamily="34" charset="0"/>
              </a:rPr>
              <a:t>Victor</a:t>
            </a:r>
            <a:r>
              <a:rPr lang="es-MX" sz="1200" dirty="0">
                <a:latin typeface="Arial" panose="020B0604020202020204" pitchFamily="34" charset="0"/>
                <a:cs typeface="Arial" panose="020B0604020202020204" pitchFamily="34" charset="0"/>
              </a:rPr>
              <a:t> I. </a:t>
            </a:r>
            <a:r>
              <a:rPr lang="es-MX" sz="1200" dirty="0" err="1">
                <a:latin typeface="Arial" panose="020B0604020202020204" pitchFamily="34" charset="0"/>
                <a:cs typeface="Arial" panose="020B0604020202020204" pitchFamily="34" charset="0"/>
              </a:rPr>
              <a:t>Stoichita</a:t>
            </a:r>
            <a:r>
              <a:rPr lang="es-MX" sz="1200" dirty="0">
                <a:latin typeface="Arial" panose="020B0604020202020204" pitchFamily="34" charset="0"/>
                <a:cs typeface="Arial" panose="020B0604020202020204" pitchFamily="34" charset="0"/>
              </a:rPr>
              <a:t>, Anna María </a:t>
            </a:r>
            <a:r>
              <a:rPr lang="es-MX" sz="1200" dirty="0" err="1">
                <a:latin typeface="Arial" panose="020B0604020202020204" pitchFamily="34" charset="0"/>
                <a:cs typeface="Arial" panose="020B0604020202020204" pitchFamily="34" charset="0"/>
              </a:rPr>
              <a:t>Coderch</a:t>
            </a:r>
            <a:r>
              <a:rPr lang="es-MX" sz="1200" dirty="0">
                <a:latin typeface="Arial" panose="020B0604020202020204" pitchFamily="34" charset="0"/>
                <a:cs typeface="Arial" panose="020B0604020202020204" pitchFamily="34" charset="0"/>
              </a:rPr>
              <a:t> Breve historia de la sombra. El tema de la sombra se desarrolló en la exposición La Sombra, Fundación Thyssen-Caja de Madrid, 2009.</a:t>
            </a:r>
            <a:endParaRPr lang="es-MX" sz="1200" i="1" dirty="0">
              <a:latin typeface="Arial" panose="020B0604020202020204" pitchFamily="34" charset="0"/>
              <a:cs typeface="Arial" panose="020B0604020202020204" pitchFamily="34" charset="0"/>
            </a:endParaRPr>
          </a:p>
        </p:txBody>
      </p:sp>
      <p:sp>
        <p:nvSpPr>
          <p:cNvPr id="29" name="Elipse 28"/>
          <p:cNvSpPr/>
          <p:nvPr/>
        </p:nvSpPr>
        <p:spPr>
          <a:xfrm>
            <a:off x="1063011" y="1193937"/>
            <a:ext cx="4832487" cy="65836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latin typeface="Arial Black" panose="020B0A04020102020204" pitchFamily="34" charset="0"/>
              </a:rPr>
              <a:t>Consulta científica</a:t>
            </a:r>
            <a:endParaRPr lang="es-MX" sz="2400" dirty="0">
              <a:solidFill>
                <a:schemeClr val="bg1"/>
              </a:solidFill>
              <a:latin typeface="Arial Black" panose="020B0A04020102020204" pitchFamily="34" charset="0"/>
            </a:endParaRPr>
          </a:p>
        </p:txBody>
      </p:sp>
      <p:sp>
        <p:nvSpPr>
          <p:cNvPr id="17" name="Rectángulo 16"/>
          <p:cNvSpPr/>
          <p:nvPr/>
        </p:nvSpPr>
        <p:spPr>
          <a:xfrm>
            <a:off x="362045" y="3716202"/>
            <a:ext cx="6280743" cy="954107"/>
          </a:xfrm>
          <a:prstGeom prst="rect">
            <a:avLst/>
          </a:prstGeom>
          <a:ln w="38100">
            <a:solidFill>
              <a:srgbClr val="FF0000"/>
            </a:solidFill>
            <a:prstDash val="sysDash"/>
          </a:ln>
        </p:spPr>
        <p:txBody>
          <a:bodyPr wrap="square">
            <a:spAutoFit/>
          </a:bodyPr>
          <a:lstStyle/>
          <a:p>
            <a:pPr algn="ctr"/>
            <a:r>
              <a:rPr lang="es-MX" sz="1200" b="1" u="sng" dirty="0" smtClean="0">
                <a:solidFill>
                  <a:srgbClr val="FF0000"/>
                </a:solidFill>
                <a:latin typeface="Arial" panose="020B0604020202020204" pitchFamily="34" charset="0"/>
                <a:cs typeface="Arial" panose="020B0604020202020204" pitchFamily="34" charset="0"/>
              </a:rPr>
              <a:t>Lotería: </a:t>
            </a:r>
            <a:r>
              <a:rPr lang="es-MX" sz="1100" dirty="0">
                <a:latin typeface="Arial" panose="020B0604020202020204" pitchFamily="34" charset="0"/>
                <a:cs typeface="Arial" panose="020B0604020202020204" pitchFamily="34" charset="0"/>
              </a:rPr>
              <a:t>Se reparten cartones entre los jugadores. Esos cartones están divididos en casilleros numerados de modo aleatorio. Una persona va extrayendo bolillas numeradas y diciendo en voz alta los números consignados en las bolillas, mientras los jugadores van tachando los números de sus cartones si coinciden con los que figuraban en las bolillas extraídas. Quien tacha antes todos los números que figuran en su cartón, gana el juego.</a:t>
            </a:r>
          </a:p>
        </p:txBody>
      </p:sp>
      <p:sp>
        <p:nvSpPr>
          <p:cNvPr id="18" name="CuadroTexto 17"/>
          <p:cNvSpPr txBox="1"/>
          <p:nvPr/>
        </p:nvSpPr>
        <p:spPr>
          <a:xfrm>
            <a:off x="1082338" y="4808546"/>
            <a:ext cx="5567487" cy="461665"/>
          </a:xfrm>
          <a:prstGeom prst="rect">
            <a:avLst/>
          </a:prstGeom>
          <a:noFill/>
          <a:ln>
            <a:solidFill>
              <a:schemeClr val="accent6">
                <a:lumMod val="50000"/>
              </a:schemeClr>
            </a:solidFill>
          </a:ln>
        </p:spPr>
        <p:txBody>
          <a:bodyPr wrap="square" rtlCol="0">
            <a:spAutoFit/>
          </a:bodyPr>
          <a:lstStyle/>
          <a:p>
            <a:r>
              <a:rPr lang="es-MX" sz="1200" dirty="0">
                <a:latin typeface="Arial" panose="020B0604020202020204" pitchFamily="34" charset="0"/>
                <a:cs typeface="Arial" panose="020B0604020202020204" pitchFamily="34" charset="0"/>
              </a:rPr>
              <a:t>Sin autor (2021). Definición de </a:t>
            </a:r>
            <a:r>
              <a:rPr lang="es-MX" sz="1200" dirty="0" smtClean="0">
                <a:latin typeface="Arial" panose="020B0604020202020204" pitchFamily="34" charset="0"/>
                <a:cs typeface="Arial" panose="020B0604020202020204" pitchFamily="34" charset="0"/>
              </a:rPr>
              <a:t>lotería. </a:t>
            </a:r>
            <a:r>
              <a:rPr lang="es-MX" sz="1200" dirty="0">
                <a:latin typeface="Arial" panose="020B0604020202020204" pitchFamily="34" charset="0"/>
                <a:cs typeface="Arial" panose="020B0604020202020204" pitchFamily="34" charset="0"/>
              </a:rPr>
              <a:t>Recuperado de: https://deconceptos.com/ciencias-sociales/loteria</a:t>
            </a:r>
            <a:endParaRPr lang="es-MX" sz="1200" i="1" dirty="0">
              <a:latin typeface="Arial" panose="020B0604020202020204" pitchFamily="34" charset="0"/>
              <a:cs typeface="Arial" panose="020B0604020202020204" pitchFamily="34" charset="0"/>
            </a:endParaRPr>
          </a:p>
        </p:txBody>
      </p:sp>
      <p:sp>
        <p:nvSpPr>
          <p:cNvPr id="19" name="Rectángulo 18"/>
          <p:cNvSpPr/>
          <p:nvPr/>
        </p:nvSpPr>
        <p:spPr>
          <a:xfrm>
            <a:off x="388412" y="7376514"/>
            <a:ext cx="6280743" cy="1046440"/>
          </a:xfrm>
          <a:prstGeom prst="rect">
            <a:avLst/>
          </a:prstGeom>
          <a:ln w="38100">
            <a:solidFill>
              <a:srgbClr val="92D050"/>
            </a:solidFill>
            <a:prstDash val="sysDash"/>
          </a:ln>
        </p:spPr>
        <p:txBody>
          <a:bodyPr wrap="square">
            <a:spAutoFit/>
          </a:bodyPr>
          <a:lstStyle/>
          <a:p>
            <a:pPr algn="ctr"/>
            <a:r>
              <a:rPr lang="es-MX" sz="1400" b="1" u="sng" dirty="0" smtClean="0">
                <a:solidFill>
                  <a:srgbClr val="92D050"/>
                </a:solidFill>
                <a:latin typeface="Arial" panose="020B0604020202020204" pitchFamily="34" charset="0"/>
                <a:cs typeface="Arial" panose="020B0604020202020204" pitchFamily="34" charset="0"/>
              </a:rPr>
              <a:t>Experimento: </a:t>
            </a:r>
            <a:r>
              <a:rPr lang="es-MX" sz="1200" dirty="0">
                <a:latin typeface="Arial" panose="020B0604020202020204" pitchFamily="34" charset="0"/>
                <a:cs typeface="Arial" panose="020B0604020202020204" pitchFamily="34" charset="0"/>
              </a:rPr>
              <a:t>es todo un proceso complejo en el que se emplean medidas y se realizan pruebas para comprobar y estudiar algún proceso antes de ejecutarlo por completo, en un experimento se realizan todo tipo de estudios, a fin de constatar la funcionalidad del objeto en estudio. Teorías e hipótesis nacen a partir de los experimentos que se realizan entorno a una premisa</a:t>
            </a:r>
            <a:endParaRPr lang="es-MX" sz="1200" dirty="0">
              <a:latin typeface="Arial" panose="020B0604020202020204" pitchFamily="34" charset="0"/>
              <a:cs typeface="Arial" panose="020B0604020202020204" pitchFamily="34" charset="0"/>
            </a:endParaRPr>
          </a:p>
        </p:txBody>
      </p:sp>
      <p:sp>
        <p:nvSpPr>
          <p:cNvPr id="20" name="CuadroTexto 19"/>
          <p:cNvSpPr txBox="1"/>
          <p:nvPr/>
        </p:nvSpPr>
        <p:spPr>
          <a:xfrm>
            <a:off x="522515" y="8547025"/>
            <a:ext cx="6107982" cy="461665"/>
          </a:xfrm>
          <a:prstGeom prst="rect">
            <a:avLst/>
          </a:prstGeom>
          <a:noFill/>
          <a:ln>
            <a:solidFill>
              <a:schemeClr val="accent6">
                <a:lumMod val="50000"/>
              </a:schemeClr>
            </a:solidFill>
          </a:ln>
        </p:spPr>
        <p:txBody>
          <a:bodyPr wrap="square" rtlCol="0">
            <a:spAutoFit/>
          </a:bodyPr>
          <a:lstStyle/>
          <a:p>
            <a:r>
              <a:rPr lang="es-MX" sz="1200" dirty="0">
                <a:latin typeface="Arial" panose="020B0604020202020204" pitchFamily="34" charset="0"/>
                <a:cs typeface="Arial" panose="020B0604020202020204" pitchFamily="34" charset="0"/>
              </a:rPr>
              <a:t>Redacción. ( Última edición:27 de enero del 2021). Definición de Experimento. Recuperado de: //</a:t>
            </a:r>
            <a:r>
              <a:rPr lang="es-MX" sz="1200" dirty="0" err="1">
                <a:latin typeface="Arial" panose="020B0604020202020204" pitchFamily="34" charset="0"/>
                <a:cs typeface="Arial" panose="020B0604020202020204" pitchFamily="34" charset="0"/>
              </a:rPr>
              <a:t>conceptodefinicion.de</a:t>
            </a:r>
            <a:r>
              <a:rPr lang="es-MX" sz="1200" dirty="0">
                <a:latin typeface="Arial" panose="020B0604020202020204" pitchFamily="34" charset="0"/>
                <a:cs typeface="Arial" panose="020B0604020202020204" pitchFamily="34" charset="0"/>
              </a:rPr>
              <a:t>/experimento/.</a:t>
            </a:r>
            <a:endParaRPr lang="es-MX" sz="1200" i="1" dirty="0">
              <a:latin typeface="Arial" panose="020B0604020202020204" pitchFamily="34" charset="0"/>
              <a:cs typeface="Arial" panose="020B0604020202020204" pitchFamily="34" charset="0"/>
            </a:endParaRPr>
          </a:p>
        </p:txBody>
      </p:sp>
      <p:sp>
        <p:nvSpPr>
          <p:cNvPr id="21" name="CuadroTexto 20"/>
          <p:cNvSpPr txBox="1"/>
          <p:nvPr/>
        </p:nvSpPr>
        <p:spPr>
          <a:xfrm>
            <a:off x="362046" y="226546"/>
            <a:ext cx="6198416" cy="523220"/>
          </a:xfrm>
          <a:prstGeom prst="rect">
            <a:avLst/>
          </a:prstGeom>
          <a:ln>
            <a:solidFill>
              <a:srgbClr val="FFC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2800" b="1" dirty="0" smtClean="0">
                <a:latin typeface="Gill Sans Ultra Bold Condensed" panose="020B0A06020104020203" pitchFamily="34" charset="0"/>
              </a:rPr>
              <a:t>Semana del 08 al 12 de marzo 2021</a:t>
            </a:r>
            <a:endParaRPr lang="es-MX" sz="2800" b="1" dirty="0">
              <a:latin typeface="Gill Sans Ultra Bold Condensed" panose="020B0A06020104020203" pitchFamily="34" charset="0"/>
            </a:endParaRPr>
          </a:p>
        </p:txBody>
      </p:sp>
      <p:sp>
        <p:nvSpPr>
          <p:cNvPr id="22" name="CuadroTexto 21"/>
          <p:cNvSpPr txBox="1"/>
          <p:nvPr/>
        </p:nvSpPr>
        <p:spPr>
          <a:xfrm>
            <a:off x="1063010" y="3135099"/>
            <a:ext cx="5606145" cy="461665"/>
          </a:xfrm>
          <a:prstGeom prst="rect">
            <a:avLst/>
          </a:prstGeom>
          <a:noFill/>
          <a:ln>
            <a:solidFill>
              <a:schemeClr val="accent6">
                <a:lumMod val="50000"/>
              </a:schemeClr>
            </a:solidFill>
          </a:ln>
        </p:spPr>
        <p:txBody>
          <a:bodyPr wrap="square" rtlCol="0">
            <a:spAutoFit/>
          </a:bodyPr>
          <a:lstStyle/>
          <a:p>
            <a:r>
              <a:rPr lang="es-MX" sz="1200" dirty="0">
                <a:latin typeface="Arial" panose="020B0604020202020204" pitchFamily="34" charset="0"/>
                <a:cs typeface="Arial" panose="020B0604020202020204" pitchFamily="34" charset="0"/>
              </a:rPr>
              <a:t>Iglesias Simón; </a:t>
            </a:r>
            <a:r>
              <a:rPr lang="es-MX" sz="1200" dirty="0" smtClean="0">
                <a:latin typeface="Arial" panose="020B0604020202020204" pitchFamily="34" charset="0"/>
                <a:cs typeface="Arial" panose="020B0604020202020204" pitchFamily="34" charset="0"/>
              </a:rPr>
              <a:t>Pablo. "El </a:t>
            </a:r>
            <a:r>
              <a:rPr lang="es-MX" sz="1200" dirty="0">
                <a:latin typeface="Arial" panose="020B0604020202020204" pitchFamily="34" charset="0"/>
                <a:cs typeface="Arial" panose="020B0604020202020204" pitchFamily="34" charset="0"/>
              </a:rPr>
              <a:t>diseñador de sonido: función y esquema de trabajo", ADE-Teatro N° 101. Julio-agosto de 2005. Páginas 199-215.</a:t>
            </a:r>
            <a:endParaRPr lang="es-MX" sz="1200" i="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08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Conector recto 1"/>
          <p:cNvCxnSpPr/>
          <p:nvPr/>
        </p:nvCxnSpPr>
        <p:spPr>
          <a:xfrm>
            <a:off x="0" y="987782"/>
            <a:ext cx="6858000" cy="1162"/>
          </a:xfrm>
          <a:prstGeom prst="line">
            <a:avLst/>
          </a:prstGeom>
          <a:ln w="76200">
            <a:solidFill>
              <a:srgbClr val="FFC000"/>
            </a:solidFill>
            <a:prstDash val="dash"/>
          </a:ln>
        </p:spPr>
        <p:style>
          <a:lnRef idx="1">
            <a:schemeClr val="accent1"/>
          </a:lnRef>
          <a:fillRef idx="0">
            <a:schemeClr val="accent1"/>
          </a:fillRef>
          <a:effectRef idx="0">
            <a:schemeClr val="accent1"/>
          </a:effectRef>
          <a:fontRef idx="minor">
            <a:schemeClr val="tx1"/>
          </a:fontRef>
        </p:style>
      </p:cxnSp>
      <p:sp>
        <p:nvSpPr>
          <p:cNvPr id="3" name="Rectángulo 2"/>
          <p:cNvSpPr/>
          <p:nvPr/>
        </p:nvSpPr>
        <p:spPr>
          <a:xfrm>
            <a:off x="0" y="-14097"/>
            <a:ext cx="1380744" cy="1003041"/>
          </a:xfrm>
          <a:prstGeom prst="rect">
            <a:avLst/>
          </a:prstGeom>
          <a:solidFill>
            <a:srgbClr val="FF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4" name="Rectángulo 3"/>
          <p:cNvSpPr/>
          <p:nvPr/>
        </p:nvSpPr>
        <p:spPr>
          <a:xfrm>
            <a:off x="1380744" y="-14091"/>
            <a:ext cx="1024128" cy="1003041"/>
          </a:xfrm>
          <a:prstGeom prst="rect">
            <a:avLst/>
          </a:prstGeom>
          <a:solidFill>
            <a:srgbClr val="99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5" name="Rectángulo 4"/>
          <p:cNvSpPr/>
          <p:nvPr/>
        </p:nvSpPr>
        <p:spPr>
          <a:xfrm>
            <a:off x="2404872" y="-14090"/>
            <a:ext cx="1024128" cy="1003041"/>
          </a:xfrm>
          <a:prstGeom prst="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6" name="Rectángulo 5"/>
          <p:cNvSpPr/>
          <p:nvPr/>
        </p:nvSpPr>
        <p:spPr>
          <a:xfrm>
            <a:off x="3429000" y="-14088"/>
            <a:ext cx="1024128" cy="1003041"/>
          </a:xfrm>
          <a:prstGeom prst="rect">
            <a:avLst/>
          </a:prstGeom>
          <a:solidFill>
            <a:srgbClr val="CC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7" name="Rectángulo 6"/>
          <p:cNvSpPr/>
          <p:nvPr/>
        </p:nvSpPr>
        <p:spPr>
          <a:xfrm>
            <a:off x="4453128" y="-14092"/>
            <a:ext cx="1024128" cy="1003041"/>
          </a:xfrm>
          <a:prstGeom prst="rect">
            <a:avLst/>
          </a:prstGeom>
          <a:solidFill>
            <a:srgbClr val="FF7C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8" name="Rectángulo 7"/>
          <p:cNvSpPr/>
          <p:nvPr/>
        </p:nvSpPr>
        <p:spPr>
          <a:xfrm>
            <a:off x="5477256" y="-14096"/>
            <a:ext cx="1380744" cy="1003041"/>
          </a:xfrm>
          <a:prstGeom prst="rect">
            <a:avLst/>
          </a:prstGeom>
          <a:solidFill>
            <a:srgbClr val="CC66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a:p>
        </p:txBody>
      </p:sp>
      <p:sp>
        <p:nvSpPr>
          <p:cNvPr id="9" name="CuadroTexto 8"/>
          <p:cNvSpPr txBox="1"/>
          <p:nvPr/>
        </p:nvSpPr>
        <p:spPr>
          <a:xfrm>
            <a:off x="362046" y="226546"/>
            <a:ext cx="6198416" cy="523220"/>
          </a:xfrm>
          <a:prstGeom prst="rect">
            <a:avLst/>
          </a:prstGeom>
          <a:ln>
            <a:solidFill>
              <a:srgbClr val="FFC000"/>
            </a:solidFill>
          </a:ln>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es-ES" sz="2800" b="1" dirty="0" smtClean="0">
                <a:latin typeface="Gill Sans Ultra Bold Condensed" panose="020B0A06020104020203" pitchFamily="34" charset="0"/>
              </a:rPr>
              <a:t>Semana del 08 al 12 de marzo 2021</a:t>
            </a:r>
            <a:endParaRPr lang="es-MX" sz="2800" b="1" dirty="0">
              <a:latin typeface="Gill Sans Ultra Bold Condensed" panose="020B0A06020104020203" pitchFamily="34" charset="0"/>
            </a:endParaRPr>
          </a:p>
        </p:txBody>
      </p:sp>
      <p:sp>
        <p:nvSpPr>
          <p:cNvPr id="25" name="Rectángulo 24"/>
          <p:cNvSpPr/>
          <p:nvPr/>
        </p:nvSpPr>
        <p:spPr>
          <a:xfrm>
            <a:off x="368192" y="2029357"/>
            <a:ext cx="6280743" cy="677108"/>
          </a:xfrm>
          <a:prstGeom prst="rect">
            <a:avLst/>
          </a:prstGeom>
          <a:ln w="38100">
            <a:solidFill>
              <a:schemeClr val="accent2"/>
            </a:solidFill>
            <a:prstDash val="sysDash"/>
          </a:ln>
        </p:spPr>
        <p:txBody>
          <a:bodyPr wrap="square">
            <a:spAutoFit/>
          </a:bodyPr>
          <a:lstStyle/>
          <a:p>
            <a:pPr algn="ctr"/>
            <a:r>
              <a:rPr lang="es-MX" sz="1400" b="1" u="sng" dirty="0" smtClean="0">
                <a:solidFill>
                  <a:schemeClr val="accent2"/>
                </a:solidFill>
                <a:latin typeface="Arial" panose="020B0604020202020204" pitchFamily="34" charset="0"/>
                <a:cs typeface="Arial" panose="020B0604020202020204" pitchFamily="34" charset="0"/>
              </a:rPr>
              <a:t>Sonidos: </a:t>
            </a:r>
            <a:r>
              <a:rPr lang="es-MX" sz="1200" dirty="0" smtClean="0">
                <a:latin typeface="Arial" panose="020B0604020202020204" pitchFamily="34" charset="0"/>
                <a:cs typeface="Arial" panose="020B0604020202020204" pitchFamily="34" charset="0"/>
              </a:rPr>
              <a:t>son ruidos que podemos escuchar por nuestro sentido del oído. Estos sonidos provienen de animales, cosas y objetos. Algunos son producidos con la boca, con las vibraciones o con otras partes que lo conforman. </a:t>
            </a:r>
            <a:endParaRPr lang="es-MX" sz="1200" dirty="0">
              <a:latin typeface="Arial" panose="020B0604020202020204" pitchFamily="34" charset="0"/>
              <a:cs typeface="Arial" panose="020B0604020202020204" pitchFamily="34" charset="0"/>
            </a:endParaRPr>
          </a:p>
        </p:txBody>
      </p:sp>
      <p:sp>
        <p:nvSpPr>
          <p:cNvPr id="26" name="CuadroTexto 25"/>
          <p:cNvSpPr txBox="1"/>
          <p:nvPr/>
        </p:nvSpPr>
        <p:spPr>
          <a:xfrm>
            <a:off x="579221" y="2808777"/>
            <a:ext cx="6069714" cy="738664"/>
          </a:xfrm>
          <a:prstGeom prst="rect">
            <a:avLst/>
          </a:prstGeom>
          <a:noFill/>
          <a:ln>
            <a:solidFill>
              <a:schemeClr val="accent6">
                <a:lumMod val="50000"/>
              </a:schemeClr>
            </a:solidFill>
          </a:ln>
        </p:spPr>
        <p:txBody>
          <a:bodyPr wrap="square" rtlCol="0">
            <a:spAutoFit/>
          </a:bodyPr>
          <a:lstStyle/>
          <a:p>
            <a:r>
              <a:rPr lang="es-MX" sz="1400" dirty="0" smtClean="0">
                <a:latin typeface="Arial" panose="020B0604020202020204" pitchFamily="34" charset="0"/>
                <a:cs typeface="Arial" panose="020B0604020202020204" pitchFamily="34" charset="0"/>
              </a:rPr>
              <a:t>Los alumnos escucharan varios sonidos que les resulten familiares de identificar en su hogar. Luego de decir sus suposiciones, los alumnos observaran en la Tablet el objeto al que correspondía. </a:t>
            </a:r>
            <a:endParaRPr lang="es-MX" sz="1400" i="1" dirty="0">
              <a:latin typeface="Arial" panose="020B0604020202020204" pitchFamily="34" charset="0"/>
              <a:cs typeface="Arial" panose="020B0604020202020204" pitchFamily="34" charset="0"/>
            </a:endParaRPr>
          </a:p>
        </p:txBody>
      </p:sp>
      <p:sp>
        <p:nvSpPr>
          <p:cNvPr id="27" name="Rectángulo 26"/>
          <p:cNvSpPr/>
          <p:nvPr/>
        </p:nvSpPr>
        <p:spPr>
          <a:xfrm>
            <a:off x="368192" y="5243743"/>
            <a:ext cx="6280743" cy="646331"/>
          </a:xfrm>
          <a:prstGeom prst="rect">
            <a:avLst/>
          </a:prstGeom>
          <a:ln w="38100">
            <a:solidFill>
              <a:srgbClr val="00B0F0"/>
            </a:solidFill>
            <a:prstDash val="sysDash"/>
          </a:ln>
        </p:spPr>
        <p:txBody>
          <a:bodyPr wrap="square">
            <a:spAutoFit/>
          </a:bodyPr>
          <a:lstStyle/>
          <a:p>
            <a:pPr algn="ctr"/>
            <a:r>
              <a:rPr lang="es-MX" sz="1200" b="1" u="sng" dirty="0" smtClean="0">
                <a:solidFill>
                  <a:schemeClr val="accent1">
                    <a:lumMod val="75000"/>
                  </a:schemeClr>
                </a:solidFill>
                <a:latin typeface="Arial" panose="020B0604020202020204" pitchFamily="34" charset="0"/>
                <a:cs typeface="Arial" panose="020B0604020202020204" pitchFamily="34" charset="0"/>
              </a:rPr>
              <a:t>Sombras: </a:t>
            </a:r>
            <a:r>
              <a:rPr lang="es-MX" sz="1200" dirty="0">
                <a:latin typeface="Arial" panose="020B0604020202020204" pitchFamily="34" charset="0"/>
                <a:cs typeface="Arial" panose="020B0604020202020204" pitchFamily="34" charset="0"/>
              </a:rPr>
              <a:t>es el reflejo de las cosas cuando se colocan a contra luz, podemos ver nuestras sombras en el suelo cuando hay sol y cuando ponemos una linterna frente a una superficie liza, podemos atravesar cosas y observar su sombra. </a:t>
            </a:r>
            <a:endParaRPr lang="es-MX" sz="1200" dirty="0">
              <a:latin typeface="Arial" panose="020B0604020202020204" pitchFamily="34" charset="0"/>
              <a:cs typeface="Arial" panose="020B0604020202020204" pitchFamily="34" charset="0"/>
            </a:endParaRPr>
          </a:p>
        </p:txBody>
      </p:sp>
      <p:sp>
        <p:nvSpPr>
          <p:cNvPr id="28" name="CuadroTexto 27"/>
          <p:cNvSpPr txBox="1"/>
          <p:nvPr/>
        </p:nvSpPr>
        <p:spPr>
          <a:xfrm>
            <a:off x="559228" y="5999271"/>
            <a:ext cx="6082006" cy="523220"/>
          </a:xfrm>
          <a:prstGeom prst="rect">
            <a:avLst/>
          </a:prstGeom>
          <a:noFill/>
          <a:ln>
            <a:solidFill>
              <a:schemeClr val="accent6">
                <a:lumMod val="50000"/>
              </a:schemeClr>
            </a:solidFill>
          </a:ln>
        </p:spPr>
        <p:txBody>
          <a:bodyPr wrap="square" rtlCol="0">
            <a:spAutoFit/>
          </a:bodyPr>
          <a:lstStyle/>
          <a:p>
            <a:r>
              <a:rPr lang="es-MX" sz="1400" dirty="0" smtClean="0">
                <a:latin typeface="Arial" panose="020B0604020202020204" pitchFamily="34" charset="0"/>
                <a:cs typeface="Arial" panose="020B0604020202020204" pitchFamily="34" charset="0"/>
              </a:rPr>
              <a:t>Los alumnos van a armar rompecabezas de animales, buscando cual es la sombra de ellos y armando la pareja de pares. </a:t>
            </a:r>
            <a:endParaRPr lang="es-MX" sz="1400" i="1" dirty="0">
              <a:latin typeface="Arial" panose="020B0604020202020204" pitchFamily="34" charset="0"/>
              <a:cs typeface="Arial" panose="020B0604020202020204" pitchFamily="34" charset="0"/>
            </a:endParaRPr>
          </a:p>
        </p:txBody>
      </p:sp>
      <p:sp>
        <p:nvSpPr>
          <p:cNvPr id="17" name="Rectángulo 16"/>
          <p:cNvSpPr/>
          <p:nvPr/>
        </p:nvSpPr>
        <p:spPr>
          <a:xfrm>
            <a:off x="360491" y="3628287"/>
            <a:ext cx="6280743" cy="646331"/>
          </a:xfrm>
          <a:prstGeom prst="rect">
            <a:avLst/>
          </a:prstGeom>
          <a:ln w="38100">
            <a:solidFill>
              <a:srgbClr val="FF0000"/>
            </a:solidFill>
            <a:prstDash val="sysDash"/>
          </a:ln>
        </p:spPr>
        <p:txBody>
          <a:bodyPr wrap="square">
            <a:spAutoFit/>
          </a:bodyPr>
          <a:lstStyle/>
          <a:p>
            <a:pPr algn="ctr"/>
            <a:r>
              <a:rPr lang="es-MX" sz="1200" b="1" u="sng" dirty="0" smtClean="0">
                <a:solidFill>
                  <a:srgbClr val="FF0000"/>
                </a:solidFill>
                <a:latin typeface="Arial" panose="020B0604020202020204" pitchFamily="34" charset="0"/>
                <a:cs typeface="Arial" panose="020B0604020202020204" pitchFamily="34" charset="0"/>
              </a:rPr>
              <a:t>Lotería: </a:t>
            </a:r>
            <a:r>
              <a:rPr lang="es-MX" sz="1200" dirty="0" smtClean="0">
                <a:latin typeface="Arial" panose="020B0604020202020204" pitchFamily="34" charset="0"/>
                <a:cs typeface="Arial" panose="020B0604020202020204" pitchFamily="34" charset="0"/>
              </a:rPr>
              <a:t>Son una serie de letras que al juntarlas se pueden formar muchísimas palabras diferentes, por un lado están las letras mayúsculas y por el otro las minúsculas. </a:t>
            </a:r>
            <a:r>
              <a:rPr lang="es-MX" sz="1200" dirty="0" smtClean="0">
                <a:latin typeface="Arial" panose="020B0604020202020204" pitchFamily="34" charset="0"/>
                <a:cs typeface="Arial" panose="020B0604020202020204" pitchFamily="34" charset="0"/>
              </a:rPr>
              <a:t>Así </a:t>
            </a:r>
            <a:r>
              <a:rPr lang="es-MX" sz="1200" dirty="0" smtClean="0">
                <a:latin typeface="Arial" panose="020B0604020202020204" pitchFamily="34" charset="0"/>
                <a:cs typeface="Arial" panose="020B0604020202020204" pitchFamily="34" charset="0"/>
              </a:rPr>
              <a:t>es mas fácil aprender como son y que letras llevan cada palabra. </a:t>
            </a:r>
            <a:endParaRPr lang="es-MX" sz="1100" dirty="0">
              <a:latin typeface="Arial" panose="020B0604020202020204" pitchFamily="34" charset="0"/>
              <a:cs typeface="Arial" panose="020B0604020202020204" pitchFamily="34" charset="0"/>
            </a:endParaRPr>
          </a:p>
        </p:txBody>
      </p:sp>
      <p:sp>
        <p:nvSpPr>
          <p:cNvPr id="18" name="CuadroTexto 17"/>
          <p:cNvSpPr txBox="1"/>
          <p:nvPr/>
        </p:nvSpPr>
        <p:spPr>
          <a:xfrm>
            <a:off x="579221" y="4376496"/>
            <a:ext cx="6082006" cy="738664"/>
          </a:xfrm>
          <a:prstGeom prst="rect">
            <a:avLst/>
          </a:prstGeom>
          <a:noFill/>
          <a:ln>
            <a:solidFill>
              <a:schemeClr val="accent6">
                <a:lumMod val="50000"/>
              </a:schemeClr>
            </a:solidFill>
          </a:ln>
        </p:spPr>
        <p:txBody>
          <a:bodyPr wrap="square" rtlCol="0">
            <a:spAutoFit/>
          </a:bodyPr>
          <a:lstStyle/>
          <a:p>
            <a:r>
              <a:rPr lang="es-MX" sz="1400" dirty="0" smtClean="0">
                <a:latin typeface="Arial" panose="020B0604020202020204" pitchFamily="34" charset="0"/>
                <a:cs typeface="Arial" panose="020B0604020202020204" pitchFamily="34" charset="0"/>
              </a:rPr>
              <a:t>Los alumnos jugaran con una lotería de sonidos, conforme vayan escuchando los sonidos, irán poniendo las fichas en el objeto correspondiente. </a:t>
            </a:r>
            <a:endParaRPr lang="es-MX" sz="1400" i="1" dirty="0">
              <a:latin typeface="Arial" panose="020B0604020202020204" pitchFamily="34" charset="0"/>
              <a:cs typeface="Arial" panose="020B0604020202020204" pitchFamily="34" charset="0"/>
            </a:endParaRPr>
          </a:p>
        </p:txBody>
      </p:sp>
      <p:sp>
        <p:nvSpPr>
          <p:cNvPr id="19" name="Rectángulo 18"/>
          <p:cNvSpPr/>
          <p:nvPr/>
        </p:nvSpPr>
        <p:spPr>
          <a:xfrm>
            <a:off x="360491" y="6634731"/>
            <a:ext cx="6280743" cy="646331"/>
          </a:xfrm>
          <a:prstGeom prst="rect">
            <a:avLst/>
          </a:prstGeom>
          <a:ln w="38100">
            <a:solidFill>
              <a:srgbClr val="92D050"/>
            </a:solidFill>
            <a:prstDash val="sysDash"/>
          </a:ln>
        </p:spPr>
        <p:txBody>
          <a:bodyPr wrap="square">
            <a:spAutoFit/>
          </a:bodyPr>
          <a:lstStyle/>
          <a:p>
            <a:pPr algn="ctr"/>
            <a:r>
              <a:rPr lang="es-MX" sz="1200" b="1" u="sng" dirty="0" smtClean="0">
                <a:solidFill>
                  <a:srgbClr val="92D050"/>
                </a:solidFill>
                <a:latin typeface="Arial" panose="020B0604020202020204" pitchFamily="34" charset="0"/>
                <a:cs typeface="Arial" panose="020B0604020202020204" pitchFamily="34" charset="0"/>
              </a:rPr>
              <a:t>Experimento: </a:t>
            </a:r>
            <a:r>
              <a:rPr lang="es-MX" sz="1200" dirty="0" smtClean="0">
                <a:latin typeface="Arial" panose="020B0604020202020204" pitchFamily="34" charset="0"/>
                <a:cs typeface="Arial" panose="020B0604020202020204" pitchFamily="34" charset="0"/>
              </a:rPr>
              <a:t>es una forma que tienen las personas para poder conocer la respuesta de algo nuevo. Hacer un experimento requiere de ciertos pasos, incluso antes de saber la respuesta final, podemos dar ejemplos de lo que va a pasar, eso se llama hipótesis. </a:t>
            </a:r>
            <a:endParaRPr lang="es-MX" sz="1200" dirty="0">
              <a:latin typeface="Arial" panose="020B0604020202020204" pitchFamily="34" charset="0"/>
              <a:cs typeface="Arial" panose="020B0604020202020204" pitchFamily="34" charset="0"/>
            </a:endParaRPr>
          </a:p>
        </p:txBody>
      </p:sp>
      <p:sp>
        <p:nvSpPr>
          <p:cNvPr id="20" name="CuadroTexto 19"/>
          <p:cNvSpPr txBox="1"/>
          <p:nvPr/>
        </p:nvSpPr>
        <p:spPr>
          <a:xfrm>
            <a:off x="573075" y="7393302"/>
            <a:ext cx="6082006" cy="738664"/>
          </a:xfrm>
          <a:prstGeom prst="rect">
            <a:avLst/>
          </a:prstGeom>
          <a:noFill/>
          <a:ln>
            <a:solidFill>
              <a:schemeClr val="accent6">
                <a:lumMod val="50000"/>
              </a:schemeClr>
            </a:solidFill>
          </a:ln>
        </p:spPr>
        <p:txBody>
          <a:bodyPr wrap="square" rtlCol="0">
            <a:spAutoFit/>
          </a:bodyPr>
          <a:lstStyle/>
          <a:p>
            <a:r>
              <a:rPr lang="es-MX" sz="1400" dirty="0" smtClean="0">
                <a:latin typeface="Arial" panose="020B0604020202020204" pitchFamily="34" charset="0"/>
                <a:cs typeface="Arial" panose="020B0604020202020204" pitchFamily="34" charset="0"/>
              </a:rPr>
              <a:t>Los alumnos observaran el proceso de un experimento para saber como plantar una semilla, con forme vayan viendo el video, seguirán los pasos con sus materiales.</a:t>
            </a:r>
            <a:endParaRPr lang="es-MX" sz="1400" i="1" dirty="0">
              <a:latin typeface="Arial" panose="020B0604020202020204" pitchFamily="34" charset="0"/>
              <a:cs typeface="Arial" panose="020B0604020202020204" pitchFamily="34" charset="0"/>
            </a:endParaRPr>
          </a:p>
        </p:txBody>
      </p:sp>
      <p:sp>
        <p:nvSpPr>
          <p:cNvPr id="21" name="Elipse 20"/>
          <p:cNvSpPr/>
          <p:nvPr/>
        </p:nvSpPr>
        <p:spPr>
          <a:xfrm>
            <a:off x="712528" y="1178988"/>
            <a:ext cx="5579778" cy="658368"/>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MX" sz="2400" dirty="0" smtClean="0">
                <a:solidFill>
                  <a:schemeClr val="bg1"/>
                </a:solidFill>
                <a:latin typeface="Arial Black" panose="020B0A04020102020204" pitchFamily="34" charset="0"/>
              </a:rPr>
              <a:t>Explicación al alumno</a:t>
            </a:r>
            <a:endParaRPr lang="es-MX" sz="2400" dirty="0">
              <a:solidFill>
                <a:schemeClr val="bg1"/>
              </a:solidFill>
              <a:latin typeface="Arial Black" panose="020B0A04020102020204" pitchFamily="34" charset="0"/>
            </a:endParaRPr>
          </a:p>
        </p:txBody>
      </p:sp>
    </p:spTree>
    <p:extLst>
      <p:ext uri="{BB962C8B-B14F-4D97-AF65-F5344CB8AC3E}">
        <p14:creationId xmlns:p14="http://schemas.microsoft.com/office/powerpoint/2010/main" val="2224657715"/>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1591</TotalTime>
  <Words>709</Words>
  <Application>Microsoft Office PowerPoint</Application>
  <PresentationFormat>Carta (216 x 279 mm)</PresentationFormat>
  <Paragraphs>22</Paragraphs>
  <Slides>3</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3</vt:i4>
      </vt:variant>
    </vt:vector>
  </HeadingPairs>
  <TitlesOfParts>
    <vt:vector size="10" baseType="lpstr">
      <vt:lpstr>Arial</vt:lpstr>
      <vt:lpstr>Arial Black</vt:lpstr>
      <vt:lpstr>Berlin Sans FB Demi</vt:lpstr>
      <vt:lpstr>Calibri</vt:lpstr>
      <vt:lpstr>Calibri Light</vt:lpstr>
      <vt:lpstr>Gill Sans Ultra Bold Condensed</vt:lpstr>
      <vt:lpstr>Tema de Office</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dc:creator>
  <cp:lastModifiedBy>HP</cp:lastModifiedBy>
  <cp:revision>25</cp:revision>
  <dcterms:created xsi:type="dcterms:W3CDTF">2021-01-18T05:58:36Z</dcterms:created>
  <dcterms:modified xsi:type="dcterms:W3CDTF">2021-03-11T16:30:30Z</dcterms:modified>
</cp:coreProperties>
</file>