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062" y="13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E29BD-03CE-4528-AE54-1426D440B2C5}" type="datetimeFigureOut">
              <a:rPr lang="es-ES" smtClean="0"/>
              <a:t>09/03/2021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F596-16BF-468A-936F-63C37D97BD5E}" type="slidenum">
              <a:rPr lang="es-ES" smtClean="0"/>
              <a:t>‹Nº›</a:t>
            </a:fld>
            <a:endParaRPr lang="es-ES"/>
          </a:p>
        </p:txBody>
      </p:sp>
    </p:spTree>
    <p:extLst>
      <p:ext uri="{BB962C8B-B14F-4D97-AF65-F5344CB8AC3E}">
        <p14:creationId xmlns:p14="http://schemas.microsoft.com/office/powerpoint/2010/main" val="217766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270163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6045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426877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111540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386100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307200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2274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303217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317335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56941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1E063C-B52C-4DB5-A479-A23F71D6E861}" type="datetimeFigureOut">
              <a:rPr lang="es-ES" smtClean="0"/>
              <a:t>09/03/2021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5C8AA2-93D6-463F-9D21-7B16E6139A4A}" type="slidenum">
              <a:rPr lang="es-ES" smtClean="0"/>
              <a:t>‹Nº›</a:t>
            </a:fld>
            <a:endParaRPr lang="es-ES"/>
          </a:p>
        </p:txBody>
      </p:sp>
    </p:spTree>
    <p:extLst>
      <p:ext uri="{BB962C8B-B14F-4D97-AF65-F5344CB8AC3E}">
        <p14:creationId xmlns:p14="http://schemas.microsoft.com/office/powerpoint/2010/main" val="226963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F1E063C-B52C-4DB5-A479-A23F71D6E861}" type="datetimeFigureOut">
              <a:rPr lang="es-ES" smtClean="0"/>
              <a:t>09/03/2021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85C8AA2-93D6-463F-9D21-7B16E6139A4A}" type="slidenum">
              <a:rPr lang="es-ES" smtClean="0"/>
              <a:t>‹Nº›</a:t>
            </a:fld>
            <a:endParaRPr lang="es-ES"/>
          </a:p>
        </p:txBody>
      </p:sp>
    </p:spTree>
    <p:extLst>
      <p:ext uri="{BB962C8B-B14F-4D97-AF65-F5344CB8AC3E}">
        <p14:creationId xmlns:p14="http://schemas.microsoft.com/office/powerpoint/2010/main" val="370515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81305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9288" y="606303"/>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09 </a:t>
            </a:r>
            <a:r>
              <a:rPr lang="es-MX" b="1" dirty="0" smtClean="0">
                <a:latin typeface="Century Gothic" panose="020B0502020202020204" pitchFamily="34" charset="0"/>
              </a:rPr>
              <a:t>de Marzo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85277" y="6516216"/>
            <a:ext cx="6182423" cy="2308324"/>
          </a:xfrm>
          <a:prstGeom prst="rect">
            <a:avLst/>
          </a:prstGeom>
          <a:noFill/>
        </p:spPr>
        <p:txBody>
          <a:bodyPr wrap="square" rtlCol="0">
            <a:spAutoFit/>
          </a:bodyPr>
          <a:lstStyle/>
          <a:p>
            <a:pPr algn="just">
              <a:lnSpc>
                <a:spcPct val="150000"/>
              </a:lnSpc>
            </a:pPr>
            <a:r>
              <a:rPr lang="es-MX" sz="1200" dirty="0" smtClean="0">
                <a:latin typeface="Century Gothic" panose="020B0502020202020204" pitchFamily="34" charset="0"/>
              </a:rPr>
              <a:t>El día de hoy la asistencia disminuyó considerablemente en comparación con los días anteriores, me enviaron mensajes comunicando la razón de la inasistencia: malestares de salud, fallas con el internet o los equipos, o porque se empalmó con clases de los hermanos mayores. </a:t>
            </a:r>
          </a:p>
          <a:p>
            <a:pPr algn="just">
              <a:lnSpc>
                <a:spcPct val="150000"/>
              </a:lnSpc>
            </a:pPr>
            <a:r>
              <a:rPr lang="es-MX" sz="1200" dirty="0" smtClean="0">
                <a:latin typeface="Century Gothic" panose="020B0502020202020204" pitchFamily="34" charset="0"/>
              </a:rPr>
              <a:t>Siempre tengo en mente que sucesos como ya los mencionados pueden suscitarse en cualquier momento, se trata de tener empatía, sin dejar de lado la búsqueda de estrategias que impacten positivamente en la mayor cantidad de población, y que les motive a estar presentes en las sesiones virtuales. </a:t>
            </a:r>
            <a:endParaRPr lang="es-MX" sz="1200" dirty="0" smtClean="0">
              <a:latin typeface="Century Gothic" panose="020B0502020202020204" pitchFamily="34" charset="0"/>
            </a:endParaRPr>
          </a:p>
        </p:txBody>
      </p:sp>
      <p:sp>
        <p:nvSpPr>
          <p:cNvPr id="15" name="CuadroTexto 14"/>
          <p:cNvSpPr txBox="1"/>
          <p:nvPr/>
        </p:nvSpPr>
        <p:spPr>
          <a:xfrm>
            <a:off x="2913483" y="5595964"/>
            <a:ext cx="3794511" cy="492443"/>
          </a:xfrm>
          <a:prstGeom prst="rect">
            <a:avLst/>
          </a:prstGeom>
          <a:solidFill>
            <a:srgbClr val="E6B8D9"/>
          </a:solidFill>
          <a:ln>
            <a:solidFill>
              <a:srgbClr val="E6B8D9"/>
            </a:solidFill>
          </a:ln>
        </p:spPr>
        <p:txBody>
          <a:bodyPr wrap="square" rtlCol="0">
            <a:spAutoFit/>
          </a:bodyPr>
          <a:lstStyle/>
          <a:p>
            <a:r>
              <a:rPr lang="es-MX" sz="1000" dirty="0"/>
              <a:t> </a:t>
            </a:r>
            <a:r>
              <a:rPr lang="es-MX" sz="800" dirty="0">
                <a:latin typeface="Century Gothic" pitchFamily="34" charset="0"/>
              </a:rPr>
              <a:t>5</a:t>
            </a:r>
            <a:r>
              <a:rPr lang="es-MX" sz="800" dirty="0" smtClean="0">
                <a:latin typeface="Century Gothic" pitchFamily="34" charset="0"/>
              </a:rPr>
              <a:t> </a:t>
            </a:r>
            <a:r>
              <a:rPr lang="es-MX" sz="800" dirty="0" smtClean="0">
                <a:latin typeface="Century Gothic" pitchFamily="34" charset="0"/>
              </a:rPr>
              <a:t>alumnos de 2º  y </a:t>
            </a:r>
            <a:r>
              <a:rPr lang="es-MX" sz="800" dirty="0">
                <a:latin typeface="Century Gothic" pitchFamily="34" charset="0"/>
              </a:rPr>
              <a:t>6</a:t>
            </a:r>
            <a:r>
              <a:rPr lang="es-MX" sz="800" dirty="0" smtClean="0">
                <a:latin typeface="Century Gothic" pitchFamily="34" charset="0"/>
              </a:rPr>
              <a:t> </a:t>
            </a:r>
            <a:r>
              <a:rPr lang="es-MX" sz="800" dirty="0" smtClean="0">
                <a:latin typeface="Century Gothic" pitchFamily="34" charset="0"/>
              </a:rPr>
              <a:t>alumnos de 3º(Conexión a través de Zoom).</a:t>
            </a:r>
          </a:p>
          <a:p>
            <a:r>
              <a:rPr lang="es-MX" sz="800" dirty="0" smtClean="0">
                <a:latin typeface="Century Gothic" pitchFamily="34" charset="0"/>
              </a:rPr>
              <a:t>21 Asistencia por medio de WhatsApp.</a:t>
            </a:r>
          </a:p>
          <a:p>
            <a:r>
              <a:rPr lang="es-MX" sz="800" dirty="0" smtClean="0">
                <a:latin typeface="Century Gothic" pitchFamily="34" charset="0"/>
              </a:rPr>
              <a:t>Las evidencias se envían los días viernes en la plataforma de Facebook. </a:t>
            </a:r>
            <a:endParaRPr lang="es-MX" sz="8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6" name="15 Elipse"/>
          <p:cNvSpPr/>
          <p:nvPr/>
        </p:nvSpPr>
        <p:spPr>
          <a:xfrm>
            <a:off x="6006408" y="2123728"/>
            <a:ext cx="261557" cy="22858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strella de 5 puntas 11"/>
          <p:cNvSpPr/>
          <p:nvPr/>
        </p:nvSpPr>
        <p:spPr>
          <a:xfrm>
            <a:off x="4403248" y="352095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3234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821618" y="4819382"/>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20949" y="5004048"/>
            <a:ext cx="4821772" cy="3717462"/>
          </a:xfrm>
          <a:prstGeom prst="rect">
            <a:avLst/>
          </a:prstGeom>
        </p:spPr>
      </p:pic>
      <p:sp>
        <p:nvSpPr>
          <p:cNvPr id="2" name="1 Rectángulo"/>
          <p:cNvSpPr/>
          <p:nvPr/>
        </p:nvSpPr>
        <p:spPr>
          <a:xfrm>
            <a:off x="452137" y="575004"/>
            <a:ext cx="5713002" cy="4455066"/>
          </a:xfrm>
          <a:prstGeom prst="rect">
            <a:avLst/>
          </a:prstGeom>
        </p:spPr>
        <p:txBody>
          <a:bodyPr wrap="square">
            <a:spAutoFit/>
          </a:bodyPr>
          <a:lstStyle/>
          <a:p>
            <a:pPr>
              <a:lnSpc>
                <a:spcPct val="150000"/>
              </a:lnSpc>
            </a:pPr>
            <a:r>
              <a:rPr lang="es-MX" sz="900" b="1" dirty="0" smtClean="0">
                <a:latin typeface="Century Gothic" pitchFamily="34" charset="0"/>
              </a:rPr>
              <a:t>De la intervención de la clase virtual reflexiona acerca de:</a:t>
            </a:r>
          </a:p>
          <a:p>
            <a:pPr>
              <a:lnSpc>
                <a:spcPct val="150000"/>
              </a:lnSpc>
            </a:pPr>
            <a:r>
              <a:rPr lang="es-MX" sz="900" b="1" dirty="0" smtClean="0">
                <a:solidFill>
                  <a:schemeClr val="accent2"/>
                </a:solidFill>
                <a:latin typeface="Century Gothic" pitchFamily="34" charset="0"/>
              </a:rPr>
              <a:t>¿Cómo desarrollé la clase?</a:t>
            </a:r>
          </a:p>
          <a:p>
            <a:pPr>
              <a:lnSpc>
                <a:spcPct val="150000"/>
              </a:lnSpc>
            </a:pPr>
            <a:r>
              <a:rPr lang="es-MX" sz="900" dirty="0" smtClean="0">
                <a:latin typeface="Century Gothic" pitchFamily="34" charset="0"/>
              </a:rPr>
              <a:t>Considero ambas clases  contaron con buena organización</a:t>
            </a:r>
            <a:r>
              <a:rPr lang="es-MX" sz="900" dirty="0" smtClean="0">
                <a:latin typeface="Century Gothic" pitchFamily="34" charset="0"/>
              </a:rPr>
              <a:t>, aunque los niños de tercero hoy estuvieron más inquietos, el tiempo que requieren para escuchar las indicaciones es mayor, de igual forma, en ocasiones siguen sin respetar los acuerdos y son algunos los alumnos que encienden su micrófono a pesar de que alguien más esté hablando, se trata de aspectos con los que se seguirá trabajando con el fin de obtener una mejoría, desarrollé la bienvenida, conocí sus conocimientos previos por medio de cuestionamientos acerca de los osos y las cuevas, se presentaron las características principales de este animal, ellos realizaro</a:t>
            </a:r>
            <a:r>
              <a:rPr lang="es-MX" sz="900" dirty="0" smtClean="0">
                <a:latin typeface="Century Gothic" pitchFamily="34" charset="0"/>
              </a:rPr>
              <a:t>n su antifaz y reflexionaron acerca de la importancia de cuidar a los animales y sus hábitats.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¿Qué </a:t>
            </a:r>
            <a:r>
              <a:rPr lang="es-MX" sz="900" b="1" dirty="0" smtClean="0">
                <a:solidFill>
                  <a:schemeClr val="accent2"/>
                </a:solidFill>
                <a:latin typeface="Century Gothic" pitchFamily="34" charset="0"/>
              </a:rPr>
              <a:t>mejoras puedo realizar? </a:t>
            </a:r>
            <a:r>
              <a:rPr lang="es-MX" sz="900" dirty="0">
                <a:latin typeface="Century Gothic" pitchFamily="34" charset="0"/>
              </a:rPr>
              <a:t> </a:t>
            </a:r>
            <a:r>
              <a:rPr lang="es-MX" sz="900" dirty="0" smtClean="0">
                <a:latin typeface="Century Gothic" pitchFamily="34" charset="0"/>
              </a:rPr>
              <a:t>Implementar pausas activas en ambos grados, principalmente en 3º, que resulten significativas y permitan tener nuevamente la atención de los alumnos, además de que ellos puedan sentirse despejados, con energía o actitud de seguir en la reunión, siempre buscaré la forma en que esos 40 minutos sean un espacio de intercambio, que sea ameno y en donde dejemos de lado todo lo adverso de allá afuera. </a:t>
            </a:r>
            <a:endParaRPr lang="es-MX" sz="900" dirty="0">
              <a:latin typeface="Century Gothic" pitchFamily="34" charset="0"/>
            </a:endParaRPr>
          </a:p>
          <a:p>
            <a:pPr>
              <a:lnSpc>
                <a:spcPct val="150000"/>
              </a:lnSpc>
            </a:pPr>
            <a:r>
              <a:rPr lang="es-MX" sz="900" b="1" dirty="0" smtClean="0">
                <a:solidFill>
                  <a:schemeClr val="accent2"/>
                </a:solidFill>
                <a:latin typeface="Century Gothic" pitchFamily="34" charset="0"/>
              </a:rPr>
              <a:t>Señalar y describir cómo se realizó la evaluación del aprendizaje esperado: </a:t>
            </a:r>
            <a:r>
              <a:rPr lang="es-MX" sz="900" dirty="0">
                <a:latin typeface="Century Gothic" pitchFamily="34" charset="0"/>
              </a:rPr>
              <a:t> </a:t>
            </a:r>
            <a:r>
              <a:rPr lang="es-MX" sz="900" dirty="0" smtClean="0">
                <a:latin typeface="Century Gothic" pitchFamily="34" charset="0"/>
              </a:rPr>
              <a:t>La evaluación del aprendizaje esperado se realizó con las respuestas de los alumnos a los cuestionamientos planteados, </a:t>
            </a:r>
            <a:r>
              <a:rPr lang="es-MX" sz="900" dirty="0">
                <a:latin typeface="Century Gothic" pitchFamily="34" charset="0"/>
              </a:rPr>
              <a:t> </a:t>
            </a:r>
            <a:r>
              <a:rPr lang="es-MX" sz="900" dirty="0" smtClean="0">
                <a:latin typeface="Century Gothic" pitchFamily="34" charset="0"/>
              </a:rPr>
              <a:t>incluso algunos platicaron sus experiencias al estar en contacto directo con la naturaleza, lo que conocen referente a animales y sus hábitats, así como la importancia de la conservación de estas especies, también se toma como base el instrumento de evaluación continua. </a:t>
            </a:r>
            <a:endParaRPr lang="es-MX" dirty="0">
              <a:latin typeface="Ink Free" panose="03080402000500000000" pitchFamily="66"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32" t="10972" r="12967" b="10804"/>
          <a:stretch/>
        </p:blipFill>
        <p:spPr bwMode="auto">
          <a:xfrm>
            <a:off x="3624540" y="6221288"/>
            <a:ext cx="1617510" cy="173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955" y="6126182"/>
            <a:ext cx="1552045" cy="203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03" r="5155" b="18435"/>
          <a:stretch/>
        </p:blipFill>
        <p:spPr bwMode="auto">
          <a:xfrm>
            <a:off x="452137" y="6006776"/>
            <a:ext cx="1245801" cy="173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54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469</Words>
  <Application>Microsoft Office PowerPoint</Application>
  <PresentationFormat>Presentación en pantalla (4:3)</PresentationFormat>
  <Paragraphs>19</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7</cp:revision>
  <dcterms:created xsi:type="dcterms:W3CDTF">2021-03-09T18:22:34Z</dcterms:created>
  <dcterms:modified xsi:type="dcterms:W3CDTF">2021-03-09T19:47:39Z</dcterms:modified>
</cp:coreProperties>
</file>