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9CCFF"/>
    <a:srgbClr val="FFCCFF"/>
    <a:srgbClr val="66FFFF"/>
    <a:srgbClr val="CC66FF"/>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showGuides="1">
      <p:cViewPr varScale="1">
        <p:scale>
          <a:sx n="54" d="100"/>
          <a:sy n="54" d="100"/>
        </p:scale>
        <p:origin x="2226" y="36"/>
      </p:cViewPr>
      <p:guideLst>
        <p:guide orient="horz" pos="290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09/03/2021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275561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09/03/2021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850746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09/03/2021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269445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09/03/2021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76805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9F035B9-84FB-43E8-AA37-788F8648F93A}" type="datetimeFigureOut">
              <a:rPr lang="es-ES" smtClean="0"/>
              <a:t>09/03/2021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248147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9F035B9-84FB-43E8-AA37-788F8648F93A}" type="datetimeFigureOut">
              <a:rPr lang="es-ES" smtClean="0"/>
              <a:t>09/03/2021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126963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9F035B9-84FB-43E8-AA37-788F8648F93A}" type="datetimeFigureOut">
              <a:rPr lang="es-ES" smtClean="0"/>
              <a:t>09/03/2021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99112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9F035B9-84FB-43E8-AA37-788F8648F93A}" type="datetimeFigureOut">
              <a:rPr lang="es-ES" smtClean="0"/>
              <a:t>09/03/2021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78839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035B9-84FB-43E8-AA37-788F8648F93A}" type="datetimeFigureOut">
              <a:rPr lang="es-ES" smtClean="0"/>
              <a:t>09/03/2021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407490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035B9-84FB-43E8-AA37-788F8648F93A}" type="datetimeFigureOut">
              <a:rPr lang="es-ES" smtClean="0"/>
              <a:t>09/03/2021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19301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035B9-84FB-43E8-AA37-788F8648F93A}" type="datetimeFigureOut">
              <a:rPr lang="es-ES" smtClean="0"/>
              <a:t>09/03/2021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97923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9F035B9-84FB-43E8-AA37-788F8648F93A}" type="datetimeFigureOut">
              <a:rPr lang="es-ES" smtClean="0"/>
              <a:t>09/03/2021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5C2DF79-6FD9-4AC7-83BC-3735E25C783A}" type="slidenum">
              <a:rPr lang="es-ES" smtClean="0"/>
              <a:t>‹Nº›</a:t>
            </a:fld>
            <a:endParaRPr lang="es-ES"/>
          </a:p>
        </p:txBody>
      </p:sp>
    </p:spTree>
    <p:extLst>
      <p:ext uri="{BB962C8B-B14F-4D97-AF65-F5344CB8AC3E}">
        <p14:creationId xmlns:p14="http://schemas.microsoft.com/office/powerpoint/2010/main" val="8020666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2.png"/><Relationship Id="rId7" Type="http://schemas.microsoft.com/office/2007/relationships/hdphoto" Target="../media/hdphoto1.wdp"/><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microsoft.com/office/2007/relationships/hdphoto" Target="../media/hdphoto2.wdp"/><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 Id="rId14" Type="http://schemas.microsoft.com/office/2007/relationships/hdphoto" Target="../media/hdphoto3.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Libreta rayada ilustración del vector. Ilustración de rayada - 13848753">
            <a:extLst>
              <a:ext uri="{FF2B5EF4-FFF2-40B4-BE49-F238E27FC236}">
                <a16:creationId xmlns:a16="http://schemas.microsoft.com/office/drawing/2014/main" id="{BE6B8336-695F-42DD-9310-6D34911527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313" b="2443"/>
          <a:stretch/>
        </p:blipFill>
        <p:spPr bwMode="auto">
          <a:xfrm>
            <a:off x="322289" y="1712661"/>
            <a:ext cx="6535711" cy="7253255"/>
          </a:xfrm>
          <a:prstGeom prst="rect">
            <a:avLst/>
          </a:prstGeom>
          <a:noFill/>
          <a:extLst>
            <a:ext uri="{909E8E84-426E-40DD-AFC4-6F175D3DCCD1}">
              <a14:hiddenFill xmlns:a14="http://schemas.microsoft.com/office/drawing/2010/main">
                <a:solidFill>
                  <a:srgbClr val="FFFFFF"/>
                </a:solidFill>
              </a14:hiddenFill>
            </a:ext>
          </a:extLst>
        </p:spPr>
      </p:pic>
      <p:sp>
        <p:nvSpPr>
          <p:cNvPr id="13" name="Rectángulo: esquinas redondeadas 12">
            <a:extLst>
              <a:ext uri="{FF2B5EF4-FFF2-40B4-BE49-F238E27FC236}">
                <a16:creationId xmlns:a16="http://schemas.microsoft.com/office/drawing/2014/main" id="{BEE8CCAF-E051-450C-B7CB-6E6DB1D6D7E9}"/>
              </a:ext>
            </a:extLst>
          </p:cNvPr>
          <p:cNvSpPr/>
          <p:nvPr/>
        </p:nvSpPr>
        <p:spPr>
          <a:xfrm>
            <a:off x="360515" y="691842"/>
            <a:ext cx="6190937" cy="734517"/>
          </a:xfrm>
          <a:prstGeom prst="roundRect">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tx1"/>
                </a:solidFill>
                <a:latin typeface="Century Gothic" panose="020B0502020202020204" pitchFamily="34" charset="0"/>
              </a:rPr>
              <a:t>Jardín de Niños ¨María L. Pérez de Arreola</a:t>
            </a:r>
          </a:p>
          <a:p>
            <a:pPr algn="ctr"/>
            <a:r>
              <a:rPr lang="es-ES" sz="1600" b="1" dirty="0">
                <a:solidFill>
                  <a:schemeClr val="tx1"/>
                </a:solidFill>
                <a:latin typeface="Century Gothic" panose="020B0502020202020204" pitchFamily="34" charset="0"/>
              </a:rPr>
              <a:t>Maestra practicante: Dennise Arizpe Mesquitic</a:t>
            </a:r>
          </a:p>
          <a:p>
            <a:pPr algn="ctr"/>
            <a:r>
              <a:rPr lang="es-ES" sz="1600" b="1" dirty="0">
                <a:solidFill>
                  <a:schemeClr val="tx1"/>
                </a:solidFill>
                <a:latin typeface="Century Gothic" panose="020B0502020202020204" pitchFamily="34" charset="0"/>
              </a:rPr>
              <a:t>3° A</a:t>
            </a:r>
          </a:p>
        </p:txBody>
      </p:sp>
      <p:sp>
        <p:nvSpPr>
          <p:cNvPr id="14" name="CuadroTexto 13">
            <a:extLst>
              <a:ext uri="{FF2B5EF4-FFF2-40B4-BE49-F238E27FC236}">
                <a16:creationId xmlns:a16="http://schemas.microsoft.com/office/drawing/2014/main" id="{A0C839B8-5F68-4F29-AE60-0D8160DA2C16}"/>
              </a:ext>
            </a:extLst>
          </p:cNvPr>
          <p:cNvSpPr txBox="1"/>
          <p:nvPr/>
        </p:nvSpPr>
        <p:spPr>
          <a:xfrm flipH="1">
            <a:off x="3357493" y="1374107"/>
            <a:ext cx="3985886" cy="338554"/>
          </a:xfrm>
          <a:prstGeom prst="rect">
            <a:avLst/>
          </a:prstGeom>
          <a:noFill/>
        </p:spPr>
        <p:txBody>
          <a:bodyPr wrap="square" rtlCol="0">
            <a:spAutoFit/>
          </a:bodyPr>
          <a:lstStyle/>
          <a:p>
            <a:r>
              <a:rPr lang="es-ES" sz="1600" b="1" dirty="0">
                <a:latin typeface="Century Gothic" panose="020B0502020202020204" pitchFamily="34" charset="0"/>
              </a:rPr>
              <a:t>Martes 9 de marzo del 2021</a:t>
            </a:r>
          </a:p>
        </p:txBody>
      </p:sp>
      <p:pic>
        <p:nvPicPr>
          <p:cNvPr id="18" name="Imagen 17" descr="Imagen que contiene Texto&#10;&#10;Descripción generada automáticamente">
            <a:extLst>
              <a:ext uri="{FF2B5EF4-FFF2-40B4-BE49-F238E27FC236}">
                <a16:creationId xmlns:a16="http://schemas.microsoft.com/office/drawing/2014/main" id="{FD905182-9CC0-4473-A604-DD5702AA8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3778" y="1847731"/>
            <a:ext cx="2127688" cy="1347333"/>
          </a:xfrm>
          <a:prstGeom prst="rect">
            <a:avLst/>
          </a:prstGeom>
        </p:spPr>
      </p:pic>
      <p:sp>
        <p:nvSpPr>
          <p:cNvPr id="19" name="Estrella: 4 puntas 18">
            <a:extLst>
              <a:ext uri="{FF2B5EF4-FFF2-40B4-BE49-F238E27FC236}">
                <a16:creationId xmlns:a16="http://schemas.microsoft.com/office/drawing/2014/main" id="{70B8DA2E-2CDD-4A09-B8DA-14FF89C6C0CC}"/>
              </a:ext>
            </a:extLst>
          </p:cNvPr>
          <p:cNvSpPr/>
          <p:nvPr/>
        </p:nvSpPr>
        <p:spPr>
          <a:xfrm>
            <a:off x="1322272" y="2174845"/>
            <a:ext cx="389743" cy="40473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Estrella: 4 puntas 25">
            <a:extLst>
              <a:ext uri="{FF2B5EF4-FFF2-40B4-BE49-F238E27FC236}">
                <a16:creationId xmlns:a16="http://schemas.microsoft.com/office/drawing/2014/main" id="{8D0E5BF0-D6AF-4F51-AD9C-7E1149BDBE19}"/>
              </a:ext>
            </a:extLst>
          </p:cNvPr>
          <p:cNvSpPr/>
          <p:nvPr/>
        </p:nvSpPr>
        <p:spPr>
          <a:xfrm>
            <a:off x="2873168" y="2153651"/>
            <a:ext cx="389743" cy="40473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esquinas redondeadas 19">
            <a:extLst>
              <a:ext uri="{FF2B5EF4-FFF2-40B4-BE49-F238E27FC236}">
                <a16:creationId xmlns:a16="http://schemas.microsoft.com/office/drawing/2014/main" id="{453A847E-F4B5-4D02-8C9C-8ABFB182FA9F}"/>
              </a:ext>
            </a:extLst>
          </p:cNvPr>
          <p:cNvSpPr/>
          <p:nvPr/>
        </p:nvSpPr>
        <p:spPr>
          <a:xfrm>
            <a:off x="3507017" y="2000554"/>
            <a:ext cx="2907342" cy="734517"/>
          </a:xfrm>
          <a:prstGeom prst="roundRect">
            <a:avLst/>
          </a:prstGeom>
          <a:solidFill>
            <a:schemeClr val="bg1"/>
          </a:solidFill>
          <a:ln w="3810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chemeClr val="tx1"/>
                </a:solidFill>
                <a:latin typeface="Century Gothic" panose="020B0502020202020204" pitchFamily="34" charset="0"/>
              </a:rPr>
              <a:t>Lenguaje y comunicación:</a:t>
            </a:r>
          </a:p>
          <a:p>
            <a:r>
              <a:rPr lang="es-ES" sz="1400" dirty="0">
                <a:solidFill>
                  <a:schemeClr val="tx1"/>
                </a:solidFill>
                <a:latin typeface="Century Gothic" panose="020B0502020202020204" pitchFamily="34" charset="0"/>
              </a:rPr>
              <a:t>Pensamiento matemático:</a:t>
            </a:r>
          </a:p>
          <a:p>
            <a:r>
              <a:rPr lang="es-ES" sz="1400" dirty="0">
                <a:solidFill>
                  <a:schemeClr val="tx1"/>
                </a:solidFill>
                <a:latin typeface="Century Gothic" panose="020B0502020202020204" pitchFamily="34" charset="0"/>
              </a:rPr>
              <a:t>Exploración del mundo:</a:t>
            </a:r>
          </a:p>
        </p:txBody>
      </p:sp>
      <p:sp>
        <p:nvSpPr>
          <p:cNvPr id="24" name="Elipse 23">
            <a:extLst>
              <a:ext uri="{FF2B5EF4-FFF2-40B4-BE49-F238E27FC236}">
                <a16:creationId xmlns:a16="http://schemas.microsoft.com/office/drawing/2014/main" id="{FD75BA4A-E174-4396-9F44-955739D5B4E4}"/>
              </a:ext>
            </a:extLst>
          </p:cNvPr>
          <p:cNvSpPr/>
          <p:nvPr/>
        </p:nvSpPr>
        <p:spPr>
          <a:xfrm>
            <a:off x="6006626" y="2042860"/>
            <a:ext cx="254833" cy="20376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Elipse 30">
            <a:extLst>
              <a:ext uri="{FF2B5EF4-FFF2-40B4-BE49-F238E27FC236}">
                <a16:creationId xmlns:a16="http://schemas.microsoft.com/office/drawing/2014/main" id="{E0EE746F-7E7A-41F2-AD61-115B3020EA85}"/>
              </a:ext>
            </a:extLst>
          </p:cNvPr>
          <p:cNvSpPr/>
          <p:nvPr/>
        </p:nvSpPr>
        <p:spPr>
          <a:xfrm>
            <a:off x="6028114" y="2272856"/>
            <a:ext cx="254833" cy="203761"/>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2" name="Elipse 31">
            <a:extLst>
              <a:ext uri="{FF2B5EF4-FFF2-40B4-BE49-F238E27FC236}">
                <a16:creationId xmlns:a16="http://schemas.microsoft.com/office/drawing/2014/main" id="{C3536673-76A7-4C31-A715-9D631FBCD0C4}"/>
              </a:ext>
            </a:extLst>
          </p:cNvPr>
          <p:cNvSpPr/>
          <p:nvPr/>
        </p:nvSpPr>
        <p:spPr>
          <a:xfrm>
            <a:off x="6031111" y="2505630"/>
            <a:ext cx="254833" cy="203761"/>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4" name="Imagen 33" descr="Texto&#10;&#10;Descripción generada automáticamente">
            <a:extLst>
              <a:ext uri="{FF2B5EF4-FFF2-40B4-BE49-F238E27FC236}">
                <a16:creationId xmlns:a16="http://schemas.microsoft.com/office/drawing/2014/main" id="{330DD0CC-EDDA-4341-92B6-AFF1B4F58E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9420" y="2944256"/>
            <a:ext cx="2402032" cy="1255885"/>
          </a:xfrm>
          <a:prstGeom prst="rect">
            <a:avLst/>
          </a:prstGeom>
        </p:spPr>
      </p:pic>
      <p:sp>
        <p:nvSpPr>
          <p:cNvPr id="36" name="Rectángulo: esquinas redondeadas 35">
            <a:extLst>
              <a:ext uri="{FF2B5EF4-FFF2-40B4-BE49-F238E27FC236}">
                <a16:creationId xmlns:a16="http://schemas.microsoft.com/office/drawing/2014/main" id="{71DA96B5-90DE-496F-946F-BC00E8D96321}"/>
              </a:ext>
            </a:extLst>
          </p:cNvPr>
          <p:cNvSpPr/>
          <p:nvPr/>
        </p:nvSpPr>
        <p:spPr>
          <a:xfrm>
            <a:off x="1297195" y="3195064"/>
            <a:ext cx="2852225" cy="909227"/>
          </a:xfrm>
          <a:prstGeom prst="roundRect">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chemeClr val="tx1"/>
                </a:solidFill>
                <a:latin typeface="Century Gothic" panose="020B0502020202020204" pitchFamily="34" charset="0"/>
              </a:rPr>
              <a:t>Artes:</a:t>
            </a:r>
          </a:p>
          <a:p>
            <a:r>
              <a:rPr lang="es-ES" sz="1400" dirty="0">
                <a:solidFill>
                  <a:schemeClr val="tx1"/>
                </a:solidFill>
                <a:latin typeface="Century Gothic" panose="020B0502020202020204" pitchFamily="34" charset="0"/>
              </a:rPr>
              <a:t>Educación Socioemocional:</a:t>
            </a:r>
          </a:p>
          <a:p>
            <a:r>
              <a:rPr lang="es-ES" sz="1400" dirty="0">
                <a:solidFill>
                  <a:schemeClr val="tx1"/>
                </a:solidFill>
                <a:latin typeface="Century Gothic" panose="020B0502020202020204" pitchFamily="34" charset="0"/>
              </a:rPr>
              <a:t>Educación física:</a:t>
            </a:r>
          </a:p>
        </p:txBody>
      </p:sp>
      <p:sp>
        <p:nvSpPr>
          <p:cNvPr id="42" name="Elipse 41">
            <a:extLst>
              <a:ext uri="{FF2B5EF4-FFF2-40B4-BE49-F238E27FC236}">
                <a16:creationId xmlns:a16="http://schemas.microsoft.com/office/drawing/2014/main" id="{C7402E83-B899-4A3E-914D-3B3184DEFF2A}"/>
              </a:ext>
            </a:extLst>
          </p:cNvPr>
          <p:cNvSpPr/>
          <p:nvPr/>
        </p:nvSpPr>
        <p:spPr>
          <a:xfrm>
            <a:off x="3893018" y="3312241"/>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3" name="Elipse 42">
            <a:extLst>
              <a:ext uri="{FF2B5EF4-FFF2-40B4-BE49-F238E27FC236}">
                <a16:creationId xmlns:a16="http://schemas.microsoft.com/office/drawing/2014/main" id="{9DC3EA09-2617-49E3-A7CD-FF801BD056F1}"/>
              </a:ext>
            </a:extLst>
          </p:cNvPr>
          <p:cNvSpPr/>
          <p:nvPr/>
        </p:nvSpPr>
        <p:spPr>
          <a:xfrm>
            <a:off x="3863591" y="3851509"/>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Elipse 43">
            <a:extLst>
              <a:ext uri="{FF2B5EF4-FFF2-40B4-BE49-F238E27FC236}">
                <a16:creationId xmlns:a16="http://schemas.microsoft.com/office/drawing/2014/main" id="{AB3DEA3C-27BD-4375-84E1-091A14E5B121}"/>
              </a:ext>
            </a:extLst>
          </p:cNvPr>
          <p:cNvSpPr/>
          <p:nvPr/>
        </p:nvSpPr>
        <p:spPr>
          <a:xfrm>
            <a:off x="3894587" y="3584105"/>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9" name="Imagen 38" descr="Imagen que contiene Texto&#10;&#10;Descripción generada automáticamente">
            <a:extLst>
              <a:ext uri="{FF2B5EF4-FFF2-40B4-BE49-F238E27FC236}">
                <a16:creationId xmlns:a16="http://schemas.microsoft.com/office/drawing/2014/main" id="{83D09377-57EB-403B-9946-7FA8069F771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2272" y="4309263"/>
            <a:ext cx="1940639" cy="1124894"/>
          </a:xfrm>
          <a:prstGeom prst="rect">
            <a:avLst/>
          </a:prstGeom>
        </p:spPr>
      </p:pic>
      <p:sp>
        <p:nvSpPr>
          <p:cNvPr id="40" name="Rectángulo: esquinas redondeadas 39">
            <a:extLst>
              <a:ext uri="{FF2B5EF4-FFF2-40B4-BE49-F238E27FC236}">
                <a16:creationId xmlns:a16="http://schemas.microsoft.com/office/drawing/2014/main" id="{78FA1BB0-6842-40D4-AB4C-596CF424F991}"/>
              </a:ext>
            </a:extLst>
          </p:cNvPr>
          <p:cNvSpPr/>
          <p:nvPr/>
        </p:nvSpPr>
        <p:spPr>
          <a:xfrm>
            <a:off x="3309869" y="4309263"/>
            <a:ext cx="2718245" cy="1122473"/>
          </a:xfrm>
          <a:prstGeom prst="roundRect">
            <a:avLst/>
          </a:prstGeom>
          <a:solidFill>
            <a:schemeClr val="bg1"/>
          </a:solidFill>
          <a:ln w="571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s-ES" dirty="0">
                <a:solidFill>
                  <a:schemeClr val="tx1"/>
                </a:solidFill>
                <a:latin typeface="Century Gothic" panose="020B0502020202020204" pitchFamily="34" charset="0"/>
              </a:rPr>
              <a:t>      WhatsApp</a:t>
            </a:r>
          </a:p>
          <a:p>
            <a:pPr algn="ctr">
              <a:lnSpc>
                <a:spcPct val="150000"/>
              </a:lnSpc>
            </a:pPr>
            <a:r>
              <a:rPr lang="es-ES" dirty="0">
                <a:solidFill>
                  <a:schemeClr val="tx1"/>
                </a:solidFill>
                <a:latin typeface="Century Gothic" panose="020B0502020202020204" pitchFamily="34" charset="0"/>
              </a:rPr>
              <a:t>    Facebook</a:t>
            </a:r>
          </a:p>
        </p:txBody>
      </p:sp>
      <p:pic>
        <p:nvPicPr>
          <p:cNvPr id="1036" name="Picture 12" descr="WhatsApp - Wikipedia">
            <a:extLst>
              <a:ext uri="{FF2B5EF4-FFF2-40B4-BE49-F238E27FC236}">
                <a16:creationId xmlns:a16="http://schemas.microsoft.com/office/drawing/2014/main" id="{4B3FC63B-7687-4623-BD56-68005C1913A5}"/>
              </a:ext>
            </a:extLst>
          </p:cNvPr>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3556" b="92889" l="893" r="89286">
                        <a14:foregroundMark x1="16964" y1="80444" x2="71429" y2="28889"/>
                        <a14:foregroundMark x1="71429" y1="73778" x2="20089" y2="32444"/>
                        <a14:foregroundMark x1="20089" y1="32444" x2="68304" y2="48444"/>
                        <a14:foregroundMark x1="68304" y1="57778" x2="62054" y2="41778"/>
                        <a14:foregroundMark x1="84375" y1="57778" x2="33036" y2="83556"/>
                        <a14:foregroundMark x1="71429" y1="80444" x2="84375" y2="44889"/>
                        <a14:foregroundMark x1="84375" y1="80444" x2="893" y2="67556"/>
                        <a14:foregroundMark x1="71429" y1="92889" x2="45982" y2="16444"/>
                        <a14:foregroundMark x1="68304" y1="73778" x2="16964" y2="19556"/>
                        <a14:foregroundMark x1="16964" y1="19556" x2="75000" y2="12889"/>
                        <a14:foregroundMark x1="78125" y1="70667" x2="58929" y2="70667"/>
                        <a14:foregroundMark x1="52232" y1="3556" x2="36161" y2="12889"/>
                      </a14:backgroundRemoval>
                    </a14:imgEffect>
                  </a14:imgLayer>
                </a14:imgProps>
              </a:ext>
              <a:ext uri="{28A0092B-C50C-407E-A947-70E740481C1C}">
                <a14:useLocalDpi xmlns:a14="http://schemas.microsoft.com/office/drawing/2010/main" val="0"/>
              </a:ext>
            </a:extLst>
          </a:blip>
          <a:srcRect/>
          <a:stretch>
            <a:fillRect/>
          </a:stretch>
        </p:blipFill>
        <p:spPr bwMode="auto">
          <a:xfrm>
            <a:off x="3755333" y="4433258"/>
            <a:ext cx="486245" cy="488417"/>
          </a:xfrm>
          <a:prstGeom prst="rect">
            <a:avLst/>
          </a:prstGeom>
          <a:noFill/>
          <a:extLst>
            <a:ext uri="{909E8E84-426E-40DD-AFC4-6F175D3DCCD1}">
              <a14:hiddenFill xmlns:a14="http://schemas.microsoft.com/office/drawing/2010/main">
                <a:solidFill>
                  <a:srgbClr val="FFFFFF"/>
                </a:solidFill>
              </a14:hiddenFill>
            </a:ext>
          </a:extLst>
        </p:spPr>
      </p:pic>
      <p:pic>
        <p:nvPicPr>
          <p:cNvPr id="48" name="Imagen 47" descr="Imagen que contiene Forma&#10;&#10;Descripción generada automáticamente">
            <a:extLst>
              <a:ext uri="{FF2B5EF4-FFF2-40B4-BE49-F238E27FC236}">
                <a16:creationId xmlns:a16="http://schemas.microsoft.com/office/drawing/2014/main" id="{54BFB060-5302-4598-A346-2B40ABCC075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62330" y="5451624"/>
            <a:ext cx="2219136" cy="1361552"/>
          </a:xfrm>
          <a:prstGeom prst="rect">
            <a:avLst/>
          </a:prstGeom>
        </p:spPr>
      </p:pic>
      <p:sp>
        <p:nvSpPr>
          <p:cNvPr id="49" name="Rectángulo: esquinas redondeadas 48">
            <a:extLst>
              <a:ext uri="{FF2B5EF4-FFF2-40B4-BE49-F238E27FC236}">
                <a16:creationId xmlns:a16="http://schemas.microsoft.com/office/drawing/2014/main" id="{881AC90D-48D4-4FBD-BF6B-7F1DB57C3963}"/>
              </a:ext>
            </a:extLst>
          </p:cNvPr>
          <p:cNvSpPr/>
          <p:nvPr/>
        </p:nvSpPr>
        <p:spPr>
          <a:xfrm>
            <a:off x="3484482" y="5540858"/>
            <a:ext cx="2907342" cy="1122473"/>
          </a:xfrm>
          <a:prstGeom prst="roundRect">
            <a:avLst/>
          </a:prstGeom>
          <a:solidFill>
            <a:schemeClr val="bg1"/>
          </a:solid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solidFill>
                  <a:schemeClr val="tx1">
                    <a:lumMod val="95000"/>
                    <a:lumOff val="5000"/>
                  </a:schemeClr>
                </a:solidFill>
                <a:latin typeface="Century Gothic" panose="020B0502020202020204" pitchFamily="34" charset="0"/>
              </a:rPr>
              <a:t>20 alumnos que asistieron a clase virtual.</a:t>
            </a:r>
          </a:p>
          <a:p>
            <a:pPr algn="ctr"/>
            <a:r>
              <a:rPr lang="es-ES" sz="1400" dirty="0">
                <a:solidFill>
                  <a:schemeClr val="tx1">
                    <a:lumMod val="95000"/>
                    <a:lumOff val="5000"/>
                  </a:schemeClr>
                </a:solidFill>
                <a:latin typeface="Century Gothic" panose="020B0502020202020204" pitchFamily="34" charset="0"/>
              </a:rPr>
              <a:t>21 alumnos entregaron evidencias</a:t>
            </a:r>
          </a:p>
          <a:p>
            <a:pPr algn="ctr"/>
            <a:r>
              <a:rPr lang="es-ES" sz="1400" dirty="0">
                <a:solidFill>
                  <a:schemeClr val="tx1">
                    <a:lumMod val="95000"/>
                    <a:lumOff val="5000"/>
                  </a:schemeClr>
                </a:solidFill>
                <a:latin typeface="Century Gothic" panose="020B0502020202020204" pitchFamily="34" charset="0"/>
              </a:rPr>
              <a:t>11 no se reportaron</a:t>
            </a:r>
          </a:p>
        </p:txBody>
      </p:sp>
      <p:pic>
        <p:nvPicPr>
          <p:cNvPr id="52" name="Imagen 51" descr="Texto&#10;&#10;Descripción generada automáticamente">
            <a:extLst>
              <a:ext uri="{FF2B5EF4-FFF2-40B4-BE49-F238E27FC236}">
                <a16:creationId xmlns:a16="http://schemas.microsoft.com/office/drawing/2014/main" id="{8493E572-5FBC-414E-B5BC-28699F8450C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28538" y="6803326"/>
            <a:ext cx="4426080" cy="2127688"/>
          </a:xfrm>
          <a:prstGeom prst="rect">
            <a:avLst/>
          </a:prstGeom>
        </p:spPr>
      </p:pic>
      <p:sp>
        <p:nvSpPr>
          <p:cNvPr id="53" name="CuadroTexto 52">
            <a:extLst>
              <a:ext uri="{FF2B5EF4-FFF2-40B4-BE49-F238E27FC236}">
                <a16:creationId xmlns:a16="http://schemas.microsoft.com/office/drawing/2014/main" id="{5BF85908-8DF8-4728-9386-EB68B5F5A831}"/>
              </a:ext>
            </a:extLst>
          </p:cNvPr>
          <p:cNvSpPr txBox="1"/>
          <p:nvPr/>
        </p:nvSpPr>
        <p:spPr>
          <a:xfrm>
            <a:off x="2114642" y="7380496"/>
            <a:ext cx="4299717" cy="1600438"/>
          </a:xfrm>
          <a:prstGeom prst="rect">
            <a:avLst/>
          </a:prstGeom>
          <a:noFill/>
        </p:spPr>
        <p:txBody>
          <a:bodyPr wrap="square" rtlCol="0">
            <a:spAutoFit/>
          </a:bodyPr>
          <a:lstStyle/>
          <a:p>
            <a:r>
              <a:rPr lang="es-ES" sz="1400" dirty="0">
                <a:latin typeface="Century Gothic" panose="020B0502020202020204" pitchFamily="34" charset="0"/>
              </a:rPr>
              <a:t>Se tomo la asistencia a las 8:00 a.m. con el programa de aprende en casa donde se registraron 20 alumnos, después se inicio la clase por medio de transmisión en vivo, entregaron las evidencias 21 de ellos y 11 no se reportaron durante el día. </a:t>
            </a:r>
          </a:p>
          <a:p>
            <a:endParaRPr lang="es-ES" sz="1400" dirty="0">
              <a:latin typeface="Century Gothic" panose="020B0502020202020204" pitchFamily="34" charset="0"/>
            </a:endParaRPr>
          </a:p>
        </p:txBody>
      </p:sp>
      <p:pic>
        <p:nvPicPr>
          <p:cNvPr id="1040" name="Picture 16" descr="Melonheadz">
            <a:extLst>
              <a:ext uri="{FF2B5EF4-FFF2-40B4-BE49-F238E27FC236}">
                <a16:creationId xmlns:a16="http://schemas.microsoft.com/office/drawing/2014/main" id="{469DFCE8-E35F-4B40-9661-A3CA7D822AB5}"/>
              </a:ext>
            </a:extLst>
          </p:cNvPr>
          <p:cNvPicPr>
            <a:picLocks noChangeAspect="1" noChangeArrowheads="1"/>
          </p:cNvPicPr>
          <p:nvPr/>
        </p:nvPicPr>
        <p:blipFill>
          <a:blip r:embed="rId10">
            <a:extLst>
              <a:ext uri="{BEBA8EAE-BF5A-486C-A8C5-ECC9F3942E4B}">
                <a14:imgProps xmlns:a14="http://schemas.microsoft.com/office/drawing/2010/main">
                  <a14:imgLayer r:embed="rId11">
                    <a14:imgEffect>
                      <a14:backgroundRemoval t="0" b="95342" l="5508" r="92797">
                        <a14:foregroundMark x1="52119" y1="14795" x2="38559" y2="6575"/>
                        <a14:foregroundMark x1="39407" y1="2466" x2="47458" y2="0"/>
                        <a14:foregroundMark x1="27542" y1="95890" x2="43220" y2="85479"/>
                        <a14:foregroundMark x1="5932" y1="92329" x2="16949" y2="84932"/>
                        <a14:foregroundMark x1="22881" y1="86575" x2="9746" y2="83014"/>
                        <a14:foregroundMark x1="21186" y1="84932" x2="28390" y2="87123"/>
                        <a14:foregroundMark x1="37712" y1="55616" x2="39407" y2="36164"/>
                        <a14:foregroundMark x1="45763" y1="50411" x2="45763" y2="10685"/>
                        <a14:foregroundMark x1="42797" y1="22192" x2="41102" y2="36712"/>
                        <a14:foregroundMark x1="92797" y1="32329" x2="88983" y2="27397"/>
                      </a14:backgroundRemoval>
                    </a14:imgEffect>
                  </a14:imgLayer>
                </a14:imgProps>
              </a:ext>
              <a:ext uri="{28A0092B-C50C-407E-A947-70E740481C1C}">
                <a14:useLocalDpi xmlns:a14="http://schemas.microsoft.com/office/drawing/2010/main" val="0"/>
              </a:ext>
            </a:extLst>
          </a:blip>
          <a:srcRect/>
          <a:stretch>
            <a:fillRect/>
          </a:stretch>
        </p:blipFill>
        <p:spPr bwMode="auto">
          <a:xfrm>
            <a:off x="0" y="5578999"/>
            <a:ext cx="2225400" cy="3441827"/>
          </a:xfrm>
          <a:prstGeom prst="rect">
            <a:avLst/>
          </a:prstGeom>
          <a:noFill/>
          <a:extLst>
            <a:ext uri="{909E8E84-426E-40DD-AFC4-6F175D3DCCD1}">
              <a14:hiddenFill xmlns:a14="http://schemas.microsoft.com/office/drawing/2010/main">
                <a:solidFill>
                  <a:srgbClr val="FFFFFF"/>
                </a:solidFill>
              </a14:hiddenFill>
            </a:ext>
          </a:extLst>
        </p:spPr>
      </p:pic>
      <p:pic>
        <p:nvPicPr>
          <p:cNvPr id="56" name="Imagen 55" descr="Imagen que contiene Logotipo&#10;&#10;Descripción generada automáticamente">
            <a:extLst>
              <a:ext uri="{FF2B5EF4-FFF2-40B4-BE49-F238E27FC236}">
                <a16:creationId xmlns:a16="http://schemas.microsoft.com/office/drawing/2014/main" id="{52FFFC79-0F77-4035-BE83-88B6AE54BD0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799989" y="-836673"/>
            <a:ext cx="3414056" cy="2139881"/>
          </a:xfrm>
          <a:prstGeom prst="rect">
            <a:avLst/>
          </a:prstGeom>
        </p:spPr>
      </p:pic>
      <p:pic>
        <p:nvPicPr>
          <p:cNvPr id="1026" name="Picture 2" descr="Facebook - Home | Facebook">
            <a:extLst>
              <a:ext uri="{FF2B5EF4-FFF2-40B4-BE49-F238E27FC236}">
                <a16:creationId xmlns:a16="http://schemas.microsoft.com/office/drawing/2014/main" id="{4F6F8B0B-643E-4573-924E-924C0EB53B63}"/>
              </a:ext>
            </a:extLst>
          </p:cNvPr>
          <p:cNvPicPr>
            <a:picLocks noChangeAspect="1" noChangeArrowheads="1"/>
          </p:cNvPicPr>
          <p:nvPr/>
        </p:nvPicPr>
        <p:blipFill>
          <a:blip r:embed="rId13">
            <a:extLst>
              <a:ext uri="{BEBA8EAE-BF5A-486C-A8C5-ECC9F3942E4B}">
                <a14:imgProps xmlns:a14="http://schemas.microsoft.com/office/drawing/2010/main">
                  <a14:imgLayer r:embed="rId14">
                    <a14:imgEffect>
                      <a14:backgroundRemoval t="2667" b="96889" l="4000" r="98667">
                        <a14:foregroundMark x1="17778" y1="65778" x2="48000" y2="51556"/>
                        <a14:foregroundMark x1="81778" y1="74667" x2="65778" y2="35556"/>
                        <a14:foregroundMark x1="29333" y1="87111" x2="50222" y2="96000"/>
                        <a14:foregroundMark x1="50222" y1="96000" x2="72444" y2="90222"/>
                        <a14:foregroundMark x1="72444" y1="90222" x2="92889" y2="71111"/>
                        <a14:foregroundMark x1="92889" y1="71111" x2="94222" y2="45333"/>
                        <a14:foregroundMark x1="94222" y1="45333" x2="79556" y2="20000"/>
                        <a14:foregroundMark x1="79556" y1="20000" x2="53333" y2="10667"/>
                        <a14:foregroundMark x1="53333" y1="10667" x2="29333" y2="12000"/>
                        <a14:foregroundMark x1="29333" y1="12000" x2="16444" y2="31556"/>
                        <a14:foregroundMark x1="16444" y1="31556" x2="16889" y2="56000"/>
                        <a14:foregroundMark x1="16889" y1="56000" x2="24000" y2="79111"/>
                        <a14:foregroundMark x1="24000" y1="79111" x2="31111" y2="88000"/>
                        <a14:foregroundMark x1="64889" y1="96889" x2="32889" y2="96889"/>
                        <a14:foregroundMark x1="52444" y1="96889" x2="50667" y2="64000"/>
                        <a14:foregroundMark x1="4444" y1="57778" x2="7111" y2="42667"/>
                        <a14:foregroundMark x1="34667" y1="8000" x2="56889" y2="6222"/>
                        <a14:foregroundMark x1="98667" y1="51556" x2="97778" y2="46222"/>
                        <a14:foregroundMark x1="53333" y1="87111" x2="59556" y2="32889"/>
                        <a14:foregroundMark x1="46222" y1="68444" x2="58667" y2="13333"/>
                        <a14:foregroundMark x1="44444" y1="41778" x2="60444" y2="24889"/>
                        <a14:foregroundMark x1="60444" y1="24889" x2="60444" y2="24889"/>
                        <a14:foregroundMark x1="47111" y1="33778" x2="68444" y2="25778"/>
                        <a14:foregroundMark x1="65778" y1="65778" x2="64889" y2="47111"/>
                        <a14:foregroundMark x1="52444" y1="8889" x2="49778" y2="2667"/>
                      </a14:backgroundRemoval>
                    </a14:imgEffect>
                  </a14:imgLayer>
                </a14:imgProps>
              </a:ext>
              <a:ext uri="{28A0092B-C50C-407E-A947-70E740481C1C}">
                <a14:useLocalDpi xmlns:a14="http://schemas.microsoft.com/office/drawing/2010/main" val="0"/>
              </a:ext>
            </a:extLst>
          </a:blip>
          <a:srcRect/>
          <a:stretch>
            <a:fillRect/>
          </a:stretch>
        </p:blipFill>
        <p:spPr bwMode="auto">
          <a:xfrm>
            <a:off x="3755333" y="4852654"/>
            <a:ext cx="441328" cy="441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8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D5D37CA-F098-4D0E-B9D6-AD549BD0571C}"/>
              </a:ext>
            </a:extLst>
          </p:cNvPr>
          <p:cNvSpPr txBox="1"/>
          <p:nvPr/>
        </p:nvSpPr>
        <p:spPr>
          <a:xfrm flipH="1">
            <a:off x="475937" y="989351"/>
            <a:ext cx="5906125" cy="7294305"/>
          </a:xfrm>
          <a:prstGeom prst="rect">
            <a:avLst/>
          </a:prstGeom>
          <a:solidFill>
            <a:schemeClr val="accent4">
              <a:lumMod val="20000"/>
              <a:lumOff val="80000"/>
            </a:schemeClr>
          </a:solidFill>
          <a:ln w="38100">
            <a:solidFill>
              <a:srgbClr val="7030A0"/>
            </a:solidFill>
          </a:ln>
        </p:spPr>
        <p:txBody>
          <a:bodyPr wrap="square" rtlCol="0">
            <a:spAutoFit/>
          </a:bodyPr>
          <a:lstStyle/>
          <a:p>
            <a:pPr algn="ctr"/>
            <a:r>
              <a:rPr lang="es-ES" b="1" dirty="0">
                <a:latin typeface="Century Gothic" panose="020B0502020202020204" pitchFamily="34" charset="0"/>
              </a:rPr>
              <a:t>Descripción de la clase y evidencias:</a:t>
            </a:r>
          </a:p>
          <a:p>
            <a:r>
              <a:rPr lang="es-ES" dirty="0">
                <a:latin typeface="Century Gothic" panose="020B0502020202020204" pitchFamily="34" charset="0"/>
              </a:rPr>
              <a:t>El día de hoy, martes 8 de marzo del 2021, se inició la clase virtual a las 9:00 a.m. por medio de Facebook live a la cual asistieron 20 alumnos.</a:t>
            </a:r>
          </a:p>
          <a:p>
            <a:r>
              <a:rPr lang="es-ES" dirty="0">
                <a:latin typeface="Century Gothic" panose="020B0502020202020204" pitchFamily="34" charset="0"/>
              </a:rPr>
              <a:t>Reforzando los campos de exploración y comprensión del mundo natural y social en el tema de las plantas el cual es el de la semana, para esto se realizo un experimento para que los alumnos descubran como las flores absorben el agua con ayuda del colorante, agua y una botella de plástico; de actividad de seguimiento se solicito que registraran con dibujos, escrito o fotografías como realizaron la actividad y cuál creen que sea el resultado.</a:t>
            </a:r>
          </a:p>
          <a:p>
            <a:r>
              <a:rPr lang="es-ES" dirty="0">
                <a:latin typeface="Century Gothic" panose="020B0502020202020204" pitchFamily="34" charset="0"/>
              </a:rPr>
              <a:t>En el caso de pensamiento matemático para trabajar el registro de los números y letras se realizaron problemas de razonamiento para que al final dibujen la cantidad de plantas que se le solicito, el número y el nombre de las plantas.</a:t>
            </a:r>
          </a:p>
          <a:p>
            <a:r>
              <a:rPr lang="es-ES" dirty="0">
                <a:latin typeface="Century Gothic" panose="020B0502020202020204" pitchFamily="34" charset="0"/>
              </a:rPr>
              <a:t>Considero que la clase fue muy dinámica desde un inicio y el realizar experimentos les emociona realizarlos, lo único que cambiaria de mi clase es la explicación de la última actividad para que sea simple para los alumnos y sus familiares.</a:t>
            </a:r>
          </a:p>
          <a:p>
            <a:r>
              <a:rPr lang="es-ES" dirty="0">
                <a:latin typeface="Century Gothic" panose="020B0502020202020204" pitchFamily="34" charset="0"/>
              </a:rPr>
              <a:t>Se logró terminar la clase a los 45-50 minutos como se solicito.</a:t>
            </a:r>
          </a:p>
        </p:txBody>
      </p:sp>
    </p:spTree>
    <p:extLst>
      <p:ext uri="{BB962C8B-B14F-4D97-AF65-F5344CB8AC3E}">
        <p14:creationId xmlns:p14="http://schemas.microsoft.com/office/powerpoint/2010/main" val="274158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descr="Imagen que contiene Texto&#10;&#10;Descripción generada automáticamente">
            <a:extLst>
              <a:ext uri="{FF2B5EF4-FFF2-40B4-BE49-F238E27FC236}">
                <a16:creationId xmlns:a16="http://schemas.microsoft.com/office/drawing/2014/main" id="{5B25F234-A406-4588-923A-4F083AE369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382" y="8385417"/>
            <a:ext cx="5011346" cy="1072989"/>
          </a:xfrm>
          <a:prstGeom prst="rect">
            <a:avLst/>
          </a:prstGeom>
        </p:spPr>
      </p:pic>
      <p:pic>
        <p:nvPicPr>
          <p:cNvPr id="3" name="Imagen 2" descr="Calendario&#10;&#10;Descripción generada automáticamente">
            <a:extLst>
              <a:ext uri="{FF2B5EF4-FFF2-40B4-BE49-F238E27FC236}">
                <a16:creationId xmlns:a16="http://schemas.microsoft.com/office/drawing/2014/main" id="{2193D0E3-9174-4FB7-BB11-AC083A1FAD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271" y="377027"/>
            <a:ext cx="2918012" cy="3890682"/>
          </a:xfrm>
          <a:prstGeom prst="rect">
            <a:avLst/>
          </a:prstGeom>
        </p:spPr>
      </p:pic>
      <p:pic>
        <p:nvPicPr>
          <p:cNvPr id="6" name="Imagen 5">
            <a:extLst>
              <a:ext uri="{FF2B5EF4-FFF2-40B4-BE49-F238E27FC236}">
                <a16:creationId xmlns:a16="http://schemas.microsoft.com/office/drawing/2014/main" id="{04A256C3-1D0A-4F2A-9F92-DAF14F6554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427" y="4608513"/>
            <a:ext cx="1795700" cy="3890682"/>
          </a:xfrm>
          <a:prstGeom prst="rect">
            <a:avLst/>
          </a:prstGeom>
        </p:spPr>
      </p:pic>
      <p:pic>
        <p:nvPicPr>
          <p:cNvPr id="9" name="Imagen 8" descr="Texto&#10;&#10;Descripción generada automáticamente">
            <a:extLst>
              <a:ext uri="{FF2B5EF4-FFF2-40B4-BE49-F238E27FC236}">
                <a16:creationId xmlns:a16="http://schemas.microsoft.com/office/drawing/2014/main" id="{B9071FD4-0641-426B-B347-5C188B2DC8C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47164" y="4608513"/>
            <a:ext cx="1795700" cy="3890682"/>
          </a:xfrm>
          <a:prstGeom prst="rect">
            <a:avLst/>
          </a:prstGeom>
        </p:spPr>
      </p:pic>
      <p:pic>
        <p:nvPicPr>
          <p:cNvPr id="14" name="Imagen 13" descr="Texto&#10;&#10;Descripción generada automáticamente">
            <a:extLst>
              <a:ext uri="{FF2B5EF4-FFF2-40B4-BE49-F238E27FC236}">
                <a16:creationId xmlns:a16="http://schemas.microsoft.com/office/drawing/2014/main" id="{786B7CC4-741E-4892-BD71-57EF81AC431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47164" y="377027"/>
            <a:ext cx="1893564" cy="3890682"/>
          </a:xfrm>
          <a:prstGeom prst="rect">
            <a:avLst/>
          </a:prstGeom>
        </p:spPr>
      </p:pic>
    </p:spTree>
    <p:extLst>
      <p:ext uri="{BB962C8B-B14F-4D97-AF65-F5344CB8AC3E}">
        <p14:creationId xmlns:p14="http://schemas.microsoft.com/office/powerpoint/2010/main" val="30185875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634</TotalTime>
  <Words>338</Words>
  <Application>Microsoft Office PowerPoint</Application>
  <PresentationFormat>Carta (216 x 279 mm)</PresentationFormat>
  <Paragraphs>22</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Century Gothic</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mesquitic.arizpe@gmail.com</dc:creator>
  <cp:lastModifiedBy>mesquitic.arizpe@gmail.com</cp:lastModifiedBy>
  <cp:revision>46</cp:revision>
  <dcterms:created xsi:type="dcterms:W3CDTF">2020-10-05T22:46:43Z</dcterms:created>
  <dcterms:modified xsi:type="dcterms:W3CDTF">2021-03-09T11:02:06Z</dcterms:modified>
</cp:coreProperties>
</file>