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480" y="33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738E3-5693-4088-B1F1-E3B5C8A4939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BD8A5-8D88-4D35-8E85-F80AFA7879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136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21DD5-2D22-4CE9-8E10-08F84766DF0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328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66BA-2C8D-48D9-8412-0F3828A9B180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D68-7AE2-4EF4-AB72-95E0266838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25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66BA-2C8D-48D9-8412-0F3828A9B180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D68-7AE2-4EF4-AB72-95E0266838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30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66BA-2C8D-48D9-8412-0F3828A9B180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D68-7AE2-4EF4-AB72-95E0266838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82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66BA-2C8D-48D9-8412-0F3828A9B180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D68-7AE2-4EF4-AB72-95E0266838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01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66BA-2C8D-48D9-8412-0F3828A9B180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D68-7AE2-4EF4-AB72-95E0266838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46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66BA-2C8D-48D9-8412-0F3828A9B180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D68-7AE2-4EF4-AB72-95E0266838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3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66BA-2C8D-48D9-8412-0F3828A9B180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D68-7AE2-4EF4-AB72-95E0266838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45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66BA-2C8D-48D9-8412-0F3828A9B180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D68-7AE2-4EF4-AB72-95E0266838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37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66BA-2C8D-48D9-8412-0F3828A9B180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D68-7AE2-4EF4-AB72-95E0266838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25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66BA-2C8D-48D9-8412-0F3828A9B180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D68-7AE2-4EF4-AB72-95E0266838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4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66BA-2C8D-48D9-8412-0F3828A9B180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D68-7AE2-4EF4-AB72-95E0266838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14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766BA-2C8D-48D9-8412-0F3828A9B180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0AD68-7AE2-4EF4-AB72-95E0266838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91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99309" y="4433455"/>
            <a:ext cx="3380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Century Gothic" panose="020B0502020202020204" pitchFamily="34" charset="0"/>
              </a:rPr>
              <a:t>Practicante</a:t>
            </a:r>
            <a:endParaRPr lang="es-MX" sz="4000" b="1" dirty="0">
              <a:latin typeface="Century Gothic" panose="020B0502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36812" y="197610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spc="300" dirty="0" smtClean="0">
                <a:solidFill>
                  <a:schemeClr val="accent4"/>
                </a:solidFill>
                <a:latin typeface="Lucida Handwriting" pitchFamily="66" charset="0"/>
              </a:rPr>
              <a:t>Octavo Semestre </a:t>
            </a:r>
            <a:endParaRPr lang="es-ES" sz="2000" b="1" spc="300" dirty="0">
              <a:solidFill>
                <a:schemeClr val="accent4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94703" y="21528"/>
            <a:ext cx="5440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D</a:t>
            </a:r>
            <a:r>
              <a:rPr lang="es-MX" sz="3200" b="1" dirty="0" smtClean="0">
                <a:solidFill>
                  <a:srgbClr val="00B0F0"/>
                </a:solidFill>
                <a:latin typeface="Lucida Handwriting" pitchFamily="66" charset="0"/>
              </a:rPr>
              <a:t>i</a:t>
            </a:r>
            <a:r>
              <a:rPr lang="es-MX" sz="3200" b="1" dirty="0" smtClean="0">
                <a:solidFill>
                  <a:schemeClr val="accent6"/>
                </a:solidFill>
                <a:latin typeface="Lucida Handwriting" pitchFamily="66" charset="0"/>
              </a:rPr>
              <a:t>a</a:t>
            </a:r>
            <a:r>
              <a:rPr lang="es-MX" sz="3200" b="1" dirty="0" smtClean="0">
                <a:solidFill>
                  <a:srgbClr val="7030A0"/>
                </a:solidFill>
                <a:latin typeface="Lucida Handwriting" pitchFamily="66" charset="0"/>
              </a:rPr>
              <a:t>r</a:t>
            </a:r>
            <a:r>
              <a:rPr lang="es-MX" sz="3200" b="1" dirty="0" smtClean="0">
                <a:solidFill>
                  <a:schemeClr val="accent4"/>
                </a:solidFill>
                <a:latin typeface="Lucida Handwriting" pitchFamily="66" charset="0"/>
              </a:rPr>
              <a:t>i</a:t>
            </a:r>
            <a:r>
              <a:rPr lang="es-MX" sz="3200" b="1" dirty="0" smtClean="0">
                <a:solidFill>
                  <a:srgbClr val="FF6699"/>
                </a:solidFill>
                <a:latin typeface="Lucida Handwriting" pitchFamily="66" charset="0"/>
              </a:rPr>
              <a:t>o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 </a:t>
            </a:r>
            <a:r>
              <a:rPr lang="es-MX" sz="3200" b="1" dirty="0" smtClean="0">
                <a:solidFill>
                  <a:srgbClr val="00B0F0"/>
                </a:solidFill>
                <a:latin typeface="Lucida Handwriting" pitchFamily="66" charset="0"/>
              </a:rPr>
              <a:t>d</a:t>
            </a:r>
            <a:r>
              <a:rPr lang="es-MX" sz="3200" b="1" dirty="0" smtClean="0">
                <a:solidFill>
                  <a:srgbClr val="FFC000"/>
                </a:solidFill>
                <a:latin typeface="Lucida Handwriting" pitchFamily="66" charset="0"/>
              </a:rPr>
              <a:t>e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 </a:t>
            </a:r>
            <a:r>
              <a:rPr lang="es-MX" sz="3200" b="1" dirty="0" smtClean="0">
                <a:solidFill>
                  <a:schemeClr val="accent6">
                    <a:lumMod val="75000"/>
                  </a:schemeClr>
                </a:solidFill>
                <a:latin typeface="Lucida Handwriting" pitchFamily="66" charset="0"/>
              </a:rPr>
              <a:t>l</a:t>
            </a:r>
            <a:r>
              <a:rPr lang="es-MX" sz="3200" b="1" dirty="0" smtClean="0">
                <a:solidFill>
                  <a:srgbClr val="7030A0"/>
                </a:solidFill>
                <a:latin typeface="Lucida Handwriting" pitchFamily="66" charset="0"/>
              </a:rPr>
              <a:t>a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 </a:t>
            </a:r>
            <a:r>
              <a:rPr lang="es-MX" sz="3200" b="1" dirty="0" smtClean="0">
                <a:solidFill>
                  <a:srgbClr val="66CCFF"/>
                </a:solidFill>
                <a:latin typeface="Lucida Handwriting" pitchFamily="66" charset="0"/>
              </a:rPr>
              <a:t>a</a:t>
            </a:r>
            <a:r>
              <a:rPr lang="es-MX" sz="3200" b="1" dirty="0" smtClean="0">
                <a:solidFill>
                  <a:srgbClr val="996633"/>
                </a:solidFill>
                <a:latin typeface="Lucida Handwriting" pitchFamily="66" charset="0"/>
              </a:rPr>
              <a:t>l</a:t>
            </a:r>
            <a:r>
              <a:rPr lang="es-MX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 pitchFamily="66" charset="0"/>
              </a:rPr>
              <a:t>u</a:t>
            </a:r>
            <a:r>
              <a:rPr lang="es-MX" sz="3200" b="1" dirty="0" smtClean="0">
                <a:solidFill>
                  <a:srgbClr val="FF6699"/>
                </a:solidFill>
                <a:latin typeface="Lucida Handwriting" pitchFamily="66" charset="0"/>
              </a:rPr>
              <a:t>m</a:t>
            </a:r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  <a:latin typeface="Lucida Handwriting" pitchFamily="66" charset="0"/>
              </a:rPr>
              <a:t>n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a</a:t>
            </a:r>
            <a:endParaRPr lang="es-MX" sz="3200" b="1" dirty="0">
              <a:solidFill>
                <a:schemeClr val="accent2"/>
              </a:solidFill>
              <a:latin typeface="Lucida Handwriting" pitchFamily="66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-9288" y="606303"/>
            <a:ext cx="6857999" cy="8480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0" y="584775"/>
            <a:ext cx="415636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J.N. María L. Pérez de Arreola</a:t>
            </a:r>
          </a:p>
          <a:p>
            <a:pPr algn="ctr"/>
            <a:r>
              <a:rPr lang="es-MX" sz="1600" b="1" dirty="0" smtClean="0">
                <a:solidFill>
                  <a:srgbClr val="FF6699"/>
                </a:solidFill>
                <a:latin typeface="Century Gothic" panose="020B0502020202020204" pitchFamily="34" charset="0"/>
              </a:rPr>
              <a:t>2° C y 3° Sección B</a:t>
            </a:r>
          </a:p>
          <a:p>
            <a:pPr algn="ctr"/>
            <a:r>
              <a:rPr lang="es-MX" sz="16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Educadora practicante</a:t>
            </a:r>
            <a:r>
              <a:rPr lang="es-MX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r>
              <a:rPr lang="es-MX" sz="16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Jimena Guadalupe Charles H.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006359" y="1166265"/>
            <a:ext cx="270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10</a:t>
            </a:r>
            <a:r>
              <a:rPr lang="es-MX" b="1" dirty="0" smtClean="0">
                <a:latin typeface="Century Gothic" panose="020B0502020202020204" pitchFamily="34" charset="0"/>
              </a:rPr>
              <a:t> </a:t>
            </a:r>
            <a:r>
              <a:rPr lang="es-MX" b="1" dirty="0" smtClean="0">
                <a:latin typeface="Century Gothic" panose="020B0502020202020204" pitchFamily="34" charset="0"/>
              </a:rPr>
              <a:t>de Marzo de 2021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2" name="Estrella de 5 puntas 11"/>
          <p:cNvSpPr/>
          <p:nvPr/>
        </p:nvSpPr>
        <p:spPr>
          <a:xfrm>
            <a:off x="4410174" y="3177306"/>
            <a:ext cx="318652" cy="29094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strella de 5 puntas 12"/>
          <p:cNvSpPr/>
          <p:nvPr/>
        </p:nvSpPr>
        <p:spPr>
          <a:xfrm>
            <a:off x="6159126" y="3177306"/>
            <a:ext cx="318652" cy="29094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285277" y="6660232"/>
            <a:ext cx="6182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200" dirty="0" smtClean="0">
                <a:latin typeface="Century Gothic" panose="020B0502020202020204" pitchFamily="34" charset="0"/>
              </a:rPr>
              <a:t>En comparación con el día de ayer la asistencia mejoró, y los niños estuvieron atentos durante ambas sesiones virtuales,  ayer se les comentó que hoy conocerían a una maestra que vive en otro estado, esto fue de motivación y se alegraron con el vídeo que ella preparó, de igual forma, todos tuvieron la oportunidad de participar e interactuar con el resto de los compañeros. </a:t>
            </a:r>
            <a:endParaRPr lang="es-MX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913483" y="5595964"/>
            <a:ext cx="3794511" cy="492443"/>
          </a:xfrm>
          <a:prstGeom prst="rect">
            <a:avLst/>
          </a:prstGeom>
          <a:solidFill>
            <a:srgbClr val="E6B8D9"/>
          </a:solidFill>
          <a:ln>
            <a:solidFill>
              <a:srgbClr val="E6B8D9"/>
            </a:solidFill>
          </a:ln>
        </p:spPr>
        <p:txBody>
          <a:bodyPr wrap="square" rtlCol="0">
            <a:spAutoFit/>
          </a:bodyPr>
          <a:lstStyle/>
          <a:p>
            <a:r>
              <a:rPr lang="es-MX" sz="1000" dirty="0"/>
              <a:t> </a:t>
            </a:r>
            <a:r>
              <a:rPr lang="es-MX" sz="800" dirty="0" smtClean="0">
                <a:latin typeface="Century Gothic" pitchFamily="34" charset="0"/>
              </a:rPr>
              <a:t>8 </a:t>
            </a:r>
            <a:r>
              <a:rPr lang="es-MX" sz="800" dirty="0" smtClean="0">
                <a:latin typeface="Century Gothic" pitchFamily="34" charset="0"/>
              </a:rPr>
              <a:t>alumnos </a:t>
            </a:r>
            <a:r>
              <a:rPr lang="es-MX" sz="800" dirty="0" smtClean="0">
                <a:latin typeface="Century Gothic" pitchFamily="34" charset="0"/>
              </a:rPr>
              <a:t>de 2º  y </a:t>
            </a:r>
            <a:r>
              <a:rPr lang="es-MX" sz="800" dirty="0" smtClean="0">
                <a:latin typeface="Century Gothic" pitchFamily="34" charset="0"/>
              </a:rPr>
              <a:t>11 </a:t>
            </a:r>
            <a:r>
              <a:rPr lang="es-MX" sz="800" dirty="0" smtClean="0">
                <a:latin typeface="Century Gothic" pitchFamily="34" charset="0"/>
              </a:rPr>
              <a:t>alumnos </a:t>
            </a:r>
            <a:r>
              <a:rPr lang="es-MX" sz="800" dirty="0" smtClean="0">
                <a:latin typeface="Century Gothic" pitchFamily="34" charset="0"/>
              </a:rPr>
              <a:t>de 3º(Conexión a través de Zoom).</a:t>
            </a:r>
          </a:p>
          <a:p>
            <a:r>
              <a:rPr lang="es-MX" sz="800" dirty="0" smtClean="0">
                <a:latin typeface="Century Gothic" pitchFamily="34" charset="0"/>
              </a:rPr>
              <a:t>19</a:t>
            </a:r>
            <a:r>
              <a:rPr lang="es-MX" sz="800" dirty="0" smtClean="0">
                <a:latin typeface="Century Gothic" pitchFamily="34" charset="0"/>
              </a:rPr>
              <a:t> </a:t>
            </a:r>
            <a:r>
              <a:rPr lang="es-MX" sz="800" dirty="0" smtClean="0">
                <a:latin typeface="Century Gothic" pitchFamily="34" charset="0"/>
              </a:rPr>
              <a:t>Asistencia por medio de WhatsApp.</a:t>
            </a:r>
          </a:p>
          <a:p>
            <a:r>
              <a:rPr lang="es-MX" sz="800" dirty="0" smtClean="0">
                <a:latin typeface="Century Gothic" pitchFamily="34" charset="0"/>
              </a:rPr>
              <a:t>Las evidencias se envían los días viernes en la plataforma de Facebook. </a:t>
            </a:r>
            <a:endParaRPr lang="es-MX" sz="800" dirty="0">
              <a:latin typeface="Century Gothic" pitchFamily="34" charset="0"/>
            </a:endParaRPr>
          </a:p>
        </p:txBody>
      </p:sp>
      <p:cxnSp>
        <p:nvCxnSpPr>
          <p:cNvPr id="17" name="Conector curvado 16"/>
          <p:cNvCxnSpPr/>
          <p:nvPr/>
        </p:nvCxnSpPr>
        <p:spPr>
          <a:xfrm rot="16200000" flipH="1">
            <a:off x="5545422" y="4867081"/>
            <a:ext cx="1183530" cy="159328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5517232" y="1715242"/>
            <a:ext cx="261557" cy="228584"/>
          </a:xfrm>
          <a:prstGeom prst="ellips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strella de 5 puntas 11"/>
          <p:cNvSpPr/>
          <p:nvPr/>
        </p:nvSpPr>
        <p:spPr>
          <a:xfrm>
            <a:off x="4403248" y="3520959"/>
            <a:ext cx="318652" cy="29094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5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3933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21618" y="4819382"/>
            <a:ext cx="20883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spc="300" dirty="0" smtClean="0">
                <a:latin typeface="Century Gothic" panose="020B0502020202020204" pitchFamily="34" charset="0"/>
              </a:rPr>
              <a:t>Fotografías </a:t>
            </a:r>
            <a:endParaRPr lang="es-MX" b="1" spc="300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3" b="89008" l="3355" r="95847">
                        <a14:foregroundMark x1="16933" y1="20375" x2="18690" y2="32976"/>
                        <a14:foregroundMark x1="48083" y1="22788" x2="48882" y2="36729"/>
                        <a14:foregroundMark x1="77796" y1="20107" x2="77796" y2="31635"/>
                      </a14:backgroundRemoval>
                    </a14:imgEffect>
                  </a14:imgLayer>
                </a14:imgProps>
              </a:ext>
            </a:extLst>
          </a:blip>
          <a:srcRect l="7131" t="12954" r="4806" b="12174"/>
          <a:stretch/>
        </p:blipFill>
        <p:spPr>
          <a:xfrm>
            <a:off x="420949" y="5004048"/>
            <a:ext cx="4821772" cy="371746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52137" y="575004"/>
            <a:ext cx="57130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900" b="1" dirty="0" smtClean="0">
                <a:latin typeface="Century Gothic" pitchFamily="34" charset="0"/>
              </a:rPr>
              <a:t>De la intervención de la clase virtual reflexiona acerca de:</a:t>
            </a:r>
          </a:p>
          <a:p>
            <a:pPr>
              <a:lnSpc>
                <a:spcPct val="150000"/>
              </a:lnSpc>
            </a:pPr>
            <a:r>
              <a:rPr lang="es-MX" sz="900" b="1" dirty="0" smtClean="0">
                <a:solidFill>
                  <a:schemeClr val="accent2"/>
                </a:solidFill>
                <a:latin typeface="Century Gothic" pitchFamily="34" charset="0"/>
              </a:rPr>
              <a:t>¿Cómo desarrollé la clase?</a:t>
            </a:r>
          </a:p>
          <a:p>
            <a:pPr>
              <a:lnSpc>
                <a:spcPct val="150000"/>
              </a:lnSpc>
            </a:pPr>
            <a:r>
              <a:rPr lang="es-MX" sz="900" dirty="0" smtClean="0">
                <a:latin typeface="Century Gothic" pitchFamily="34" charset="0"/>
              </a:rPr>
              <a:t>Considero ambas clases tuvieron el desarrollo adecuado, al ingresar a la reunión nos saludamos, recordamos brevemente la fecha, además la actividad contó con sus tres momentos, a través de cuestionamientos identifiqué los saberes previos, los niños expresaron algunos de los lugares que han visitado fuera de Saltillo, y con esto, dimos paso al significado de un regionalismo, observaron el vídeo de la maestra Yureidy con atención, identificaron las palabras correspondientes y mencionaron cómo se conocen en nuestro municipio, por último reflexionaron sobre la importancia de conocer las expresiones y palabras de otros lugares. </a:t>
            </a:r>
            <a:endParaRPr lang="es-MX" sz="9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900" b="1" dirty="0" smtClean="0">
                <a:solidFill>
                  <a:schemeClr val="accent2"/>
                </a:solidFill>
                <a:latin typeface="Century Gothic" pitchFamily="34" charset="0"/>
              </a:rPr>
              <a:t>¿Qué </a:t>
            </a:r>
            <a:r>
              <a:rPr lang="es-MX" sz="900" b="1" dirty="0" smtClean="0">
                <a:solidFill>
                  <a:schemeClr val="accent2"/>
                </a:solidFill>
                <a:latin typeface="Century Gothic" pitchFamily="34" charset="0"/>
              </a:rPr>
              <a:t>mejoras puedo realizar? </a:t>
            </a:r>
            <a:r>
              <a:rPr lang="es-MX" sz="900" dirty="0">
                <a:latin typeface="Century Gothic" pitchFamily="34" charset="0"/>
              </a:rPr>
              <a:t> </a:t>
            </a:r>
            <a:r>
              <a:rPr lang="es-MX" sz="900" dirty="0" smtClean="0">
                <a:latin typeface="Century Gothic" pitchFamily="34" charset="0"/>
              </a:rPr>
              <a:t>Encontrar </a:t>
            </a:r>
            <a:r>
              <a:rPr lang="es-MX" sz="900" dirty="0" smtClean="0">
                <a:latin typeface="Century Gothic" pitchFamily="34" charset="0"/>
              </a:rPr>
              <a:t>un respaldo </a:t>
            </a:r>
            <a:r>
              <a:rPr lang="es-MX" sz="900" dirty="0" smtClean="0">
                <a:latin typeface="Century Gothic" pitchFamily="34" charset="0"/>
              </a:rPr>
              <a:t>en el grupo de WhatsApp, al compartir los documentos que se abordan en las sesiones virtuales, debido, hay alumnos que por una u otra razón no pueden conectarse, pero en el día tienen la oportunidad de observar los documentos y quedarse con información relevante de los temas. </a:t>
            </a:r>
            <a:endParaRPr lang="es-MX" sz="9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900" b="1" dirty="0" smtClean="0">
                <a:solidFill>
                  <a:schemeClr val="accent2"/>
                </a:solidFill>
                <a:latin typeface="Century Gothic" pitchFamily="34" charset="0"/>
              </a:rPr>
              <a:t>Señalar y describir cómo se realizó la evaluación del aprendizaje esperado: </a:t>
            </a:r>
            <a:r>
              <a:rPr lang="es-MX" sz="900" dirty="0">
                <a:latin typeface="Century Gothic" pitchFamily="34" charset="0"/>
              </a:rPr>
              <a:t> </a:t>
            </a:r>
            <a:r>
              <a:rPr lang="es-MX" sz="900" dirty="0" smtClean="0">
                <a:latin typeface="Century Gothic" pitchFamily="34" charset="0"/>
              </a:rPr>
              <a:t>La evaluación del aprendizaje esperado se realizó con las respuestas de los alumnos a los cuestionamientos planteados, </a:t>
            </a:r>
            <a:r>
              <a:rPr lang="es-MX" sz="900" dirty="0">
                <a:latin typeface="Century Gothic" pitchFamily="34" charset="0"/>
              </a:rPr>
              <a:t> </a:t>
            </a:r>
            <a:r>
              <a:rPr lang="es-MX" sz="900" dirty="0" smtClean="0">
                <a:latin typeface="Century Gothic" pitchFamily="34" charset="0"/>
              </a:rPr>
              <a:t>se percibió un intercambio cultural enriquecedor, porque incluso algunos padres de familia son de otros estados de la república y pudieron compartir con sus hijos variados ejemplos de regionalismos, se tomaron en cuenta los indicadores de la evaluación continua, las actitudes y reacciones ante las actividades propuestas, así como la interacción dada entre los alumnos mismos. </a:t>
            </a:r>
            <a:endParaRPr lang="es-MX" dirty="0">
              <a:latin typeface="Ink Free" panose="03080402000500000000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48680" y="8231015"/>
            <a:ext cx="2448272" cy="2009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7" y="6203443"/>
            <a:ext cx="1450551" cy="131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11" y="6203443"/>
            <a:ext cx="1473368" cy="203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6084168"/>
            <a:ext cx="144016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9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416</Words>
  <Application>Microsoft Office PowerPoint</Application>
  <PresentationFormat>Presentación en pantalla (4:3)</PresentationFormat>
  <Paragraphs>18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MQ</cp:lastModifiedBy>
  <cp:revision>4</cp:revision>
  <dcterms:created xsi:type="dcterms:W3CDTF">2021-03-10T19:39:20Z</dcterms:created>
  <dcterms:modified xsi:type="dcterms:W3CDTF">2021-03-10T20:26:10Z</dcterms:modified>
</cp:coreProperties>
</file>