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min" initials="A" lastIdx="0" clrIdx="0">
    <p:extLst>
      <p:ext uri="{19B8F6BF-5375-455C-9EA6-DF929625EA0E}">
        <p15:presenceInfo xmlns:p15="http://schemas.microsoft.com/office/powerpoint/2012/main" userId="Admi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85" autoAdjust="0"/>
    <p:restoredTop sz="94660"/>
  </p:normalViewPr>
  <p:slideViewPr>
    <p:cSldViewPr snapToGrid="0">
      <p:cViewPr varScale="1">
        <p:scale>
          <a:sx n="53" d="100"/>
          <a:sy n="53" d="100"/>
        </p:scale>
        <p:origin x="223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88A743A-FD83-4A20-BC23-0E5ADCE5603B}" type="datetimeFigureOut">
              <a:rPr lang="en-US" smtClean="0"/>
              <a:t>3/10/2021</a:t>
            </a:fld>
            <a:endParaRPr lang="en-US"/>
          </a:p>
        </p:txBody>
      </p:sp>
      <p:sp>
        <p:nvSpPr>
          <p:cNvPr id="4" name="Marcador de imagen de diapositiva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F0D22B-3FB3-48E9-8982-52C4F56FE02F}" type="slidenum">
              <a:rPr lang="en-US" smtClean="0"/>
              <a:t>‹Nº›</a:t>
            </a:fld>
            <a:endParaRPr lang="en-US"/>
          </a:p>
        </p:txBody>
      </p:sp>
    </p:spTree>
    <p:extLst>
      <p:ext uri="{BB962C8B-B14F-4D97-AF65-F5344CB8AC3E}">
        <p14:creationId xmlns:p14="http://schemas.microsoft.com/office/powerpoint/2010/main" val="30635526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B25DD3A8-21DB-44E6-8392-3818EDFF940D}" type="datetimeFigureOut">
              <a:rPr lang="en-US" smtClean="0"/>
              <a:t>3/10/2021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39268995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25DD3A8-21DB-44E6-8392-3818EDFF940D}" type="datetimeFigureOut">
              <a:rPr lang="en-US" smtClean="0"/>
              <a:t>3/10/2021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19729583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25DD3A8-21DB-44E6-8392-3818EDFF940D}" type="datetimeFigureOut">
              <a:rPr lang="en-US" smtClean="0"/>
              <a:t>3/10/2021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29313352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25DD3A8-21DB-44E6-8392-3818EDFF940D}" type="datetimeFigureOut">
              <a:rPr lang="en-US" smtClean="0"/>
              <a:t>3/10/2021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17897371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25DD3A8-21DB-44E6-8392-3818EDFF940D}" type="datetimeFigureOut">
              <a:rPr lang="en-US" smtClean="0"/>
              <a:t>3/10/2021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30870478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B25DD3A8-21DB-44E6-8392-3818EDFF940D}" type="datetimeFigureOut">
              <a:rPr lang="en-US" smtClean="0"/>
              <a:t>3/10/2021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5032731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25DD3A8-21DB-44E6-8392-3818EDFF940D}" type="datetimeFigureOut">
              <a:rPr lang="en-US" smtClean="0"/>
              <a:t>3/10/2021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19383069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25DD3A8-21DB-44E6-8392-3818EDFF940D}" type="datetimeFigureOut">
              <a:rPr lang="en-US" smtClean="0"/>
              <a:t>3/10/2021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40452602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5DD3A8-21DB-44E6-8392-3818EDFF940D}" type="datetimeFigureOut">
              <a:rPr lang="en-US" smtClean="0"/>
              <a:t>3/10/2021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8852810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B25DD3A8-21DB-44E6-8392-3818EDFF940D}" type="datetimeFigureOut">
              <a:rPr lang="en-US" smtClean="0"/>
              <a:t>3/10/2021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4078722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B25DD3A8-21DB-44E6-8392-3818EDFF940D}" type="datetimeFigureOut">
              <a:rPr lang="en-US" smtClean="0"/>
              <a:t>3/10/2021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2137182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B25DD3A8-21DB-44E6-8392-3818EDFF940D}" type="datetimeFigureOut">
              <a:rPr lang="en-US" smtClean="0"/>
              <a:t>3/10/2021</a:t>
            </a:fld>
            <a:endParaRPr 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0179F7F5-A030-4002-82E8-F84E4EF09D13}" type="slidenum">
              <a:rPr lang="en-US" smtClean="0"/>
              <a:t>‹Nº›</a:t>
            </a:fld>
            <a:endParaRPr lang="en-US"/>
          </a:p>
        </p:txBody>
      </p:sp>
    </p:spTree>
    <p:extLst>
      <p:ext uri="{BB962C8B-B14F-4D97-AF65-F5344CB8AC3E}">
        <p14:creationId xmlns:p14="http://schemas.microsoft.com/office/powerpoint/2010/main" val="115319726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50000" r="-50000"/>
          </a:stretch>
        </a:blipFill>
        <a:effectLst/>
      </p:bgPr>
    </p:bg>
    <p:spTree>
      <p:nvGrpSpPr>
        <p:cNvPr id="1" name=""/>
        <p:cNvGrpSpPr/>
        <p:nvPr/>
      </p:nvGrpSpPr>
      <p:grpSpPr>
        <a:xfrm>
          <a:off x="0" y="0"/>
          <a:ext cx="0" cy="0"/>
          <a:chOff x="0" y="0"/>
          <a:chExt cx="0" cy="0"/>
        </a:xfrm>
      </p:grpSpPr>
      <p:sp>
        <p:nvSpPr>
          <p:cNvPr id="4" name="Rectángulo 3"/>
          <p:cNvSpPr/>
          <p:nvPr/>
        </p:nvSpPr>
        <p:spPr>
          <a:xfrm>
            <a:off x="854964" y="2672471"/>
            <a:ext cx="5308092" cy="4339650"/>
          </a:xfrm>
          <a:prstGeom prst="rect">
            <a:avLst/>
          </a:prstGeom>
        </p:spPr>
        <p:txBody>
          <a:bodyPr wrap="square">
            <a:spAutoFit/>
          </a:bodyPr>
          <a:lstStyle/>
          <a:p>
            <a:pPr lvl="0" algn="ctr" eaLnBrk="0" fontAlgn="base" hangingPunct="0">
              <a:spcBef>
                <a:spcPct val="0"/>
              </a:spcBef>
              <a:spcAft>
                <a:spcPct val="0"/>
              </a:spcAft>
            </a:pPr>
            <a:r>
              <a:rPr lang="es-MX" altLang="en-US" b="1"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ESCUELA NORMAL DE EDUCACIÓN PREESCOLAR</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b="1"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Licenciatura en Educación Preescolar</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CICLO ESCOLAR</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2020-2021</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b="1" dirty="0" smtClean="0">
                <a:solidFill>
                  <a:schemeClr val="bg1"/>
                </a:solidFill>
                <a:latin typeface="Century Gothic" panose="020B0502020202020204" pitchFamily="34" charset="0"/>
                <a:ea typeface="Times New Roman" panose="02020603050405020304" pitchFamily="18" charset="0"/>
                <a:cs typeface="Times New Roman" panose="02020603050405020304" pitchFamily="18" charset="0"/>
              </a:rPr>
              <a:t>Jardín de Niños “Victoria Garza Villarreal”</a:t>
            </a:r>
            <a:endParaRPr lang="en-US" altLang="en-US" b="1"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Times New Roman" panose="02020603050405020304" pitchFamily="18" charset="0"/>
                <a:cs typeface="Times New Roman" panose="02020603050405020304" pitchFamily="18" charset="0"/>
              </a:rPr>
              <a:t>Dirección: ANTARES LA ESTRELLA #25084</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Times New Roman" panose="02020603050405020304" pitchFamily="18" charset="0"/>
                <a:cs typeface="Times New Roman" panose="02020603050405020304" pitchFamily="18" charset="0"/>
              </a:rPr>
              <a:t>Teléfono: 3648929</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Times New Roman" panose="02020603050405020304" pitchFamily="18" charset="0"/>
                <a:cs typeface="Times New Roman" panose="02020603050405020304" pitchFamily="18" charset="0"/>
              </a:rPr>
              <a:t>Clave: </a:t>
            </a:r>
            <a:r>
              <a:rPr lang="es-MX" altLang="en-US" u="sng" dirty="0" smtClean="0">
                <a:solidFill>
                  <a:schemeClr val="bg1"/>
                </a:solidFill>
                <a:latin typeface="Century Gothic" panose="020B0502020202020204" pitchFamily="34" charset="0"/>
                <a:ea typeface="Times New Roman" panose="02020603050405020304" pitchFamily="18" charset="0"/>
                <a:cs typeface="Times New Roman" panose="02020603050405020304" pitchFamily="18" charset="0"/>
              </a:rPr>
              <a:t>05EJN0056C</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Jornada de práctica</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Alumna: </a:t>
            </a:r>
            <a:r>
              <a:rPr lang="es-MX" altLang="en-US" u="sng"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Daniela </a:t>
            </a:r>
            <a:r>
              <a:rPr lang="es-MX" altLang="en-US" u="sng" dirty="0" err="1"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Karime</a:t>
            </a:r>
            <a:r>
              <a:rPr lang="es-MX" altLang="en-US" u="sng"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 Muñiz Limón.</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Octavo  semestre</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Sección: “B”</a:t>
            </a:r>
          </a:p>
          <a:p>
            <a:pPr algn="ctr" eaLnBrk="0" fontAlgn="base" hangingPunct="0">
              <a:spcBef>
                <a:spcPct val="0"/>
              </a:spcBef>
              <a:spcAft>
                <a:spcPct val="0"/>
              </a:spcAft>
            </a:pPr>
            <a:r>
              <a:rPr lang="es-MX" sz="1400" b="1" dirty="0" smtClean="0">
                <a:solidFill>
                  <a:schemeClr val="bg1"/>
                </a:solidFill>
                <a:latin typeface="Century Gothic" panose="020B0502020202020204" pitchFamily="34" charset="0"/>
              </a:rPr>
              <a:t>Grupo que atiende, grado y sección:</a:t>
            </a:r>
            <a:r>
              <a:rPr lang="es-MX" sz="1400" dirty="0" smtClean="0">
                <a:solidFill>
                  <a:schemeClr val="bg1"/>
                </a:solidFill>
                <a:latin typeface="Century Gothic" panose="020B0502020202020204" pitchFamily="34" charset="0"/>
              </a:rPr>
              <a:t> 3°A</a:t>
            </a:r>
            <a:endParaRPr lang="en-US" sz="1400"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sz="1400" b="1" dirty="0" smtClean="0">
                <a:solidFill>
                  <a:schemeClr val="bg1"/>
                </a:solidFill>
                <a:latin typeface="Century Gothic" panose="020B0502020202020204" pitchFamily="34" charset="0"/>
              </a:rPr>
              <a:t>Nombre de la educadora practicante:</a:t>
            </a:r>
            <a:r>
              <a:rPr lang="es-MX" sz="1400" dirty="0" smtClean="0">
                <a:solidFill>
                  <a:schemeClr val="bg1"/>
                </a:solidFill>
                <a:latin typeface="Century Gothic" panose="020B0502020202020204" pitchFamily="34" charset="0"/>
              </a:rPr>
              <a:t> Daniela </a:t>
            </a:r>
            <a:r>
              <a:rPr lang="es-MX" sz="1400" dirty="0" err="1" smtClean="0">
                <a:solidFill>
                  <a:schemeClr val="bg1"/>
                </a:solidFill>
                <a:latin typeface="Century Gothic" panose="020B0502020202020204" pitchFamily="34" charset="0"/>
              </a:rPr>
              <a:t>Karime</a:t>
            </a:r>
            <a:r>
              <a:rPr lang="es-MX" sz="1400" dirty="0" smtClean="0">
                <a:solidFill>
                  <a:schemeClr val="bg1"/>
                </a:solidFill>
                <a:latin typeface="Century Gothic" panose="020B0502020202020204" pitchFamily="34" charset="0"/>
              </a:rPr>
              <a:t> Muñiz Limón.</a:t>
            </a:r>
            <a:endParaRPr kumimoji="0" lang="es-MX" altLang="en-US" b="0" i="0" u="none" strike="noStrike" cap="none" normalizeH="0" baseline="0" dirty="0" smtClean="0">
              <a:ln>
                <a:noFill/>
              </a:ln>
              <a:solidFill>
                <a:schemeClr val="bg1"/>
              </a:solidFill>
              <a:effectLst/>
              <a:latin typeface="Century Gothic" panose="020B0502020202020204" pitchFamily="34" charset="0"/>
            </a:endParaRPr>
          </a:p>
        </p:txBody>
      </p:sp>
      <p:pic>
        <p:nvPicPr>
          <p:cNvPr id="5" name="0 Imagen"/>
          <p:cNvPicPr>
            <a:picLocks noChangeAspect="1" noChangeArrowheads="1"/>
          </p:cNvPicPr>
          <p:nvPr/>
        </p:nvPicPr>
        <p:blipFill>
          <a:blip r:embed="rId3">
            <a:extLst>
              <a:ext uri="{28A0092B-C50C-407E-A947-70E740481C1C}">
                <a14:useLocalDpi xmlns:a14="http://schemas.microsoft.com/office/drawing/2010/main" val="0"/>
              </a:ext>
            </a:extLst>
          </a:blip>
          <a:srcRect l="22093" r="16280"/>
          <a:stretch>
            <a:fillRect/>
          </a:stretch>
        </p:blipFill>
        <p:spPr bwMode="auto">
          <a:xfrm>
            <a:off x="999204" y="2526870"/>
            <a:ext cx="598488" cy="720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226636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5" name="CuadroTexto 4"/>
          <p:cNvSpPr txBox="1"/>
          <p:nvPr/>
        </p:nvSpPr>
        <p:spPr>
          <a:xfrm>
            <a:off x="576072" y="410432"/>
            <a:ext cx="3685032" cy="830997"/>
          </a:xfrm>
          <a:prstGeom prst="rect">
            <a:avLst/>
          </a:prstGeom>
          <a:noFill/>
        </p:spPr>
        <p:txBody>
          <a:bodyPr wrap="square" rtlCol="0">
            <a:spAutoFit/>
          </a:bodyPr>
          <a:lstStyle/>
          <a:p>
            <a:r>
              <a:rPr lang="es-ES" sz="1600" dirty="0" smtClean="0">
                <a:latin typeface="Berlin Sans FB" panose="020E0602020502020306" pitchFamily="34" charset="0"/>
              </a:rPr>
              <a:t>Acuerdo en familia. </a:t>
            </a:r>
          </a:p>
          <a:p>
            <a:r>
              <a:rPr lang="es-ES" sz="1600" dirty="0" smtClean="0">
                <a:latin typeface="Berlin Sans FB" panose="020E0602020502020306" pitchFamily="34" charset="0"/>
              </a:rPr>
              <a:t>Despacio como tortuguita, rápido como un tigre.  </a:t>
            </a:r>
            <a:endParaRPr lang="en-US" sz="1600" dirty="0">
              <a:latin typeface="Berlin Sans FB" panose="020E0602020502020306" pitchFamily="34" charset="0"/>
            </a:endParaRPr>
          </a:p>
        </p:txBody>
      </p:sp>
      <p:sp>
        <p:nvSpPr>
          <p:cNvPr id="6" name="CuadroTexto 5"/>
          <p:cNvSpPr txBox="1"/>
          <p:nvPr/>
        </p:nvSpPr>
        <p:spPr>
          <a:xfrm>
            <a:off x="4261104" y="640080"/>
            <a:ext cx="2468880" cy="369332"/>
          </a:xfrm>
          <a:prstGeom prst="rect">
            <a:avLst/>
          </a:prstGeom>
          <a:noFill/>
        </p:spPr>
        <p:txBody>
          <a:bodyPr wrap="square" rtlCol="0">
            <a:spAutoFit/>
          </a:bodyPr>
          <a:lstStyle/>
          <a:p>
            <a:r>
              <a:rPr lang="es-ES" dirty="0" smtClean="0">
                <a:latin typeface="Berlin Sans FB" panose="020E0602020502020306" pitchFamily="34" charset="0"/>
              </a:rPr>
              <a:t>1 de marzo del 2021</a:t>
            </a:r>
            <a:endParaRPr lang="en-US" dirty="0">
              <a:latin typeface="Berlin Sans FB" panose="020E0602020502020306" pitchFamily="34" charset="0"/>
            </a:endParaRPr>
          </a:p>
        </p:txBody>
      </p:sp>
      <p:sp>
        <p:nvSpPr>
          <p:cNvPr id="7" name="Elipse 6"/>
          <p:cNvSpPr/>
          <p:nvPr/>
        </p:nvSpPr>
        <p:spPr>
          <a:xfrm>
            <a:off x="2962656" y="2249424"/>
            <a:ext cx="219456" cy="18288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Elipse 7"/>
          <p:cNvSpPr/>
          <p:nvPr/>
        </p:nvSpPr>
        <p:spPr>
          <a:xfrm>
            <a:off x="4261104" y="2840736"/>
            <a:ext cx="402336" cy="26822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6001512" y="2809420"/>
            <a:ext cx="304800" cy="26822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CuadroTexto 9"/>
          <p:cNvSpPr txBox="1"/>
          <p:nvPr/>
        </p:nvSpPr>
        <p:spPr>
          <a:xfrm>
            <a:off x="5833872" y="4059936"/>
            <a:ext cx="566928" cy="369332"/>
          </a:xfrm>
          <a:prstGeom prst="rect">
            <a:avLst/>
          </a:prstGeom>
          <a:noFill/>
        </p:spPr>
        <p:txBody>
          <a:bodyPr wrap="square" rtlCol="0">
            <a:spAutoFit/>
          </a:bodyPr>
          <a:lstStyle/>
          <a:p>
            <a:r>
              <a:rPr lang="es-ES" dirty="0" smtClean="0">
                <a:latin typeface="Berlin Sans FB" panose="020E0602020502020306" pitchFamily="34" charset="0"/>
              </a:rPr>
              <a:t>5</a:t>
            </a:r>
            <a:endParaRPr lang="en-US" dirty="0">
              <a:latin typeface="Berlin Sans FB" panose="020E0602020502020306" pitchFamily="34" charset="0"/>
            </a:endParaRPr>
          </a:p>
        </p:txBody>
      </p:sp>
      <p:sp>
        <p:nvSpPr>
          <p:cNvPr id="11" name="CuadroTexto 10"/>
          <p:cNvSpPr txBox="1"/>
          <p:nvPr/>
        </p:nvSpPr>
        <p:spPr>
          <a:xfrm>
            <a:off x="576072" y="6393853"/>
            <a:ext cx="5577840" cy="2246769"/>
          </a:xfrm>
          <a:prstGeom prst="rect">
            <a:avLst/>
          </a:prstGeom>
          <a:noFill/>
        </p:spPr>
        <p:txBody>
          <a:bodyPr wrap="square" rtlCol="0">
            <a:spAutoFit/>
          </a:bodyPr>
          <a:lstStyle/>
          <a:p>
            <a:r>
              <a:rPr lang="es-ES" sz="2000" dirty="0" smtClean="0">
                <a:latin typeface="Berlin Sans FB" panose="020E0602020502020306" pitchFamily="34" charset="0"/>
              </a:rPr>
              <a:t>El día de hoy se trabajo mediante los aprendizajes de Aprende en Casa 3, tomando e cuenta el área de educación socioemocional. También, en la clase de zoom se aplico una ficha que hablaba de los diferentes tipos de respiraciones, haciendo énfasis en los socioemocional. Teniendo 15 alumnos conectados a la clase. </a:t>
            </a:r>
            <a:endParaRPr lang="en-US" sz="2000" dirty="0">
              <a:latin typeface="Berlin Sans FB" panose="020E0602020502020306" pitchFamily="34" charset="0"/>
            </a:endParaRPr>
          </a:p>
        </p:txBody>
      </p:sp>
    </p:spTree>
    <p:extLst>
      <p:ext uri="{BB962C8B-B14F-4D97-AF65-F5344CB8AC3E}">
        <p14:creationId xmlns:p14="http://schemas.microsoft.com/office/powerpoint/2010/main" val="26773918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5" name="CuadroTexto 4"/>
          <p:cNvSpPr txBox="1"/>
          <p:nvPr/>
        </p:nvSpPr>
        <p:spPr>
          <a:xfrm>
            <a:off x="1207008" y="384048"/>
            <a:ext cx="2907792" cy="923330"/>
          </a:xfrm>
          <a:prstGeom prst="rect">
            <a:avLst/>
          </a:prstGeom>
          <a:noFill/>
        </p:spPr>
        <p:txBody>
          <a:bodyPr wrap="square" rtlCol="0">
            <a:spAutoFit/>
          </a:bodyPr>
          <a:lstStyle/>
          <a:p>
            <a:r>
              <a:rPr lang="es-ES" dirty="0" smtClean="0">
                <a:latin typeface="Berlin Sans FB" panose="020E0602020502020306" pitchFamily="34" charset="0"/>
              </a:rPr>
              <a:t>Comer de colores. </a:t>
            </a:r>
          </a:p>
          <a:p>
            <a:r>
              <a:rPr lang="es-ES" dirty="0" smtClean="0">
                <a:latin typeface="Berlin Sans FB" panose="020E0602020502020306" pitchFamily="34" charset="0"/>
              </a:rPr>
              <a:t>Juegos para comparar e igualar.  </a:t>
            </a:r>
            <a:endParaRPr lang="en-US" dirty="0">
              <a:latin typeface="Berlin Sans FB" panose="020E0602020502020306" pitchFamily="34" charset="0"/>
            </a:endParaRPr>
          </a:p>
        </p:txBody>
      </p:sp>
      <p:sp>
        <p:nvSpPr>
          <p:cNvPr id="6" name="CuadroTexto 5"/>
          <p:cNvSpPr txBox="1"/>
          <p:nvPr/>
        </p:nvSpPr>
        <p:spPr>
          <a:xfrm>
            <a:off x="4114800" y="707213"/>
            <a:ext cx="2249424" cy="369332"/>
          </a:xfrm>
          <a:prstGeom prst="rect">
            <a:avLst/>
          </a:prstGeom>
          <a:noFill/>
        </p:spPr>
        <p:txBody>
          <a:bodyPr wrap="square" rtlCol="0">
            <a:spAutoFit/>
          </a:bodyPr>
          <a:lstStyle/>
          <a:p>
            <a:r>
              <a:rPr lang="es-ES" dirty="0" smtClean="0">
                <a:latin typeface="Berlin Sans FB" panose="020E0602020502020306" pitchFamily="34" charset="0"/>
              </a:rPr>
              <a:t>2 de marzo del 2021</a:t>
            </a:r>
            <a:endParaRPr lang="en-US" dirty="0">
              <a:latin typeface="Berlin Sans FB" panose="020E0602020502020306" pitchFamily="34" charset="0"/>
            </a:endParaRPr>
          </a:p>
        </p:txBody>
      </p:sp>
      <p:sp>
        <p:nvSpPr>
          <p:cNvPr id="7" name="Elipse 6"/>
          <p:cNvSpPr/>
          <p:nvPr/>
        </p:nvSpPr>
        <p:spPr>
          <a:xfrm>
            <a:off x="5449824" y="1261872"/>
            <a:ext cx="182880" cy="14630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Elipse 7"/>
          <p:cNvSpPr/>
          <p:nvPr/>
        </p:nvSpPr>
        <p:spPr>
          <a:xfrm>
            <a:off x="5449824" y="1536192"/>
            <a:ext cx="182880" cy="14630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4334256" y="2852928"/>
            <a:ext cx="256032" cy="20116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ángulo 10"/>
          <p:cNvSpPr/>
          <p:nvPr/>
        </p:nvSpPr>
        <p:spPr>
          <a:xfrm>
            <a:off x="566928" y="6465022"/>
            <a:ext cx="5596128" cy="1477328"/>
          </a:xfrm>
          <a:prstGeom prst="rect">
            <a:avLst/>
          </a:prstGeom>
        </p:spPr>
        <p:txBody>
          <a:bodyPr wrap="square">
            <a:spAutoFit/>
          </a:bodyPr>
          <a:lstStyle/>
          <a:p>
            <a:r>
              <a:rPr lang="es-ES" dirty="0">
                <a:latin typeface="Berlin Sans FB" panose="020E0602020502020306" pitchFamily="34" charset="0"/>
              </a:rPr>
              <a:t>El día de hoy se trabajo mediante los aprendizajes </a:t>
            </a:r>
            <a:r>
              <a:rPr lang="es-ES" dirty="0" smtClean="0">
                <a:latin typeface="Berlin Sans FB" panose="020E0602020502020306" pitchFamily="34" charset="0"/>
              </a:rPr>
              <a:t>de aprende en casa 3, tomando como referencia los campos de Lenguaje y comunicación y pensamiento matemático.</a:t>
            </a:r>
          </a:p>
          <a:p>
            <a:r>
              <a:rPr lang="es-ES" dirty="0" smtClean="0">
                <a:latin typeface="Berlin Sans FB" panose="020E0602020502020306" pitchFamily="34" charset="0"/>
              </a:rPr>
              <a:t>Ocurrió un pequeño incidente pero la maestra titular lo atendió.  </a:t>
            </a:r>
            <a:endParaRPr lang="en-US" dirty="0">
              <a:latin typeface="Berlin Sans FB" panose="020E0602020502020306" pitchFamily="34" charset="0"/>
            </a:endParaRPr>
          </a:p>
        </p:txBody>
      </p:sp>
    </p:spTree>
    <p:extLst>
      <p:ext uri="{BB962C8B-B14F-4D97-AF65-F5344CB8AC3E}">
        <p14:creationId xmlns:p14="http://schemas.microsoft.com/office/powerpoint/2010/main" val="41001883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endParaRPr lang="en-US"/>
          </a:p>
        </p:txBody>
      </p:sp>
      <p:pic>
        <p:nvPicPr>
          <p:cNvPr id="5" name="Imagen 4"/>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6" name="CuadroTexto 5"/>
          <p:cNvSpPr txBox="1"/>
          <p:nvPr/>
        </p:nvSpPr>
        <p:spPr>
          <a:xfrm>
            <a:off x="471488" y="384048"/>
            <a:ext cx="3643312" cy="646331"/>
          </a:xfrm>
          <a:prstGeom prst="rect">
            <a:avLst/>
          </a:prstGeom>
          <a:noFill/>
        </p:spPr>
        <p:txBody>
          <a:bodyPr wrap="square" rtlCol="0">
            <a:spAutoFit/>
          </a:bodyPr>
          <a:lstStyle/>
          <a:p>
            <a:r>
              <a:rPr lang="es-ES" dirty="0" smtClean="0">
                <a:latin typeface="Berlin Sans FB" panose="020E0602020502020306" pitchFamily="34" charset="0"/>
              </a:rPr>
              <a:t>Cuentos, cuentos y más cuentos. </a:t>
            </a:r>
            <a:endParaRPr lang="es-ES" dirty="0">
              <a:latin typeface="Berlin Sans FB" panose="020E0602020502020306" pitchFamily="34" charset="0"/>
            </a:endParaRPr>
          </a:p>
          <a:p>
            <a:r>
              <a:rPr lang="es-ES" dirty="0" smtClean="0">
                <a:latin typeface="Berlin Sans FB" panose="020E0602020502020306" pitchFamily="34" charset="0"/>
              </a:rPr>
              <a:t>Clase de zoom </a:t>
            </a:r>
            <a:endParaRPr lang="en-US" dirty="0">
              <a:latin typeface="Berlin Sans FB" panose="020E0602020502020306" pitchFamily="34" charset="0"/>
            </a:endParaRPr>
          </a:p>
        </p:txBody>
      </p:sp>
      <p:sp>
        <p:nvSpPr>
          <p:cNvPr id="7" name="CuadroTexto 6"/>
          <p:cNvSpPr txBox="1"/>
          <p:nvPr/>
        </p:nvSpPr>
        <p:spPr>
          <a:xfrm>
            <a:off x="4114800" y="707213"/>
            <a:ext cx="2249424" cy="369332"/>
          </a:xfrm>
          <a:prstGeom prst="rect">
            <a:avLst/>
          </a:prstGeom>
          <a:noFill/>
        </p:spPr>
        <p:txBody>
          <a:bodyPr wrap="square" rtlCol="0">
            <a:spAutoFit/>
          </a:bodyPr>
          <a:lstStyle/>
          <a:p>
            <a:r>
              <a:rPr lang="es-ES" dirty="0">
                <a:latin typeface="Berlin Sans FB" panose="020E0602020502020306" pitchFamily="34" charset="0"/>
              </a:rPr>
              <a:t>3</a:t>
            </a:r>
            <a:r>
              <a:rPr lang="es-ES" dirty="0" smtClean="0">
                <a:latin typeface="Berlin Sans FB" panose="020E0602020502020306" pitchFamily="34" charset="0"/>
              </a:rPr>
              <a:t> de marzo del 2021</a:t>
            </a:r>
            <a:endParaRPr lang="en-US" dirty="0">
              <a:latin typeface="Berlin Sans FB" panose="020E0602020502020306" pitchFamily="34" charset="0"/>
            </a:endParaRPr>
          </a:p>
        </p:txBody>
      </p:sp>
      <p:sp>
        <p:nvSpPr>
          <p:cNvPr id="8" name="Elipse 7"/>
          <p:cNvSpPr/>
          <p:nvPr/>
        </p:nvSpPr>
        <p:spPr>
          <a:xfrm>
            <a:off x="5449824" y="1261872"/>
            <a:ext cx="182880" cy="14630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4352544" y="2895600"/>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Elipse 9"/>
          <p:cNvSpPr/>
          <p:nvPr/>
        </p:nvSpPr>
        <p:spPr>
          <a:xfrm>
            <a:off x="6108192" y="2837770"/>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uadroTexto 10"/>
          <p:cNvSpPr txBox="1"/>
          <p:nvPr/>
        </p:nvSpPr>
        <p:spPr>
          <a:xfrm>
            <a:off x="576072" y="6393853"/>
            <a:ext cx="5577840" cy="2246769"/>
          </a:xfrm>
          <a:prstGeom prst="rect">
            <a:avLst/>
          </a:prstGeom>
          <a:noFill/>
        </p:spPr>
        <p:txBody>
          <a:bodyPr wrap="square" rtlCol="0">
            <a:spAutoFit/>
          </a:bodyPr>
          <a:lstStyle/>
          <a:p>
            <a:r>
              <a:rPr lang="es-ES" sz="2000" dirty="0" smtClean="0">
                <a:latin typeface="Berlin Sans FB" panose="020E0602020502020306" pitchFamily="34" charset="0"/>
              </a:rPr>
              <a:t>El día de hoy se trabajo mediante los aprendizajes de Aprende en Casa 3, tomando en cuenta el campo de lenguaje y comunicación. También, en la clase de zoom se aplico una actividad que trato del bingo, utilizando l inicial del número y ubicándolo en la tabla que se le presento. Teniendo 15 alumnos conectados a la clase. </a:t>
            </a:r>
            <a:endParaRPr lang="en-US" sz="2000" dirty="0">
              <a:latin typeface="Berlin Sans FB" panose="020E0602020502020306" pitchFamily="34" charset="0"/>
            </a:endParaRPr>
          </a:p>
        </p:txBody>
      </p:sp>
    </p:spTree>
    <p:extLst>
      <p:ext uri="{BB962C8B-B14F-4D97-AF65-F5344CB8AC3E}">
        <p14:creationId xmlns:p14="http://schemas.microsoft.com/office/powerpoint/2010/main" val="29131677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endParaRPr lang="en-US"/>
          </a:p>
        </p:txBody>
      </p:sp>
      <p:pic>
        <p:nvPicPr>
          <p:cNvPr id="5" name="Imagen 4"/>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6" name="CuadroTexto 5"/>
          <p:cNvSpPr txBox="1"/>
          <p:nvPr/>
        </p:nvSpPr>
        <p:spPr>
          <a:xfrm>
            <a:off x="471488" y="384048"/>
            <a:ext cx="3643312" cy="923330"/>
          </a:xfrm>
          <a:prstGeom prst="rect">
            <a:avLst/>
          </a:prstGeom>
          <a:noFill/>
        </p:spPr>
        <p:txBody>
          <a:bodyPr wrap="square" rtlCol="0">
            <a:spAutoFit/>
          </a:bodyPr>
          <a:lstStyle/>
          <a:p>
            <a:r>
              <a:rPr lang="en-US" dirty="0">
                <a:latin typeface="Berlin Sans FB" panose="020E0602020502020306" pitchFamily="34" charset="0"/>
              </a:rPr>
              <a:t>Ayer, hoy y </a:t>
            </a:r>
            <a:r>
              <a:rPr lang="en-US" dirty="0" err="1">
                <a:latin typeface="Berlin Sans FB" panose="020E0602020502020306" pitchFamily="34" charset="0"/>
              </a:rPr>
              <a:t>mañana</a:t>
            </a:r>
            <a:endParaRPr lang="en-US" dirty="0">
              <a:latin typeface="Berlin Sans FB" panose="020E0602020502020306" pitchFamily="34" charset="0"/>
            </a:endParaRPr>
          </a:p>
          <a:p>
            <a:r>
              <a:rPr lang="es-ES" dirty="0">
                <a:latin typeface="Berlin Sans FB" panose="020E0602020502020306" pitchFamily="34" charset="0"/>
              </a:rPr>
              <a:t>11 FM Lentejas para tus orejas</a:t>
            </a:r>
            <a:endParaRPr lang="en-US" dirty="0">
              <a:latin typeface="Berlin Sans FB" panose="020E0602020502020306" pitchFamily="34" charset="0"/>
            </a:endParaRPr>
          </a:p>
          <a:p>
            <a:endParaRPr lang="en-US" dirty="0">
              <a:latin typeface="Berlin Sans FB" panose="020E0602020502020306" pitchFamily="34" charset="0"/>
            </a:endParaRPr>
          </a:p>
        </p:txBody>
      </p:sp>
      <p:sp>
        <p:nvSpPr>
          <p:cNvPr id="7" name="CuadroTexto 6"/>
          <p:cNvSpPr txBox="1"/>
          <p:nvPr/>
        </p:nvSpPr>
        <p:spPr>
          <a:xfrm>
            <a:off x="4114800" y="707213"/>
            <a:ext cx="2249424" cy="369332"/>
          </a:xfrm>
          <a:prstGeom prst="rect">
            <a:avLst/>
          </a:prstGeom>
          <a:noFill/>
        </p:spPr>
        <p:txBody>
          <a:bodyPr wrap="square" rtlCol="0">
            <a:spAutoFit/>
          </a:bodyPr>
          <a:lstStyle/>
          <a:p>
            <a:r>
              <a:rPr lang="es-ES" dirty="0">
                <a:latin typeface="Berlin Sans FB" panose="020E0602020502020306" pitchFamily="34" charset="0"/>
              </a:rPr>
              <a:t>4</a:t>
            </a:r>
            <a:r>
              <a:rPr lang="es-ES" dirty="0" smtClean="0">
                <a:latin typeface="Berlin Sans FB" panose="020E0602020502020306" pitchFamily="34" charset="0"/>
              </a:rPr>
              <a:t> de marzo del 2021</a:t>
            </a:r>
            <a:endParaRPr lang="en-US" dirty="0">
              <a:latin typeface="Berlin Sans FB" panose="020E0602020502020306" pitchFamily="34" charset="0"/>
            </a:endParaRPr>
          </a:p>
        </p:txBody>
      </p:sp>
      <p:sp>
        <p:nvSpPr>
          <p:cNvPr id="8" name="Elipse 7"/>
          <p:cNvSpPr/>
          <p:nvPr/>
        </p:nvSpPr>
        <p:spPr>
          <a:xfrm>
            <a:off x="5449824" y="1261872"/>
            <a:ext cx="182880" cy="14630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4352544" y="2895600"/>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uadroTexto 10"/>
          <p:cNvSpPr txBox="1"/>
          <p:nvPr/>
        </p:nvSpPr>
        <p:spPr>
          <a:xfrm>
            <a:off x="576072" y="6393853"/>
            <a:ext cx="5577840" cy="2246769"/>
          </a:xfrm>
          <a:prstGeom prst="rect">
            <a:avLst/>
          </a:prstGeom>
          <a:noFill/>
        </p:spPr>
        <p:txBody>
          <a:bodyPr wrap="square" rtlCol="0">
            <a:spAutoFit/>
          </a:bodyPr>
          <a:lstStyle/>
          <a:p>
            <a:r>
              <a:rPr lang="es-ES" sz="2000" dirty="0" smtClean="0">
                <a:latin typeface="Berlin Sans FB" panose="020E0602020502020306" pitchFamily="34" charset="0"/>
              </a:rPr>
              <a:t>El día de hoy se trabajo mediante los aprendizajes de Aprende en Casa 3, tomando en cuenta el campo de lenguaje y comunicación y el de pensamiento matemático. Hablando del tiempo y de la radio. Se les pidió dibujos o recortes de su rutina y grabar un fragmento de una estación de radio. </a:t>
            </a:r>
            <a:endParaRPr lang="en-US" sz="2000" dirty="0">
              <a:latin typeface="Berlin Sans FB" panose="020E0602020502020306" pitchFamily="34" charset="0"/>
            </a:endParaRPr>
          </a:p>
        </p:txBody>
      </p:sp>
      <p:sp>
        <p:nvSpPr>
          <p:cNvPr id="12" name="Elipse 11"/>
          <p:cNvSpPr/>
          <p:nvPr/>
        </p:nvSpPr>
        <p:spPr>
          <a:xfrm>
            <a:off x="5416296" y="1501181"/>
            <a:ext cx="249936"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044852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endParaRPr lang="en-US"/>
          </a:p>
        </p:txBody>
      </p:sp>
      <p:pic>
        <p:nvPicPr>
          <p:cNvPr id="5" name="Imagen 4"/>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6" name="CuadroTexto 5"/>
          <p:cNvSpPr txBox="1"/>
          <p:nvPr/>
        </p:nvSpPr>
        <p:spPr>
          <a:xfrm>
            <a:off x="471488" y="615541"/>
            <a:ext cx="3643312" cy="646331"/>
          </a:xfrm>
          <a:prstGeom prst="rect">
            <a:avLst/>
          </a:prstGeom>
          <a:noFill/>
        </p:spPr>
        <p:txBody>
          <a:bodyPr wrap="square" rtlCol="0">
            <a:spAutoFit/>
          </a:bodyPr>
          <a:lstStyle/>
          <a:p>
            <a:r>
              <a:rPr lang="es-ES" dirty="0" smtClean="0">
                <a:latin typeface="Berlin Sans FB" panose="020E0602020502020306" pitchFamily="34" charset="0"/>
              </a:rPr>
              <a:t>Germina la semilla</a:t>
            </a:r>
            <a:endParaRPr lang="en-US" dirty="0">
              <a:latin typeface="Berlin Sans FB" panose="020E0602020502020306" pitchFamily="34" charset="0"/>
            </a:endParaRPr>
          </a:p>
          <a:p>
            <a:endParaRPr lang="en-US" dirty="0">
              <a:latin typeface="Berlin Sans FB" panose="020E0602020502020306" pitchFamily="34" charset="0"/>
            </a:endParaRPr>
          </a:p>
        </p:txBody>
      </p:sp>
      <p:sp>
        <p:nvSpPr>
          <p:cNvPr id="7" name="CuadroTexto 6"/>
          <p:cNvSpPr txBox="1"/>
          <p:nvPr/>
        </p:nvSpPr>
        <p:spPr>
          <a:xfrm>
            <a:off x="4114800" y="707213"/>
            <a:ext cx="2249424" cy="369332"/>
          </a:xfrm>
          <a:prstGeom prst="rect">
            <a:avLst/>
          </a:prstGeom>
          <a:noFill/>
        </p:spPr>
        <p:txBody>
          <a:bodyPr wrap="square" rtlCol="0">
            <a:spAutoFit/>
          </a:bodyPr>
          <a:lstStyle/>
          <a:p>
            <a:r>
              <a:rPr lang="es-ES" dirty="0">
                <a:latin typeface="Berlin Sans FB" panose="020E0602020502020306" pitchFamily="34" charset="0"/>
              </a:rPr>
              <a:t>5</a:t>
            </a:r>
            <a:r>
              <a:rPr lang="es-ES" dirty="0" smtClean="0">
                <a:latin typeface="Berlin Sans FB" panose="020E0602020502020306" pitchFamily="34" charset="0"/>
              </a:rPr>
              <a:t> de marzo del 2021</a:t>
            </a:r>
            <a:endParaRPr lang="en-US" dirty="0">
              <a:latin typeface="Berlin Sans FB" panose="020E0602020502020306" pitchFamily="34" charset="0"/>
            </a:endParaRPr>
          </a:p>
        </p:txBody>
      </p:sp>
      <p:sp>
        <p:nvSpPr>
          <p:cNvPr id="8" name="Elipse 7"/>
          <p:cNvSpPr/>
          <p:nvPr/>
        </p:nvSpPr>
        <p:spPr>
          <a:xfrm>
            <a:off x="5870448" y="1700784"/>
            <a:ext cx="283464" cy="211717"/>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4352544" y="2895600"/>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uadroTexto 10"/>
          <p:cNvSpPr txBox="1"/>
          <p:nvPr/>
        </p:nvSpPr>
        <p:spPr>
          <a:xfrm>
            <a:off x="576072" y="6393853"/>
            <a:ext cx="5577840" cy="1938992"/>
          </a:xfrm>
          <a:prstGeom prst="rect">
            <a:avLst/>
          </a:prstGeom>
          <a:noFill/>
        </p:spPr>
        <p:txBody>
          <a:bodyPr wrap="square" rtlCol="0">
            <a:spAutoFit/>
          </a:bodyPr>
          <a:lstStyle/>
          <a:p>
            <a:r>
              <a:rPr lang="es-ES" sz="2000" dirty="0" smtClean="0">
                <a:latin typeface="Berlin Sans FB" panose="020E0602020502020306" pitchFamily="34" charset="0"/>
              </a:rPr>
              <a:t>El día de hoy se trabajo mediante los aprendizajes de Aprende en Casa 3, tomando en cuenta el campo de exploración y comprensión del mundo natural y social. Hablando del ciclo de vida de las plantas. Se les pidió dibujos o recortes para aprender el ciclo.</a:t>
            </a:r>
            <a:endParaRPr lang="en-US" sz="2000" dirty="0">
              <a:latin typeface="Berlin Sans FB" panose="020E0602020502020306" pitchFamily="34" charset="0"/>
            </a:endParaRPr>
          </a:p>
        </p:txBody>
      </p:sp>
    </p:spTree>
    <p:extLst>
      <p:ext uri="{BB962C8B-B14F-4D97-AF65-F5344CB8AC3E}">
        <p14:creationId xmlns:p14="http://schemas.microsoft.com/office/powerpoint/2010/main" val="3309035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endParaRPr lang="en-US"/>
          </a:p>
        </p:txBody>
      </p:sp>
      <p:pic>
        <p:nvPicPr>
          <p:cNvPr id="5" name="Imagen 4"/>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6" name="CuadroTexto 5"/>
          <p:cNvSpPr txBox="1"/>
          <p:nvPr/>
        </p:nvSpPr>
        <p:spPr>
          <a:xfrm>
            <a:off x="471488" y="615541"/>
            <a:ext cx="3643312" cy="369332"/>
          </a:xfrm>
          <a:prstGeom prst="rect">
            <a:avLst/>
          </a:prstGeom>
          <a:noFill/>
        </p:spPr>
        <p:txBody>
          <a:bodyPr wrap="square" rtlCol="0">
            <a:spAutoFit/>
          </a:bodyPr>
          <a:lstStyle/>
          <a:p>
            <a:r>
              <a:rPr lang="es-ES" dirty="0" smtClean="0">
                <a:latin typeface="Berlin Sans FB" panose="020E0602020502020306" pitchFamily="34" charset="0"/>
              </a:rPr>
              <a:t>Me siento alegre cuando… </a:t>
            </a:r>
            <a:endParaRPr lang="en-US" dirty="0">
              <a:latin typeface="Berlin Sans FB" panose="020E0602020502020306" pitchFamily="34" charset="0"/>
            </a:endParaRPr>
          </a:p>
        </p:txBody>
      </p:sp>
      <p:sp>
        <p:nvSpPr>
          <p:cNvPr id="7" name="CuadroTexto 6"/>
          <p:cNvSpPr txBox="1"/>
          <p:nvPr/>
        </p:nvSpPr>
        <p:spPr>
          <a:xfrm>
            <a:off x="4114800" y="707213"/>
            <a:ext cx="2249424" cy="369332"/>
          </a:xfrm>
          <a:prstGeom prst="rect">
            <a:avLst/>
          </a:prstGeom>
          <a:noFill/>
        </p:spPr>
        <p:txBody>
          <a:bodyPr wrap="square" rtlCol="0">
            <a:spAutoFit/>
          </a:bodyPr>
          <a:lstStyle/>
          <a:p>
            <a:r>
              <a:rPr lang="es-ES" dirty="0" smtClean="0">
                <a:latin typeface="Berlin Sans FB" panose="020E0602020502020306" pitchFamily="34" charset="0"/>
              </a:rPr>
              <a:t>8 de marzo del 2021</a:t>
            </a:r>
            <a:endParaRPr lang="en-US" dirty="0">
              <a:latin typeface="Berlin Sans FB" panose="020E0602020502020306" pitchFamily="34" charset="0"/>
            </a:endParaRPr>
          </a:p>
        </p:txBody>
      </p:sp>
      <p:sp>
        <p:nvSpPr>
          <p:cNvPr id="8" name="Elipse 7"/>
          <p:cNvSpPr/>
          <p:nvPr/>
        </p:nvSpPr>
        <p:spPr>
          <a:xfrm>
            <a:off x="2971800" y="2194231"/>
            <a:ext cx="283464" cy="211717"/>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4352544" y="2895600"/>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uadroTexto 10"/>
          <p:cNvSpPr txBox="1"/>
          <p:nvPr/>
        </p:nvSpPr>
        <p:spPr>
          <a:xfrm>
            <a:off x="576072" y="6393853"/>
            <a:ext cx="5577840" cy="1631216"/>
          </a:xfrm>
          <a:prstGeom prst="rect">
            <a:avLst/>
          </a:prstGeom>
          <a:noFill/>
        </p:spPr>
        <p:txBody>
          <a:bodyPr wrap="square" rtlCol="0">
            <a:spAutoFit/>
          </a:bodyPr>
          <a:lstStyle/>
          <a:p>
            <a:r>
              <a:rPr lang="es-ES" sz="2000" dirty="0" smtClean="0">
                <a:latin typeface="Berlin Sans FB" panose="020E0602020502020306" pitchFamily="34" charset="0"/>
              </a:rPr>
              <a:t>El día de hoy se trabajo mediante los aprendizajes de Aprende en Casa 3, tomando en cuenta el área de educación socioemocional.  Y se trabajo en clase de zoom, haciendo referencia al ciclo de vida de las plantas. </a:t>
            </a:r>
            <a:endParaRPr lang="en-US" sz="2000" dirty="0">
              <a:latin typeface="Berlin Sans FB" panose="020E0602020502020306" pitchFamily="34" charset="0"/>
            </a:endParaRPr>
          </a:p>
        </p:txBody>
      </p:sp>
      <p:sp>
        <p:nvSpPr>
          <p:cNvPr id="10" name="Elipse 9"/>
          <p:cNvSpPr/>
          <p:nvPr/>
        </p:nvSpPr>
        <p:spPr>
          <a:xfrm>
            <a:off x="6035040" y="2884277"/>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922750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endParaRPr lang="en-US"/>
          </a:p>
        </p:txBody>
      </p:sp>
      <p:pic>
        <p:nvPicPr>
          <p:cNvPr id="5" name="Imagen 4"/>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6" name="CuadroTexto 5"/>
          <p:cNvSpPr txBox="1"/>
          <p:nvPr/>
        </p:nvSpPr>
        <p:spPr>
          <a:xfrm>
            <a:off x="471488" y="615541"/>
            <a:ext cx="3643312" cy="369332"/>
          </a:xfrm>
          <a:prstGeom prst="rect">
            <a:avLst/>
          </a:prstGeom>
          <a:noFill/>
        </p:spPr>
        <p:txBody>
          <a:bodyPr wrap="square" rtlCol="0">
            <a:spAutoFit/>
          </a:bodyPr>
          <a:lstStyle/>
          <a:p>
            <a:r>
              <a:rPr lang="es-ES" dirty="0" smtClean="0">
                <a:latin typeface="Berlin Sans FB" panose="020E0602020502020306" pitchFamily="34" charset="0"/>
              </a:rPr>
              <a:t>Me siento alegre cuando… </a:t>
            </a:r>
            <a:endParaRPr lang="en-US" dirty="0">
              <a:latin typeface="Berlin Sans FB" panose="020E0602020502020306" pitchFamily="34" charset="0"/>
            </a:endParaRPr>
          </a:p>
        </p:txBody>
      </p:sp>
      <p:sp>
        <p:nvSpPr>
          <p:cNvPr id="7" name="CuadroTexto 6"/>
          <p:cNvSpPr txBox="1"/>
          <p:nvPr/>
        </p:nvSpPr>
        <p:spPr>
          <a:xfrm>
            <a:off x="4114800" y="707213"/>
            <a:ext cx="2249424" cy="369332"/>
          </a:xfrm>
          <a:prstGeom prst="rect">
            <a:avLst/>
          </a:prstGeom>
          <a:noFill/>
        </p:spPr>
        <p:txBody>
          <a:bodyPr wrap="square" rtlCol="0">
            <a:spAutoFit/>
          </a:bodyPr>
          <a:lstStyle/>
          <a:p>
            <a:r>
              <a:rPr lang="es-ES" dirty="0">
                <a:latin typeface="Berlin Sans FB" panose="020E0602020502020306" pitchFamily="34" charset="0"/>
              </a:rPr>
              <a:t>9</a:t>
            </a:r>
            <a:r>
              <a:rPr lang="es-ES" dirty="0" smtClean="0">
                <a:latin typeface="Berlin Sans FB" panose="020E0602020502020306" pitchFamily="34" charset="0"/>
              </a:rPr>
              <a:t> de marzo del 2021</a:t>
            </a:r>
            <a:endParaRPr lang="en-US" dirty="0">
              <a:latin typeface="Berlin Sans FB" panose="020E0602020502020306" pitchFamily="34" charset="0"/>
            </a:endParaRPr>
          </a:p>
        </p:txBody>
      </p:sp>
      <p:sp>
        <p:nvSpPr>
          <p:cNvPr id="8" name="Elipse 7"/>
          <p:cNvSpPr/>
          <p:nvPr/>
        </p:nvSpPr>
        <p:spPr>
          <a:xfrm>
            <a:off x="5870448" y="1700455"/>
            <a:ext cx="283464" cy="211717"/>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4352544" y="2895600"/>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uadroTexto 10"/>
          <p:cNvSpPr txBox="1"/>
          <p:nvPr/>
        </p:nvSpPr>
        <p:spPr>
          <a:xfrm>
            <a:off x="576072" y="6393853"/>
            <a:ext cx="5577840" cy="2246769"/>
          </a:xfrm>
          <a:prstGeom prst="rect">
            <a:avLst/>
          </a:prstGeom>
          <a:noFill/>
        </p:spPr>
        <p:txBody>
          <a:bodyPr wrap="square" rtlCol="0">
            <a:spAutoFit/>
          </a:bodyPr>
          <a:lstStyle/>
          <a:p>
            <a:r>
              <a:rPr lang="es-ES" sz="2000" dirty="0" smtClean="0">
                <a:latin typeface="Berlin Sans FB" panose="020E0602020502020306" pitchFamily="34" charset="0"/>
              </a:rPr>
              <a:t>El día de hoy se trabajo mediante los aprendizajes de Aprende en Casa 3, tomando en cuenta el campo de Pensamiento matemático y el de Exploración y comprensión del mundo natural y social. Haciendo énfasis en las colecciones con material concreto y a la biodiversidad de cuevas y zonas tropicales. </a:t>
            </a:r>
            <a:endParaRPr lang="en-US" sz="2000" dirty="0">
              <a:latin typeface="Berlin Sans FB" panose="020E0602020502020306" pitchFamily="34" charset="0"/>
            </a:endParaRPr>
          </a:p>
        </p:txBody>
      </p:sp>
      <p:sp>
        <p:nvSpPr>
          <p:cNvPr id="14" name="Elipse 13"/>
          <p:cNvSpPr/>
          <p:nvPr/>
        </p:nvSpPr>
        <p:spPr>
          <a:xfrm>
            <a:off x="5385245" y="1488738"/>
            <a:ext cx="283464" cy="211717"/>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873823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endParaRPr lang="en-US"/>
          </a:p>
        </p:txBody>
      </p:sp>
      <p:pic>
        <p:nvPicPr>
          <p:cNvPr id="5" name="Imagen 4"/>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6" name="CuadroTexto 5"/>
          <p:cNvSpPr txBox="1"/>
          <p:nvPr/>
        </p:nvSpPr>
        <p:spPr>
          <a:xfrm>
            <a:off x="471488" y="615541"/>
            <a:ext cx="3643312" cy="369332"/>
          </a:xfrm>
          <a:prstGeom prst="rect">
            <a:avLst/>
          </a:prstGeom>
          <a:noFill/>
        </p:spPr>
        <p:txBody>
          <a:bodyPr wrap="square" rtlCol="0">
            <a:spAutoFit/>
          </a:bodyPr>
          <a:lstStyle/>
          <a:p>
            <a:r>
              <a:rPr lang="es-ES" dirty="0" smtClean="0">
                <a:latin typeface="Berlin Sans FB" panose="020E0602020502020306" pitchFamily="34" charset="0"/>
              </a:rPr>
              <a:t>Así se dice en mi región. </a:t>
            </a:r>
          </a:p>
        </p:txBody>
      </p:sp>
      <p:sp>
        <p:nvSpPr>
          <p:cNvPr id="7" name="CuadroTexto 6"/>
          <p:cNvSpPr txBox="1"/>
          <p:nvPr/>
        </p:nvSpPr>
        <p:spPr>
          <a:xfrm>
            <a:off x="4114800" y="707213"/>
            <a:ext cx="2249424" cy="369332"/>
          </a:xfrm>
          <a:prstGeom prst="rect">
            <a:avLst/>
          </a:prstGeom>
          <a:noFill/>
        </p:spPr>
        <p:txBody>
          <a:bodyPr wrap="square" rtlCol="0">
            <a:spAutoFit/>
          </a:bodyPr>
          <a:lstStyle/>
          <a:p>
            <a:r>
              <a:rPr lang="es-ES" dirty="0" smtClean="0">
                <a:latin typeface="Berlin Sans FB" panose="020E0602020502020306" pitchFamily="34" charset="0"/>
              </a:rPr>
              <a:t>10</a:t>
            </a:r>
            <a:r>
              <a:rPr lang="es-ES" dirty="0" smtClean="0">
                <a:latin typeface="Berlin Sans FB" panose="020E0602020502020306" pitchFamily="34" charset="0"/>
              </a:rPr>
              <a:t> </a:t>
            </a:r>
            <a:r>
              <a:rPr lang="es-ES" dirty="0" smtClean="0">
                <a:latin typeface="Berlin Sans FB" panose="020E0602020502020306" pitchFamily="34" charset="0"/>
              </a:rPr>
              <a:t>de marzo del 2021</a:t>
            </a:r>
            <a:endParaRPr lang="en-US" dirty="0">
              <a:latin typeface="Berlin Sans FB" panose="020E0602020502020306" pitchFamily="34" charset="0"/>
            </a:endParaRPr>
          </a:p>
        </p:txBody>
      </p:sp>
      <p:sp>
        <p:nvSpPr>
          <p:cNvPr id="8" name="Elipse 7"/>
          <p:cNvSpPr/>
          <p:nvPr/>
        </p:nvSpPr>
        <p:spPr>
          <a:xfrm>
            <a:off x="5870448" y="1700455"/>
            <a:ext cx="283464" cy="211717"/>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4352544" y="2895600"/>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uadroTexto 10"/>
          <p:cNvSpPr txBox="1"/>
          <p:nvPr/>
        </p:nvSpPr>
        <p:spPr>
          <a:xfrm>
            <a:off x="576072" y="6393853"/>
            <a:ext cx="5577840" cy="1938992"/>
          </a:xfrm>
          <a:prstGeom prst="rect">
            <a:avLst/>
          </a:prstGeom>
          <a:noFill/>
        </p:spPr>
        <p:txBody>
          <a:bodyPr wrap="square" rtlCol="0">
            <a:spAutoFit/>
          </a:bodyPr>
          <a:lstStyle/>
          <a:p>
            <a:r>
              <a:rPr lang="es-ES" sz="2000" dirty="0" smtClean="0">
                <a:latin typeface="Berlin Sans FB" panose="020E0602020502020306" pitchFamily="34" charset="0"/>
              </a:rPr>
              <a:t>El día de hoy se trabajo mediante los aprendizajes de Aprende en Casa 3, tomando en cuenta el campo de </a:t>
            </a:r>
            <a:r>
              <a:rPr lang="es-ES" sz="2000" dirty="0" smtClean="0">
                <a:latin typeface="Berlin Sans FB" panose="020E0602020502020306" pitchFamily="34" charset="0"/>
              </a:rPr>
              <a:t>Lenguaje y Comunicación.</a:t>
            </a:r>
            <a:r>
              <a:rPr lang="es-ES" sz="2000" dirty="0" smtClean="0">
                <a:latin typeface="Berlin Sans FB" panose="020E0602020502020306" pitchFamily="34" charset="0"/>
              </a:rPr>
              <a:t> </a:t>
            </a:r>
            <a:r>
              <a:rPr lang="es-ES" sz="2000" dirty="0" smtClean="0">
                <a:latin typeface="Berlin Sans FB" panose="020E0602020502020306" pitchFamily="34" charset="0"/>
              </a:rPr>
              <a:t>Haciendo énfasis </a:t>
            </a:r>
            <a:r>
              <a:rPr lang="es-ES" sz="2000" dirty="0" smtClean="0">
                <a:latin typeface="Berlin Sans FB" panose="020E0602020502020306" pitchFamily="34" charset="0"/>
              </a:rPr>
              <a:t>en los diferentes modismos.</a:t>
            </a:r>
          </a:p>
          <a:p>
            <a:r>
              <a:rPr lang="es-ES" sz="2000" dirty="0" smtClean="0">
                <a:latin typeface="Berlin Sans FB" panose="020E0602020502020306" pitchFamily="34" charset="0"/>
              </a:rPr>
              <a:t>Se trabajo en clase virtual, tratando de el uso de los nombres y reconocimiento de los demás. </a:t>
            </a:r>
            <a:endParaRPr lang="en-US" sz="2000" dirty="0">
              <a:latin typeface="Berlin Sans FB" panose="020E0602020502020306" pitchFamily="34" charset="0"/>
            </a:endParaRPr>
          </a:p>
        </p:txBody>
      </p:sp>
      <p:sp>
        <p:nvSpPr>
          <p:cNvPr id="12" name="Elipse 11"/>
          <p:cNvSpPr/>
          <p:nvPr/>
        </p:nvSpPr>
        <p:spPr>
          <a:xfrm>
            <a:off x="6014751" y="2857701"/>
            <a:ext cx="283464" cy="211717"/>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83270800"/>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154</TotalTime>
  <Words>589</Words>
  <Application>Microsoft Office PowerPoint</Application>
  <PresentationFormat>Presentación en pantalla (4:3)</PresentationFormat>
  <Paragraphs>45</Paragraphs>
  <Slides>9</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9</vt:i4>
      </vt:variant>
    </vt:vector>
  </HeadingPairs>
  <TitlesOfParts>
    <vt:vector size="16" baseType="lpstr">
      <vt:lpstr>Arial</vt:lpstr>
      <vt:lpstr>Berlin Sans FB</vt:lpstr>
      <vt:lpstr>Calibri</vt:lpstr>
      <vt:lpstr>Calibri Light</vt:lpstr>
      <vt:lpstr>Century Gothic</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Admin</dc:creator>
  <cp:lastModifiedBy>Admin</cp:lastModifiedBy>
  <cp:revision>29</cp:revision>
  <dcterms:created xsi:type="dcterms:W3CDTF">2021-01-13T05:21:15Z</dcterms:created>
  <dcterms:modified xsi:type="dcterms:W3CDTF">2021-03-11T06:00:19Z</dcterms:modified>
</cp:coreProperties>
</file>