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7" r:id="rId2"/>
    <p:sldId id="258" r:id="rId3"/>
    <p:sldId id="259" r:id="rId4"/>
  </p:sldIdLst>
  <p:sldSz cx="6858000" cy="9144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1" d="100"/>
          <a:sy n="91" d="100"/>
        </p:scale>
        <p:origin x="-570" y="153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7A8A2C-33F4-466C-9AB4-848801B5E83F}" type="datetimeFigureOut">
              <a:rPr lang="es-ES" smtClean="0"/>
              <a:t>11/03/2021</a:t>
            </a:fld>
            <a:endParaRPr lang="es-ES"/>
          </a:p>
        </p:txBody>
      </p:sp>
      <p:sp>
        <p:nvSpPr>
          <p:cNvPr id="4" name="3 Marcador de imagen de diapositiva"/>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9668AF-1170-42F8-B947-3E150A9211BF}" type="slidenum">
              <a:rPr lang="es-ES" smtClean="0"/>
              <a:t>‹Nº›</a:t>
            </a:fld>
            <a:endParaRPr lang="es-ES"/>
          </a:p>
        </p:txBody>
      </p:sp>
    </p:spTree>
    <p:extLst>
      <p:ext uri="{BB962C8B-B14F-4D97-AF65-F5344CB8AC3E}">
        <p14:creationId xmlns:p14="http://schemas.microsoft.com/office/powerpoint/2010/main" val="3083637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7321DD5-2D22-4CE9-8E10-08F84766DF01}" type="slidenum">
              <a:rPr lang="es-ES" smtClean="0"/>
              <a:t>1</a:t>
            </a:fld>
            <a:endParaRPr lang="es-ES"/>
          </a:p>
        </p:txBody>
      </p:sp>
    </p:spTree>
    <p:extLst>
      <p:ext uri="{BB962C8B-B14F-4D97-AF65-F5344CB8AC3E}">
        <p14:creationId xmlns:p14="http://schemas.microsoft.com/office/powerpoint/2010/main" val="3133280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2002E786-432E-411D-8DA9-8588517AF89D}" type="datetimeFigureOut">
              <a:rPr lang="es-ES" smtClean="0"/>
              <a:t>11/03/2021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0FBC653-162F-486A-9EAF-2AFE5C58E8B5}" type="slidenum">
              <a:rPr lang="es-ES" smtClean="0"/>
              <a:t>‹Nº›</a:t>
            </a:fld>
            <a:endParaRPr lang="es-ES"/>
          </a:p>
        </p:txBody>
      </p:sp>
    </p:spTree>
    <p:extLst>
      <p:ext uri="{BB962C8B-B14F-4D97-AF65-F5344CB8AC3E}">
        <p14:creationId xmlns:p14="http://schemas.microsoft.com/office/powerpoint/2010/main" val="1654419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002E786-432E-411D-8DA9-8588517AF89D}" type="datetimeFigureOut">
              <a:rPr lang="es-ES" smtClean="0"/>
              <a:t>11/03/2021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0FBC653-162F-486A-9EAF-2AFE5C58E8B5}" type="slidenum">
              <a:rPr lang="es-ES" smtClean="0"/>
              <a:t>‹Nº›</a:t>
            </a:fld>
            <a:endParaRPr lang="es-ES"/>
          </a:p>
        </p:txBody>
      </p:sp>
    </p:spTree>
    <p:extLst>
      <p:ext uri="{BB962C8B-B14F-4D97-AF65-F5344CB8AC3E}">
        <p14:creationId xmlns:p14="http://schemas.microsoft.com/office/powerpoint/2010/main" val="2397102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366185"/>
            <a:ext cx="1543050" cy="780203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42900" y="366185"/>
            <a:ext cx="4514850" cy="78020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002E786-432E-411D-8DA9-8588517AF89D}" type="datetimeFigureOut">
              <a:rPr lang="es-ES" smtClean="0"/>
              <a:t>11/03/2021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0FBC653-162F-486A-9EAF-2AFE5C58E8B5}" type="slidenum">
              <a:rPr lang="es-ES" smtClean="0"/>
              <a:t>‹Nº›</a:t>
            </a:fld>
            <a:endParaRPr lang="es-ES"/>
          </a:p>
        </p:txBody>
      </p:sp>
    </p:spTree>
    <p:extLst>
      <p:ext uri="{BB962C8B-B14F-4D97-AF65-F5344CB8AC3E}">
        <p14:creationId xmlns:p14="http://schemas.microsoft.com/office/powerpoint/2010/main" val="4045992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002E786-432E-411D-8DA9-8588517AF89D}" type="datetimeFigureOut">
              <a:rPr lang="es-ES" smtClean="0"/>
              <a:t>11/03/2021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0FBC653-162F-486A-9EAF-2AFE5C58E8B5}" type="slidenum">
              <a:rPr lang="es-ES" smtClean="0"/>
              <a:t>‹Nº›</a:t>
            </a:fld>
            <a:endParaRPr lang="es-ES"/>
          </a:p>
        </p:txBody>
      </p:sp>
    </p:spTree>
    <p:extLst>
      <p:ext uri="{BB962C8B-B14F-4D97-AF65-F5344CB8AC3E}">
        <p14:creationId xmlns:p14="http://schemas.microsoft.com/office/powerpoint/2010/main" val="1485783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002E786-432E-411D-8DA9-8588517AF89D}" type="datetimeFigureOut">
              <a:rPr lang="es-ES" smtClean="0"/>
              <a:t>11/03/2021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0FBC653-162F-486A-9EAF-2AFE5C58E8B5}" type="slidenum">
              <a:rPr lang="es-ES" smtClean="0"/>
              <a:t>‹Nº›</a:t>
            </a:fld>
            <a:endParaRPr lang="es-ES"/>
          </a:p>
        </p:txBody>
      </p:sp>
    </p:spTree>
    <p:extLst>
      <p:ext uri="{BB962C8B-B14F-4D97-AF65-F5344CB8AC3E}">
        <p14:creationId xmlns:p14="http://schemas.microsoft.com/office/powerpoint/2010/main" val="3658886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2002E786-432E-411D-8DA9-8588517AF89D}" type="datetimeFigureOut">
              <a:rPr lang="es-ES" smtClean="0"/>
              <a:t>11/03/2021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0FBC653-162F-486A-9EAF-2AFE5C58E8B5}" type="slidenum">
              <a:rPr lang="es-ES" smtClean="0"/>
              <a:t>‹Nº›</a:t>
            </a:fld>
            <a:endParaRPr lang="es-ES"/>
          </a:p>
        </p:txBody>
      </p:sp>
    </p:spTree>
    <p:extLst>
      <p:ext uri="{BB962C8B-B14F-4D97-AF65-F5344CB8AC3E}">
        <p14:creationId xmlns:p14="http://schemas.microsoft.com/office/powerpoint/2010/main" val="1624709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2002E786-432E-411D-8DA9-8588517AF89D}" type="datetimeFigureOut">
              <a:rPr lang="es-ES" smtClean="0"/>
              <a:t>11/03/2021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0FBC653-162F-486A-9EAF-2AFE5C58E8B5}" type="slidenum">
              <a:rPr lang="es-ES" smtClean="0"/>
              <a:t>‹Nº›</a:t>
            </a:fld>
            <a:endParaRPr lang="es-ES"/>
          </a:p>
        </p:txBody>
      </p:sp>
    </p:spTree>
    <p:extLst>
      <p:ext uri="{BB962C8B-B14F-4D97-AF65-F5344CB8AC3E}">
        <p14:creationId xmlns:p14="http://schemas.microsoft.com/office/powerpoint/2010/main" val="528776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2002E786-432E-411D-8DA9-8588517AF89D}" type="datetimeFigureOut">
              <a:rPr lang="es-ES" smtClean="0"/>
              <a:t>11/03/2021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0FBC653-162F-486A-9EAF-2AFE5C58E8B5}" type="slidenum">
              <a:rPr lang="es-ES" smtClean="0"/>
              <a:t>‹Nº›</a:t>
            </a:fld>
            <a:endParaRPr lang="es-ES"/>
          </a:p>
        </p:txBody>
      </p:sp>
    </p:spTree>
    <p:extLst>
      <p:ext uri="{BB962C8B-B14F-4D97-AF65-F5344CB8AC3E}">
        <p14:creationId xmlns:p14="http://schemas.microsoft.com/office/powerpoint/2010/main" val="238068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002E786-432E-411D-8DA9-8588517AF89D}" type="datetimeFigureOut">
              <a:rPr lang="es-ES" smtClean="0"/>
              <a:t>11/03/2021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0FBC653-162F-486A-9EAF-2AFE5C58E8B5}" type="slidenum">
              <a:rPr lang="es-ES" smtClean="0"/>
              <a:t>‹Nº›</a:t>
            </a:fld>
            <a:endParaRPr lang="es-ES"/>
          </a:p>
        </p:txBody>
      </p:sp>
    </p:spTree>
    <p:extLst>
      <p:ext uri="{BB962C8B-B14F-4D97-AF65-F5344CB8AC3E}">
        <p14:creationId xmlns:p14="http://schemas.microsoft.com/office/powerpoint/2010/main" val="3050817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002E786-432E-411D-8DA9-8588517AF89D}" type="datetimeFigureOut">
              <a:rPr lang="es-ES" smtClean="0"/>
              <a:t>11/03/2021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0FBC653-162F-486A-9EAF-2AFE5C58E8B5}" type="slidenum">
              <a:rPr lang="es-ES" smtClean="0"/>
              <a:t>‹Nº›</a:t>
            </a:fld>
            <a:endParaRPr lang="es-ES"/>
          </a:p>
        </p:txBody>
      </p:sp>
    </p:spTree>
    <p:extLst>
      <p:ext uri="{BB962C8B-B14F-4D97-AF65-F5344CB8AC3E}">
        <p14:creationId xmlns:p14="http://schemas.microsoft.com/office/powerpoint/2010/main" val="3335835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002E786-432E-411D-8DA9-8588517AF89D}" type="datetimeFigureOut">
              <a:rPr lang="es-ES" smtClean="0"/>
              <a:t>11/03/2021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0FBC653-162F-486A-9EAF-2AFE5C58E8B5}" type="slidenum">
              <a:rPr lang="es-ES" smtClean="0"/>
              <a:t>‹Nº›</a:t>
            </a:fld>
            <a:endParaRPr lang="es-ES"/>
          </a:p>
        </p:txBody>
      </p:sp>
    </p:spTree>
    <p:extLst>
      <p:ext uri="{BB962C8B-B14F-4D97-AF65-F5344CB8AC3E}">
        <p14:creationId xmlns:p14="http://schemas.microsoft.com/office/powerpoint/2010/main" val="2194750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2002E786-432E-411D-8DA9-8588517AF89D}" type="datetimeFigureOut">
              <a:rPr lang="es-ES" smtClean="0"/>
              <a:t>11/03/2021</a:t>
            </a:fld>
            <a:endParaRPr lang="es-ES"/>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80FBC653-162F-486A-9EAF-2AFE5C58E8B5}" type="slidenum">
              <a:rPr lang="es-ES" smtClean="0"/>
              <a:t>‹Nº›</a:t>
            </a:fld>
            <a:endParaRPr lang="es-ES"/>
          </a:p>
        </p:txBody>
      </p:sp>
    </p:spTree>
    <p:extLst>
      <p:ext uri="{BB962C8B-B14F-4D97-AF65-F5344CB8AC3E}">
        <p14:creationId xmlns:p14="http://schemas.microsoft.com/office/powerpoint/2010/main" val="3504438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0" y="0"/>
            <a:ext cx="6858000" cy="9144000"/>
          </a:xfrm>
          <a:prstGeom prst="rect">
            <a:avLst/>
          </a:prstGeom>
        </p:spPr>
      </p:pic>
      <p:sp>
        <p:nvSpPr>
          <p:cNvPr id="3" name="CuadroTexto 2"/>
          <p:cNvSpPr txBox="1"/>
          <p:nvPr/>
        </p:nvSpPr>
        <p:spPr>
          <a:xfrm>
            <a:off x="1399309" y="4433455"/>
            <a:ext cx="3380510" cy="707886"/>
          </a:xfrm>
          <a:prstGeom prst="rect">
            <a:avLst/>
          </a:prstGeom>
          <a:noFill/>
        </p:spPr>
        <p:txBody>
          <a:bodyPr wrap="square" rtlCol="0">
            <a:spAutoFit/>
          </a:bodyPr>
          <a:lstStyle/>
          <a:p>
            <a:pPr algn="ctr"/>
            <a:r>
              <a:rPr lang="es-MX" sz="4000" b="1" dirty="0" smtClean="0">
                <a:latin typeface="Century Gothic" panose="020B0502020202020204" pitchFamily="34" charset="0"/>
              </a:rPr>
              <a:t>Practicante</a:t>
            </a:r>
            <a:endParaRPr lang="es-MX" sz="4000" b="1" dirty="0">
              <a:latin typeface="Century Gothic" panose="020B0502020202020204" pitchFamily="34" charset="0"/>
            </a:endParaRPr>
          </a:p>
        </p:txBody>
      </p:sp>
      <p:sp>
        <p:nvSpPr>
          <p:cNvPr id="4" name="3 CuadroTexto"/>
          <p:cNvSpPr txBox="1"/>
          <p:nvPr/>
        </p:nvSpPr>
        <p:spPr>
          <a:xfrm>
            <a:off x="1736812" y="1976100"/>
            <a:ext cx="3384376" cy="400110"/>
          </a:xfrm>
          <a:prstGeom prst="rect">
            <a:avLst/>
          </a:prstGeom>
          <a:noFill/>
        </p:spPr>
        <p:txBody>
          <a:bodyPr wrap="square" rtlCol="0">
            <a:spAutoFit/>
          </a:bodyPr>
          <a:lstStyle/>
          <a:p>
            <a:pPr algn="ctr"/>
            <a:r>
              <a:rPr lang="es-ES_tradnl" sz="2000" b="1" spc="300" dirty="0" smtClean="0">
                <a:solidFill>
                  <a:schemeClr val="accent4"/>
                </a:solidFill>
                <a:latin typeface="Lucida Handwriting" pitchFamily="66" charset="0"/>
              </a:rPr>
              <a:t>Octavo Semestre </a:t>
            </a:r>
            <a:endParaRPr lang="es-ES" sz="2000" b="1" spc="300" dirty="0">
              <a:solidFill>
                <a:schemeClr val="accent4"/>
              </a:solidFill>
              <a:latin typeface="Lucida Handwriting" pitchFamily="66" charset="0"/>
            </a:endParaRPr>
          </a:p>
        </p:txBody>
      </p:sp>
    </p:spTree>
    <p:extLst>
      <p:ext uri="{BB962C8B-B14F-4D97-AF65-F5344CB8AC3E}">
        <p14:creationId xmlns:p14="http://schemas.microsoft.com/office/powerpoint/2010/main" val="9331709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94703" y="21528"/>
            <a:ext cx="5440913" cy="584775"/>
          </a:xfrm>
          <a:prstGeom prst="rect">
            <a:avLst/>
          </a:prstGeom>
        </p:spPr>
        <p:txBody>
          <a:bodyPr wrap="none">
            <a:spAutoFit/>
          </a:bodyPr>
          <a:lstStyle/>
          <a:p>
            <a:pPr marL="285750" indent="-285750">
              <a:buFont typeface="Wingdings" panose="05000000000000000000" pitchFamily="2" charset="2"/>
              <a:buChar char="Ø"/>
            </a:pPr>
            <a:r>
              <a:rPr lang="es-MX" sz="3200" b="1" dirty="0" smtClean="0">
                <a:solidFill>
                  <a:schemeClr val="accent2"/>
                </a:solidFill>
                <a:latin typeface="Lucida Handwriting" pitchFamily="66" charset="0"/>
              </a:rPr>
              <a:t>D</a:t>
            </a:r>
            <a:r>
              <a:rPr lang="es-MX" sz="3200" b="1" dirty="0" smtClean="0">
                <a:solidFill>
                  <a:srgbClr val="00B0F0"/>
                </a:solidFill>
                <a:latin typeface="Lucida Handwriting" pitchFamily="66" charset="0"/>
              </a:rPr>
              <a:t>i</a:t>
            </a:r>
            <a:r>
              <a:rPr lang="es-MX" sz="3200" b="1" dirty="0" smtClean="0">
                <a:solidFill>
                  <a:schemeClr val="accent6"/>
                </a:solidFill>
                <a:latin typeface="Lucida Handwriting" pitchFamily="66" charset="0"/>
              </a:rPr>
              <a:t>a</a:t>
            </a:r>
            <a:r>
              <a:rPr lang="es-MX" sz="3200" b="1" dirty="0" smtClean="0">
                <a:solidFill>
                  <a:srgbClr val="7030A0"/>
                </a:solidFill>
                <a:latin typeface="Lucida Handwriting" pitchFamily="66" charset="0"/>
              </a:rPr>
              <a:t>r</a:t>
            </a:r>
            <a:r>
              <a:rPr lang="es-MX" sz="3200" b="1" dirty="0" smtClean="0">
                <a:solidFill>
                  <a:schemeClr val="accent4"/>
                </a:solidFill>
                <a:latin typeface="Lucida Handwriting" pitchFamily="66" charset="0"/>
              </a:rPr>
              <a:t>i</a:t>
            </a:r>
            <a:r>
              <a:rPr lang="es-MX" sz="3200" b="1" dirty="0" smtClean="0">
                <a:solidFill>
                  <a:srgbClr val="FF6699"/>
                </a:solidFill>
                <a:latin typeface="Lucida Handwriting" pitchFamily="66" charset="0"/>
              </a:rPr>
              <a:t>o</a:t>
            </a:r>
            <a:r>
              <a:rPr lang="es-MX" sz="3200" b="1" dirty="0" smtClean="0">
                <a:solidFill>
                  <a:schemeClr val="accent2"/>
                </a:solidFill>
                <a:latin typeface="Lucida Handwriting" pitchFamily="66" charset="0"/>
              </a:rPr>
              <a:t> </a:t>
            </a:r>
            <a:r>
              <a:rPr lang="es-MX" sz="3200" b="1" dirty="0" smtClean="0">
                <a:solidFill>
                  <a:srgbClr val="00B0F0"/>
                </a:solidFill>
                <a:latin typeface="Lucida Handwriting" pitchFamily="66" charset="0"/>
              </a:rPr>
              <a:t>d</a:t>
            </a:r>
            <a:r>
              <a:rPr lang="es-MX" sz="3200" b="1" dirty="0" smtClean="0">
                <a:solidFill>
                  <a:srgbClr val="FFC000"/>
                </a:solidFill>
                <a:latin typeface="Lucida Handwriting" pitchFamily="66" charset="0"/>
              </a:rPr>
              <a:t>e</a:t>
            </a:r>
            <a:r>
              <a:rPr lang="es-MX" sz="3200" b="1" dirty="0" smtClean="0">
                <a:solidFill>
                  <a:schemeClr val="accent2"/>
                </a:solidFill>
                <a:latin typeface="Lucida Handwriting" pitchFamily="66" charset="0"/>
              </a:rPr>
              <a:t> </a:t>
            </a:r>
            <a:r>
              <a:rPr lang="es-MX" sz="3200" b="1" dirty="0" smtClean="0">
                <a:solidFill>
                  <a:schemeClr val="accent6">
                    <a:lumMod val="75000"/>
                  </a:schemeClr>
                </a:solidFill>
                <a:latin typeface="Lucida Handwriting" pitchFamily="66" charset="0"/>
              </a:rPr>
              <a:t>l</a:t>
            </a:r>
            <a:r>
              <a:rPr lang="es-MX" sz="3200" b="1" dirty="0" smtClean="0">
                <a:solidFill>
                  <a:srgbClr val="7030A0"/>
                </a:solidFill>
                <a:latin typeface="Lucida Handwriting" pitchFamily="66" charset="0"/>
              </a:rPr>
              <a:t>a</a:t>
            </a:r>
            <a:r>
              <a:rPr lang="es-MX" sz="3200" b="1" dirty="0" smtClean="0">
                <a:solidFill>
                  <a:schemeClr val="accent2"/>
                </a:solidFill>
                <a:latin typeface="Lucida Handwriting" pitchFamily="66" charset="0"/>
              </a:rPr>
              <a:t> </a:t>
            </a:r>
            <a:r>
              <a:rPr lang="es-MX" sz="3200" b="1" dirty="0" smtClean="0">
                <a:solidFill>
                  <a:srgbClr val="66CCFF"/>
                </a:solidFill>
                <a:latin typeface="Lucida Handwriting" pitchFamily="66" charset="0"/>
              </a:rPr>
              <a:t>a</a:t>
            </a:r>
            <a:r>
              <a:rPr lang="es-MX" sz="3200" b="1" dirty="0" smtClean="0">
                <a:solidFill>
                  <a:srgbClr val="996633"/>
                </a:solidFill>
                <a:latin typeface="Lucida Handwriting" pitchFamily="66" charset="0"/>
              </a:rPr>
              <a:t>l</a:t>
            </a:r>
            <a:r>
              <a:rPr lang="es-MX" sz="3200" b="1" dirty="0" smtClean="0">
                <a:solidFill>
                  <a:schemeClr val="accent6">
                    <a:lumMod val="60000"/>
                    <a:lumOff val="40000"/>
                  </a:schemeClr>
                </a:solidFill>
                <a:latin typeface="Lucida Handwriting" pitchFamily="66" charset="0"/>
              </a:rPr>
              <a:t>u</a:t>
            </a:r>
            <a:r>
              <a:rPr lang="es-MX" sz="3200" b="1" dirty="0" smtClean="0">
                <a:solidFill>
                  <a:srgbClr val="FF6699"/>
                </a:solidFill>
                <a:latin typeface="Lucida Handwriting" pitchFamily="66" charset="0"/>
              </a:rPr>
              <a:t>m</a:t>
            </a:r>
            <a:r>
              <a:rPr lang="es-MX" sz="3200" b="1" dirty="0" smtClean="0">
                <a:solidFill>
                  <a:schemeClr val="bg2">
                    <a:lumMod val="50000"/>
                  </a:schemeClr>
                </a:solidFill>
                <a:latin typeface="Lucida Handwriting" pitchFamily="66" charset="0"/>
              </a:rPr>
              <a:t>n</a:t>
            </a:r>
            <a:r>
              <a:rPr lang="es-MX" sz="3200" b="1" dirty="0" smtClean="0">
                <a:solidFill>
                  <a:schemeClr val="accent2"/>
                </a:solidFill>
                <a:latin typeface="Lucida Handwriting" pitchFamily="66" charset="0"/>
              </a:rPr>
              <a:t>a</a:t>
            </a:r>
            <a:endParaRPr lang="es-MX" sz="3200" b="1" dirty="0">
              <a:solidFill>
                <a:schemeClr val="accent2"/>
              </a:solidFill>
              <a:latin typeface="Lucida Handwriting" pitchFamily="66" charset="0"/>
            </a:endParaRPr>
          </a:p>
        </p:txBody>
      </p:sp>
      <p:pic>
        <p:nvPicPr>
          <p:cNvPr id="5" name="Imagen 4"/>
          <p:cNvPicPr/>
          <p:nvPr/>
        </p:nvPicPr>
        <p:blipFill rotWithShape="1">
          <a:blip r:embed="rId2">
            <a:extLst>
              <a:ext uri="{28A0092B-C50C-407E-A947-70E740481C1C}">
                <a14:useLocalDpi xmlns:a14="http://schemas.microsoft.com/office/drawing/2010/main" val="0"/>
              </a:ext>
            </a:extLst>
          </a:blip>
          <a:srcRect l="4167" t="937" r="3327" b="3745"/>
          <a:stretch/>
        </p:blipFill>
        <p:spPr bwMode="auto">
          <a:xfrm>
            <a:off x="-9288" y="606303"/>
            <a:ext cx="6857999" cy="8480924"/>
          </a:xfrm>
          <a:prstGeom prst="rect">
            <a:avLst/>
          </a:prstGeom>
          <a:ln>
            <a:noFill/>
          </a:ln>
          <a:extLst>
            <a:ext uri="{53640926-AAD7-44D8-BBD7-CCE9431645EC}">
              <a14:shadowObscured xmlns:a14="http://schemas.microsoft.com/office/drawing/2010/main"/>
            </a:ext>
          </a:extLst>
        </p:spPr>
      </p:pic>
      <p:sp>
        <p:nvSpPr>
          <p:cNvPr id="7" name="CuadroTexto 6"/>
          <p:cNvSpPr txBox="1"/>
          <p:nvPr/>
        </p:nvSpPr>
        <p:spPr>
          <a:xfrm>
            <a:off x="0" y="584775"/>
            <a:ext cx="4156365" cy="1077218"/>
          </a:xfrm>
          <a:prstGeom prst="rect">
            <a:avLst/>
          </a:prstGeom>
          <a:solidFill>
            <a:schemeClr val="accent4">
              <a:lumMod val="20000"/>
              <a:lumOff val="80000"/>
            </a:schemeClr>
          </a:solidFill>
        </p:spPr>
        <p:txBody>
          <a:bodyPr wrap="square" rtlCol="0">
            <a:spAutoFit/>
          </a:bodyPr>
          <a:lstStyle/>
          <a:p>
            <a:pPr algn="ctr"/>
            <a:r>
              <a:rPr lang="es-MX" sz="1600" b="1" dirty="0" smtClean="0">
                <a:solidFill>
                  <a:srgbClr val="996633"/>
                </a:solidFill>
                <a:latin typeface="Century Gothic" panose="020B0502020202020204" pitchFamily="34" charset="0"/>
              </a:rPr>
              <a:t>J.N. María L. Pérez de Arreola</a:t>
            </a:r>
          </a:p>
          <a:p>
            <a:pPr algn="ctr"/>
            <a:r>
              <a:rPr lang="es-MX" sz="1600" b="1" dirty="0" smtClean="0">
                <a:solidFill>
                  <a:srgbClr val="FF6699"/>
                </a:solidFill>
                <a:latin typeface="Century Gothic" panose="020B0502020202020204" pitchFamily="34" charset="0"/>
              </a:rPr>
              <a:t>2° C y 3° Sección B</a:t>
            </a:r>
          </a:p>
          <a:p>
            <a:pPr algn="ctr"/>
            <a:r>
              <a:rPr lang="es-MX" sz="1600" b="1" dirty="0" smtClean="0">
                <a:solidFill>
                  <a:srgbClr val="00B0F0"/>
                </a:solidFill>
                <a:latin typeface="Century Gothic" panose="020B0502020202020204" pitchFamily="34" charset="0"/>
              </a:rPr>
              <a:t>Educadora practicante</a:t>
            </a:r>
            <a:r>
              <a:rPr lang="es-MX" sz="1600" b="1" dirty="0" smtClean="0">
                <a:solidFill>
                  <a:srgbClr val="0070C0"/>
                </a:solidFill>
                <a:latin typeface="Century Gothic" panose="020B0502020202020204" pitchFamily="34" charset="0"/>
              </a:rPr>
              <a:t>: </a:t>
            </a:r>
            <a:r>
              <a:rPr lang="es-MX" sz="1600" b="1" dirty="0" smtClean="0">
                <a:solidFill>
                  <a:srgbClr val="7030A0"/>
                </a:solidFill>
                <a:latin typeface="Century Gothic" panose="020B0502020202020204" pitchFamily="34" charset="0"/>
              </a:rPr>
              <a:t>Jimena Guadalupe Charles H.</a:t>
            </a:r>
          </a:p>
        </p:txBody>
      </p:sp>
      <p:sp>
        <p:nvSpPr>
          <p:cNvPr id="8" name="CuadroTexto 7"/>
          <p:cNvSpPr txBox="1"/>
          <p:nvPr/>
        </p:nvSpPr>
        <p:spPr>
          <a:xfrm>
            <a:off x="4006359" y="1166265"/>
            <a:ext cx="2701635" cy="369332"/>
          </a:xfrm>
          <a:prstGeom prst="rect">
            <a:avLst/>
          </a:prstGeom>
          <a:noFill/>
        </p:spPr>
        <p:txBody>
          <a:bodyPr wrap="square" rtlCol="0">
            <a:spAutoFit/>
          </a:bodyPr>
          <a:lstStyle/>
          <a:p>
            <a:pPr algn="ctr"/>
            <a:r>
              <a:rPr lang="es-MX" b="1" dirty="0" smtClean="0">
                <a:latin typeface="Century Gothic" panose="020B0502020202020204" pitchFamily="34" charset="0"/>
              </a:rPr>
              <a:t>11 </a:t>
            </a:r>
            <a:r>
              <a:rPr lang="es-MX" b="1" dirty="0" smtClean="0">
                <a:latin typeface="Century Gothic" panose="020B0502020202020204" pitchFamily="34" charset="0"/>
              </a:rPr>
              <a:t>de Marzo de 2021</a:t>
            </a:r>
            <a:endParaRPr lang="es-MX" b="1" dirty="0">
              <a:latin typeface="Century Gothic" panose="020B0502020202020204" pitchFamily="34" charset="0"/>
            </a:endParaRPr>
          </a:p>
        </p:txBody>
      </p:sp>
      <p:sp>
        <p:nvSpPr>
          <p:cNvPr id="12" name="Estrella de 5 puntas 11"/>
          <p:cNvSpPr/>
          <p:nvPr/>
        </p:nvSpPr>
        <p:spPr>
          <a:xfrm>
            <a:off x="4410174" y="3177306"/>
            <a:ext cx="318652" cy="29094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Estrella de 5 puntas 12"/>
          <p:cNvSpPr/>
          <p:nvPr/>
        </p:nvSpPr>
        <p:spPr>
          <a:xfrm>
            <a:off x="6159126" y="3177306"/>
            <a:ext cx="318652" cy="29094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CuadroTexto 13"/>
          <p:cNvSpPr txBox="1"/>
          <p:nvPr/>
        </p:nvSpPr>
        <p:spPr>
          <a:xfrm>
            <a:off x="285277" y="6660232"/>
            <a:ext cx="6182423" cy="1754326"/>
          </a:xfrm>
          <a:prstGeom prst="rect">
            <a:avLst/>
          </a:prstGeom>
          <a:noFill/>
        </p:spPr>
        <p:txBody>
          <a:bodyPr wrap="square" rtlCol="0">
            <a:spAutoFit/>
          </a:bodyPr>
          <a:lstStyle/>
          <a:p>
            <a:pPr algn="just">
              <a:lnSpc>
                <a:spcPct val="150000"/>
              </a:lnSpc>
            </a:pPr>
            <a:r>
              <a:rPr lang="es-MX" sz="1200" dirty="0" smtClean="0">
                <a:latin typeface="Century Gothic" panose="020B0502020202020204" pitchFamily="34" charset="0"/>
              </a:rPr>
              <a:t>Me sentí muy cómoda el día de hoy, la dinámica de ambas clases fluyó de la mejor forma, anteriormente en conjunto con la educadora titular acordamos comenzar a introducir a los niños a agregar o quitar elementos a una colección, es por eso que el lunes se llev</a:t>
            </a:r>
            <a:r>
              <a:rPr lang="es-MX" sz="1200" dirty="0" smtClean="0">
                <a:latin typeface="Century Gothic" panose="020B0502020202020204" pitchFamily="34" charset="0"/>
              </a:rPr>
              <a:t>ó a cabo el taller con padres de familia en la elaboración de una máquina de contar, hoy se utilizó y fue una actividad satisfactoria. </a:t>
            </a:r>
            <a:r>
              <a:rPr lang="es-MX" sz="1200" dirty="0" smtClean="0">
                <a:latin typeface="Century Gothic" panose="020B0502020202020204" pitchFamily="34" charset="0"/>
              </a:rPr>
              <a:t>  </a:t>
            </a:r>
            <a:endParaRPr lang="es-MX" sz="1200" dirty="0" smtClean="0">
              <a:latin typeface="Century Gothic" panose="020B0502020202020204" pitchFamily="34" charset="0"/>
            </a:endParaRPr>
          </a:p>
        </p:txBody>
      </p:sp>
      <p:sp>
        <p:nvSpPr>
          <p:cNvPr id="15" name="CuadroTexto 14"/>
          <p:cNvSpPr txBox="1"/>
          <p:nvPr/>
        </p:nvSpPr>
        <p:spPr>
          <a:xfrm>
            <a:off x="2913483" y="5595964"/>
            <a:ext cx="3794511" cy="492443"/>
          </a:xfrm>
          <a:prstGeom prst="rect">
            <a:avLst/>
          </a:prstGeom>
          <a:solidFill>
            <a:srgbClr val="E6B8D9"/>
          </a:solidFill>
          <a:ln>
            <a:solidFill>
              <a:srgbClr val="E6B8D9"/>
            </a:solidFill>
          </a:ln>
        </p:spPr>
        <p:txBody>
          <a:bodyPr wrap="square" rtlCol="0">
            <a:spAutoFit/>
          </a:bodyPr>
          <a:lstStyle/>
          <a:p>
            <a:r>
              <a:rPr lang="es-MX" sz="1000" dirty="0"/>
              <a:t> </a:t>
            </a:r>
            <a:r>
              <a:rPr lang="es-MX" sz="800" dirty="0">
                <a:latin typeface="Century Gothic" pitchFamily="34" charset="0"/>
              </a:rPr>
              <a:t>9</a:t>
            </a:r>
            <a:r>
              <a:rPr lang="es-MX" sz="800" dirty="0" smtClean="0">
                <a:latin typeface="Century Gothic" pitchFamily="34" charset="0"/>
              </a:rPr>
              <a:t> </a:t>
            </a:r>
            <a:r>
              <a:rPr lang="es-MX" sz="800" dirty="0" smtClean="0">
                <a:latin typeface="Century Gothic" pitchFamily="34" charset="0"/>
              </a:rPr>
              <a:t>alumnos de 2º  y </a:t>
            </a:r>
            <a:r>
              <a:rPr lang="es-MX" sz="800" dirty="0" smtClean="0">
                <a:latin typeface="Century Gothic" pitchFamily="34" charset="0"/>
              </a:rPr>
              <a:t>10  </a:t>
            </a:r>
            <a:r>
              <a:rPr lang="es-MX" sz="800" dirty="0" smtClean="0">
                <a:latin typeface="Century Gothic" pitchFamily="34" charset="0"/>
              </a:rPr>
              <a:t>alumnos de 3º(Conexión a través de Zoom).</a:t>
            </a:r>
          </a:p>
          <a:p>
            <a:r>
              <a:rPr lang="es-MX" sz="800" dirty="0" smtClean="0">
                <a:latin typeface="Century Gothic" pitchFamily="34" charset="0"/>
              </a:rPr>
              <a:t>19 Asistencia por medio de WhatsApp.</a:t>
            </a:r>
          </a:p>
          <a:p>
            <a:r>
              <a:rPr lang="es-MX" sz="800" dirty="0" smtClean="0">
                <a:latin typeface="Century Gothic" pitchFamily="34" charset="0"/>
              </a:rPr>
              <a:t>Las evidencias se envían los días viernes en la plataforma de Facebook. </a:t>
            </a:r>
            <a:endParaRPr lang="es-MX" sz="800" dirty="0">
              <a:latin typeface="Century Gothic" pitchFamily="34" charset="0"/>
            </a:endParaRPr>
          </a:p>
        </p:txBody>
      </p:sp>
      <p:cxnSp>
        <p:nvCxnSpPr>
          <p:cNvPr id="17" name="Conector curvado 16"/>
          <p:cNvCxnSpPr/>
          <p:nvPr/>
        </p:nvCxnSpPr>
        <p:spPr>
          <a:xfrm rot="16200000" flipH="1">
            <a:off x="5545422" y="4867081"/>
            <a:ext cx="1183530" cy="159328"/>
          </a:xfrm>
          <a:prstGeom prst="curvedConnector3">
            <a:avLst>
              <a:gd name="adj1" fmla="val 50000"/>
            </a:avLst>
          </a:prstGeom>
          <a:ln>
            <a:headEnd type="triangle"/>
            <a:tailEnd type="triangle"/>
          </a:ln>
        </p:spPr>
        <p:style>
          <a:lnRef idx="3">
            <a:schemeClr val="accent6"/>
          </a:lnRef>
          <a:fillRef idx="0">
            <a:schemeClr val="accent6"/>
          </a:fillRef>
          <a:effectRef idx="2">
            <a:schemeClr val="accent6"/>
          </a:effectRef>
          <a:fontRef idx="minor">
            <a:schemeClr val="tx1"/>
          </a:fontRef>
        </p:style>
      </p:cxnSp>
      <p:sp>
        <p:nvSpPr>
          <p:cNvPr id="16" name="15 Elipse"/>
          <p:cNvSpPr/>
          <p:nvPr/>
        </p:nvSpPr>
        <p:spPr>
          <a:xfrm>
            <a:off x="5517231" y="1957327"/>
            <a:ext cx="261557" cy="228584"/>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Estrella de 5 puntas 11"/>
          <p:cNvSpPr/>
          <p:nvPr/>
        </p:nvSpPr>
        <p:spPr>
          <a:xfrm>
            <a:off x="4403248" y="3520959"/>
            <a:ext cx="318652" cy="29094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8990341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0"/>
            <a:ext cx="6858000" cy="9393382"/>
          </a:xfrm>
          <a:prstGeom prst="rect">
            <a:avLst/>
          </a:prstGeom>
        </p:spPr>
      </p:pic>
      <p:sp>
        <p:nvSpPr>
          <p:cNvPr id="5" name="CuadroTexto 4"/>
          <p:cNvSpPr txBox="1"/>
          <p:nvPr/>
        </p:nvSpPr>
        <p:spPr>
          <a:xfrm>
            <a:off x="1821618" y="4819382"/>
            <a:ext cx="2088312" cy="369332"/>
          </a:xfrm>
          <a:prstGeom prst="rect">
            <a:avLst/>
          </a:prstGeom>
          <a:solidFill>
            <a:schemeClr val="accent4">
              <a:lumMod val="20000"/>
              <a:lumOff val="80000"/>
            </a:schemeClr>
          </a:solidFill>
        </p:spPr>
        <p:txBody>
          <a:bodyPr wrap="square" rtlCol="0">
            <a:spAutoFit/>
          </a:bodyPr>
          <a:lstStyle/>
          <a:p>
            <a:pPr algn="ctr"/>
            <a:r>
              <a:rPr lang="es-MX" b="1" spc="300" dirty="0" smtClean="0">
                <a:latin typeface="Century Gothic" panose="020B0502020202020204" pitchFamily="34" charset="0"/>
              </a:rPr>
              <a:t>Fotografías </a:t>
            </a:r>
            <a:endParaRPr lang="es-MX" b="1" spc="300" dirty="0">
              <a:latin typeface="Century Gothic" panose="020B0502020202020204" pitchFamily="34" charset="0"/>
            </a:endParaRPr>
          </a:p>
        </p:txBody>
      </p:sp>
      <p:pic>
        <p:nvPicPr>
          <p:cNvPr id="6" name="Imagen 5"/>
          <p:cNvPicPr>
            <a:picLocks noChangeAspect="1"/>
          </p:cNvPicPr>
          <p:nvPr/>
        </p:nvPicPr>
        <p:blipFill rotWithShape="1">
          <a:blip r:embed="rId3">
            <a:extLst>
              <a:ext uri="{BEBA8EAE-BF5A-486C-A8C5-ECC9F3942E4B}">
                <a14:imgProps xmlns:a14="http://schemas.microsoft.com/office/drawing/2010/main">
                  <a14:imgLayer r:embed="rId4">
                    <a14:imgEffect>
                      <a14:backgroundRemoval t="3753" b="89008" l="3355" r="95847">
                        <a14:foregroundMark x1="16933" y1="20375" x2="18690" y2="32976"/>
                        <a14:foregroundMark x1="48083" y1="22788" x2="48882" y2="36729"/>
                        <a14:foregroundMark x1="77796" y1="20107" x2="77796" y2="31635"/>
                      </a14:backgroundRemoval>
                    </a14:imgEffect>
                  </a14:imgLayer>
                </a14:imgProps>
              </a:ext>
            </a:extLst>
          </a:blip>
          <a:srcRect l="7131" t="12954" r="4806" b="12174"/>
          <a:stretch/>
        </p:blipFill>
        <p:spPr>
          <a:xfrm>
            <a:off x="420949" y="5004048"/>
            <a:ext cx="4821772" cy="3717462"/>
          </a:xfrm>
          <a:prstGeom prst="rect">
            <a:avLst/>
          </a:prstGeom>
        </p:spPr>
      </p:pic>
      <p:sp>
        <p:nvSpPr>
          <p:cNvPr id="2" name="1 Rectángulo"/>
          <p:cNvSpPr/>
          <p:nvPr/>
        </p:nvSpPr>
        <p:spPr>
          <a:xfrm>
            <a:off x="452137" y="575004"/>
            <a:ext cx="5713002" cy="4247317"/>
          </a:xfrm>
          <a:prstGeom prst="rect">
            <a:avLst/>
          </a:prstGeom>
        </p:spPr>
        <p:txBody>
          <a:bodyPr wrap="square">
            <a:spAutoFit/>
          </a:bodyPr>
          <a:lstStyle/>
          <a:p>
            <a:pPr>
              <a:lnSpc>
                <a:spcPct val="150000"/>
              </a:lnSpc>
            </a:pPr>
            <a:r>
              <a:rPr lang="es-MX" sz="900" b="1" dirty="0" smtClean="0">
                <a:latin typeface="Century Gothic" pitchFamily="34" charset="0"/>
              </a:rPr>
              <a:t>De la intervención de la clase virtual reflexiona acerca de:</a:t>
            </a:r>
          </a:p>
          <a:p>
            <a:pPr>
              <a:lnSpc>
                <a:spcPct val="150000"/>
              </a:lnSpc>
            </a:pPr>
            <a:r>
              <a:rPr lang="es-MX" sz="900" b="1" dirty="0" smtClean="0">
                <a:solidFill>
                  <a:schemeClr val="accent2"/>
                </a:solidFill>
                <a:latin typeface="Century Gothic" pitchFamily="34" charset="0"/>
              </a:rPr>
              <a:t>¿Cómo desarrollé la clase</a:t>
            </a:r>
            <a:r>
              <a:rPr lang="es-MX" sz="900" b="1" dirty="0" smtClean="0">
                <a:solidFill>
                  <a:schemeClr val="accent2"/>
                </a:solidFill>
                <a:latin typeface="Century Gothic" pitchFamily="34" charset="0"/>
              </a:rPr>
              <a:t>?</a:t>
            </a:r>
            <a:r>
              <a:rPr lang="es-MX" sz="900" dirty="0" smtClean="0">
                <a:solidFill>
                  <a:schemeClr val="accent2"/>
                </a:solidFill>
                <a:latin typeface="Century Gothic" pitchFamily="34" charset="0"/>
              </a:rPr>
              <a:t> </a:t>
            </a:r>
            <a:r>
              <a:rPr lang="es-MX" sz="900" dirty="0" smtClean="0">
                <a:latin typeface="Century Gothic" pitchFamily="34" charset="0"/>
              </a:rPr>
              <a:t>Las clases comenzaron con un mensaje de bienvenida y agradecimiento, los niños han sido muy resilientes durante estos meses de contingencia y nos han enseñado a ser fuertes de mil maneras, es por eso, que hoy nos regalamos un aplauso, y  decidimos confiar en que los tiempos futuros serán mejores, después recordamos algunas características del oso pardo, pues la máquina de contar tuvo ese enfoque, agregar la cantidad de alimento que el oso necesitaba, llevaron a cabo el conteo, además identificaron la sucesión numérica escrita y registraron los resultados en su cuaderno, al final, reflexionaron sobre la importancia de los números en la vida diaria, además comentaron cómo se habían sentido en la actividad, si resultó complejo o no. </a:t>
            </a:r>
            <a:endParaRPr lang="es-MX" sz="900" dirty="0" smtClean="0">
              <a:latin typeface="Century Gothic" pitchFamily="34" charset="0"/>
            </a:endParaRPr>
          </a:p>
          <a:p>
            <a:pPr>
              <a:lnSpc>
                <a:spcPct val="150000"/>
              </a:lnSpc>
            </a:pPr>
            <a:r>
              <a:rPr lang="es-MX" sz="900" b="1" dirty="0" smtClean="0">
                <a:solidFill>
                  <a:schemeClr val="accent2"/>
                </a:solidFill>
                <a:latin typeface="Century Gothic" pitchFamily="34" charset="0"/>
              </a:rPr>
              <a:t>¿Qué </a:t>
            </a:r>
            <a:r>
              <a:rPr lang="es-MX" sz="900" b="1" dirty="0" smtClean="0">
                <a:solidFill>
                  <a:schemeClr val="accent2"/>
                </a:solidFill>
                <a:latin typeface="Century Gothic" pitchFamily="34" charset="0"/>
              </a:rPr>
              <a:t>mejoras </a:t>
            </a:r>
            <a:r>
              <a:rPr lang="es-MX" sz="900" b="1" dirty="0" smtClean="0">
                <a:solidFill>
                  <a:schemeClr val="accent2"/>
                </a:solidFill>
                <a:latin typeface="Century Gothic" pitchFamily="34" charset="0"/>
              </a:rPr>
              <a:t>puedo </a:t>
            </a:r>
            <a:r>
              <a:rPr lang="es-MX" sz="900" b="1" dirty="0" smtClean="0">
                <a:solidFill>
                  <a:schemeClr val="accent2"/>
                </a:solidFill>
                <a:latin typeface="Century Gothic" pitchFamily="34" charset="0"/>
              </a:rPr>
              <a:t>realizar? </a:t>
            </a:r>
            <a:r>
              <a:rPr lang="es-MX" sz="900" dirty="0">
                <a:latin typeface="Century Gothic" pitchFamily="34" charset="0"/>
              </a:rPr>
              <a:t> </a:t>
            </a:r>
            <a:r>
              <a:rPr lang="es-MX" sz="900" dirty="0" smtClean="0">
                <a:latin typeface="Century Gothic" pitchFamily="34" charset="0"/>
              </a:rPr>
              <a:t>Al intercambiar opiniones con la maestra titular, consideramos importante  mencionar previo a la clase, que los niños deben contar con el material solicitado, debido hubo un alumno de 3º que ya había enviado la imagen de su máquina terminada,  pero no la utilizó en el desarrollo de la sesión, lo cual </a:t>
            </a:r>
            <a:r>
              <a:rPr lang="es-MX" sz="900" dirty="0">
                <a:latin typeface="Century Gothic" pitchFamily="34" charset="0"/>
              </a:rPr>
              <a:t> </a:t>
            </a:r>
            <a:r>
              <a:rPr lang="es-MX" sz="900" dirty="0" smtClean="0">
                <a:latin typeface="Century Gothic" pitchFamily="34" charset="0"/>
              </a:rPr>
              <a:t>sería más provechoso si se le diera  el uso adecuado. </a:t>
            </a:r>
          </a:p>
          <a:p>
            <a:pPr>
              <a:lnSpc>
                <a:spcPct val="150000"/>
              </a:lnSpc>
            </a:pPr>
            <a:r>
              <a:rPr lang="es-MX" sz="900" b="1" dirty="0" smtClean="0">
                <a:solidFill>
                  <a:schemeClr val="accent2"/>
                </a:solidFill>
                <a:latin typeface="Century Gothic" pitchFamily="34" charset="0"/>
              </a:rPr>
              <a:t>Señalar </a:t>
            </a:r>
            <a:r>
              <a:rPr lang="es-MX" sz="900" b="1" dirty="0" smtClean="0">
                <a:solidFill>
                  <a:schemeClr val="accent2"/>
                </a:solidFill>
                <a:latin typeface="Century Gothic" pitchFamily="34" charset="0"/>
              </a:rPr>
              <a:t>y describir cómo se realizó la evaluación del aprendizaje esperado: </a:t>
            </a:r>
            <a:r>
              <a:rPr lang="es-MX" sz="900" dirty="0">
                <a:latin typeface="Century Gothic" pitchFamily="34" charset="0"/>
              </a:rPr>
              <a:t> </a:t>
            </a:r>
            <a:r>
              <a:rPr lang="es-MX" sz="900" dirty="0" smtClean="0">
                <a:latin typeface="Century Gothic" pitchFamily="34" charset="0"/>
              </a:rPr>
              <a:t>La evaluación del aprendizaje esperado se realizó </a:t>
            </a:r>
            <a:r>
              <a:rPr lang="es-MX" sz="900" dirty="0" smtClean="0">
                <a:latin typeface="Century Gothic" pitchFamily="34" charset="0"/>
              </a:rPr>
              <a:t>al ver  cómo los niños siguieron las indicaciones,  de igual forma al observar el propio proceso de conteo, si respetaron el orden de los números, si conocían </a:t>
            </a:r>
            <a:r>
              <a:rPr lang="es-MX" sz="900" dirty="0" smtClean="0">
                <a:latin typeface="Century Gothic" pitchFamily="34" charset="0"/>
              </a:rPr>
              <a:t>la </a:t>
            </a:r>
            <a:r>
              <a:rPr lang="es-MX" sz="900" dirty="0" smtClean="0">
                <a:latin typeface="Century Gothic" pitchFamily="34" charset="0"/>
              </a:rPr>
              <a:t>sucesión numérica escrit</a:t>
            </a:r>
            <a:r>
              <a:rPr lang="es-MX" sz="900" dirty="0" smtClean="0">
                <a:latin typeface="Century Gothic" pitchFamily="34" charset="0"/>
              </a:rPr>
              <a:t>a, además se tuvieron a la mano los indicadores de la evaluación continua, </a:t>
            </a:r>
          </a:p>
        </p:txBody>
      </p:sp>
      <p:sp>
        <p:nvSpPr>
          <p:cNvPr id="7" name="6 Rectángulo"/>
          <p:cNvSpPr/>
          <p:nvPr/>
        </p:nvSpPr>
        <p:spPr>
          <a:xfrm>
            <a:off x="548680" y="8231015"/>
            <a:ext cx="2448272" cy="20094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11"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7934"/>
          <a:stretch/>
        </p:blipFill>
        <p:spPr bwMode="auto">
          <a:xfrm>
            <a:off x="420949" y="6076588"/>
            <a:ext cx="1474724" cy="1591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9329" t="6458" r="10579" b="13208"/>
          <a:stretch/>
        </p:blipFill>
        <p:spPr bwMode="auto">
          <a:xfrm>
            <a:off x="3652308" y="5983981"/>
            <a:ext cx="1590413" cy="168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9168" b="16751"/>
          <a:stretch/>
        </p:blipFill>
        <p:spPr bwMode="auto">
          <a:xfrm>
            <a:off x="2057947" y="6228184"/>
            <a:ext cx="1330516" cy="1817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561330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440</Words>
  <Application>Microsoft Office PowerPoint</Application>
  <PresentationFormat>Presentación en pantalla (4:3)</PresentationFormat>
  <Paragraphs>17</Paragraphs>
  <Slides>3</Slides>
  <Notes>1</Notes>
  <HiddenSlides>0</HiddenSlides>
  <MMClips>0</MMClips>
  <ScaleCrop>false</ScaleCrop>
  <HeadingPairs>
    <vt:vector size="4" baseType="variant">
      <vt:variant>
        <vt:lpstr>Tema</vt:lpstr>
      </vt:variant>
      <vt:variant>
        <vt:i4>1</vt:i4>
      </vt:variant>
      <vt:variant>
        <vt:lpstr>Títulos de diapositiva</vt:lpstr>
      </vt:variant>
      <vt:variant>
        <vt:i4>3</vt:i4>
      </vt:variant>
    </vt:vector>
  </HeadingPairs>
  <TitlesOfParts>
    <vt:vector size="4" baseType="lpstr">
      <vt:lpstr>Tema de Office</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MQ</dc:creator>
  <cp:lastModifiedBy>MQ</cp:lastModifiedBy>
  <cp:revision>8</cp:revision>
  <dcterms:created xsi:type="dcterms:W3CDTF">2021-03-11T18:23:02Z</dcterms:created>
  <dcterms:modified xsi:type="dcterms:W3CDTF">2021-03-11T19:44:16Z</dcterms:modified>
</cp:coreProperties>
</file>