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 id="260" r:id="rId3"/>
    <p:sldId id="261"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FF99"/>
    <a:srgbClr val="66FFFF"/>
    <a:srgbClr val="FF0066"/>
    <a:srgbClr val="99CCFF"/>
    <a:srgbClr val="CC66FF"/>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showGuides="1">
      <p:cViewPr varScale="1">
        <p:scale>
          <a:sx n="54" d="100"/>
          <a:sy n="54" d="100"/>
        </p:scale>
        <p:origin x="2226"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11/03/2021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75561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11/03/2021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85074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11/03/2021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694452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11/03/2021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76805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F035B9-84FB-43E8-AA37-788F8648F93A}" type="datetimeFigureOut">
              <a:rPr lang="es-ES" smtClean="0"/>
              <a:t>11/03/2021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24814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F035B9-84FB-43E8-AA37-788F8648F93A}" type="datetimeFigureOut">
              <a:rPr lang="es-ES" smtClean="0"/>
              <a:t>11/03/2021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126963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F035B9-84FB-43E8-AA37-788F8648F93A}" type="datetimeFigureOut">
              <a:rPr lang="es-ES" smtClean="0"/>
              <a:t>11/03/2021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9112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F035B9-84FB-43E8-AA37-788F8648F93A}" type="datetimeFigureOut">
              <a:rPr lang="es-ES" smtClean="0"/>
              <a:t>11/03/2021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78839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035B9-84FB-43E8-AA37-788F8648F93A}" type="datetimeFigureOut">
              <a:rPr lang="es-ES" smtClean="0"/>
              <a:t>11/03/2021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407490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11/03/2021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19301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11/03/2021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7923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9F035B9-84FB-43E8-AA37-788F8648F93A}" type="datetimeFigureOut">
              <a:rPr lang="es-ES" smtClean="0"/>
              <a:t>11/03/2021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5C2DF79-6FD9-4AC7-83BC-3735E25C783A}" type="slidenum">
              <a:rPr lang="es-ES" smtClean="0"/>
              <a:t>‹Nº›</a:t>
            </a:fld>
            <a:endParaRPr lang="es-ES"/>
          </a:p>
        </p:txBody>
      </p:sp>
    </p:spTree>
    <p:extLst>
      <p:ext uri="{BB962C8B-B14F-4D97-AF65-F5344CB8AC3E}">
        <p14:creationId xmlns:p14="http://schemas.microsoft.com/office/powerpoint/2010/main" val="8020666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microsoft.com/office/2007/relationships/hdphoto" Target="../media/hdphoto2.wdp"/><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microsoft.com/office/2007/relationships/hdphoto" Target="../media/hdphoto3.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2660A69-0A62-46CE-BC97-8B08BD954033}"/>
              </a:ext>
            </a:extLst>
          </p:cNvPr>
          <p:cNvSpPr>
            <a:spLocks noGrp="1"/>
          </p:cNvSpPr>
          <p:nvPr>
            <p:ph idx="1"/>
          </p:nvPr>
        </p:nvSpPr>
        <p:spPr/>
        <p:txBody>
          <a:bodyPr/>
          <a:lstStyle/>
          <a:p>
            <a:endParaRPr lang="es-ES"/>
          </a:p>
        </p:txBody>
      </p:sp>
      <p:pic>
        <p:nvPicPr>
          <p:cNvPr id="4" name="Picture 10" descr="Libreta rayada ilustración del vector. Ilustración de rayada - 13848753">
            <a:extLst>
              <a:ext uri="{FF2B5EF4-FFF2-40B4-BE49-F238E27FC236}">
                <a16:creationId xmlns:a16="http://schemas.microsoft.com/office/drawing/2014/main" id="{7B6680E8-6B7C-4DD8-BB58-D5A7033BB2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13" b="2443"/>
          <a:stretch/>
        </p:blipFill>
        <p:spPr bwMode="auto">
          <a:xfrm>
            <a:off x="322289" y="1712661"/>
            <a:ext cx="6535711" cy="7253255"/>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esquinas redondeadas 4">
            <a:extLst>
              <a:ext uri="{FF2B5EF4-FFF2-40B4-BE49-F238E27FC236}">
                <a16:creationId xmlns:a16="http://schemas.microsoft.com/office/drawing/2014/main" id="{426245B0-D461-43EC-AC67-CA321503263A}"/>
              </a:ext>
            </a:extLst>
          </p:cNvPr>
          <p:cNvSpPr/>
          <p:nvPr/>
        </p:nvSpPr>
        <p:spPr>
          <a:xfrm>
            <a:off x="360515" y="691842"/>
            <a:ext cx="6190937" cy="734517"/>
          </a:xfrm>
          <a:prstGeom prst="round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Jardín de Niños ¨María L. Pérez de Arreola</a:t>
            </a:r>
          </a:p>
          <a:p>
            <a:pPr algn="ctr"/>
            <a:r>
              <a:rPr lang="es-ES" sz="1600" b="1" dirty="0">
                <a:solidFill>
                  <a:schemeClr val="tx1"/>
                </a:solidFill>
                <a:latin typeface="Century Gothic" panose="020B0502020202020204" pitchFamily="34" charset="0"/>
              </a:rPr>
              <a:t>Maestra practicante: Dennise Arizpe Mesquitic</a:t>
            </a:r>
          </a:p>
          <a:p>
            <a:pPr algn="ctr"/>
            <a:r>
              <a:rPr lang="es-ES" sz="1600" b="1" dirty="0">
                <a:solidFill>
                  <a:schemeClr val="tx1"/>
                </a:solidFill>
                <a:latin typeface="Century Gothic" panose="020B0502020202020204" pitchFamily="34" charset="0"/>
              </a:rPr>
              <a:t>3° A</a:t>
            </a:r>
          </a:p>
        </p:txBody>
      </p:sp>
      <p:sp>
        <p:nvSpPr>
          <p:cNvPr id="6" name="CuadroTexto 5">
            <a:extLst>
              <a:ext uri="{FF2B5EF4-FFF2-40B4-BE49-F238E27FC236}">
                <a16:creationId xmlns:a16="http://schemas.microsoft.com/office/drawing/2014/main" id="{3A1F983C-ED1C-46D0-880E-EB85A98D281B}"/>
              </a:ext>
            </a:extLst>
          </p:cNvPr>
          <p:cNvSpPr txBox="1"/>
          <p:nvPr/>
        </p:nvSpPr>
        <p:spPr>
          <a:xfrm flipH="1">
            <a:off x="3357493" y="1374107"/>
            <a:ext cx="3985886" cy="338554"/>
          </a:xfrm>
          <a:prstGeom prst="rect">
            <a:avLst/>
          </a:prstGeom>
          <a:noFill/>
        </p:spPr>
        <p:txBody>
          <a:bodyPr wrap="square" rtlCol="0">
            <a:spAutoFit/>
          </a:bodyPr>
          <a:lstStyle/>
          <a:p>
            <a:r>
              <a:rPr lang="es-ES" sz="1600" b="1" dirty="0">
                <a:latin typeface="Century Gothic" panose="020B0502020202020204" pitchFamily="34" charset="0"/>
              </a:rPr>
              <a:t>Jueves 4 de marzo del 2021</a:t>
            </a:r>
          </a:p>
        </p:txBody>
      </p:sp>
      <p:pic>
        <p:nvPicPr>
          <p:cNvPr id="7" name="Imagen 6" descr="Imagen que contiene Texto&#10;&#10;Descripción generada automáticamente">
            <a:extLst>
              <a:ext uri="{FF2B5EF4-FFF2-40B4-BE49-F238E27FC236}">
                <a16:creationId xmlns:a16="http://schemas.microsoft.com/office/drawing/2014/main" id="{E0748C60-B8D3-4633-A713-011D7C5524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3778" y="1847731"/>
            <a:ext cx="2127688" cy="1347333"/>
          </a:xfrm>
          <a:prstGeom prst="rect">
            <a:avLst/>
          </a:prstGeom>
        </p:spPr>
      </p:pic>
      <p:sp>
        <p:nvSpPr>
          <p:cNvPr id="8" name="Estrella: 4 puntas 7">
            <a:extLst>
              <a:ext uri="{FF2B5EF4-FFF2-40B4-BE49-F238E27FC236}">
                <a16:creationId xmlns:a16="http://schemas.microsoft.com/office/drawing/2014/main" id="{10C98BC1-4FE6-40E1-9262-894A4B86243A}"/>
              </a:ext>
            </a:extLst>
          </p:cNvPr>
          <p:cNvSpPr/>
          <p:nvPr/>
        </p:nvSpPr>
        <p:spPr>
          <a:xfrm>
            <a:off x="1322272" y="2174845"/>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Estrella: 4 puntas 8">
            <a:extLst>
              <a:ext uri="{FF2B5EF4-FFF2-40B4-BE49-F238E27FC236}">
                <a16:creationId xmlns:a16="http://schemas.microsoft.com/office/drawing/2014/main" id="{37721A99-0995-49B3-A058-102A2F0BC375}"/>
              </a:ext>
            </a:extLst>
          </p:cNvPr>
          <p:cNvSpPr/>
          <p:nvPr/>
        </p:nvSpPr>
        <p:spPr>
          <a:xfrm>
            <a:off x="2873168" y="2153651"/>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Rectángulo: esquinas redondeadas 9">
            <a:extLst>
              <a:ext uri="{FF2B5EF4-FFF2-40B4-BE49-F238E27FC236}">
                <a16:creationId xmlns:a16="http://schemas.microsoft.com/office/drawing/2014/main" id="{F6A309D7-CB41-4232-B4CD-34DFBA9A1795}"/>
              </a:ext>
            </a:extLst>
          </p:cNvPr>
          <p:cNvSpPr/>
          <p:nvPr/>
        </p:nvSpPr>
        <p:spPr>
          <a:xfrm>
            <a:off x="3507017" y="2000554"/>
            <a:ext cx="2907342" cy="734517"/>
          </a:xfrm>
          <a:prstGeom prst="roundRect">
            <a:avLst/>
          </a:prstGeom>
          <a:solidFill>
            <a:schemeClr val="bg1"/>
          </a:solidFill>
          <a:ln w="3810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Lenguaje y comunicación:</a:t>
            </a:r>
          </a:p>
          <a:p>
            <a:r>
              <a:rPr lang="es-ES" sz="1400" dirty="0">
                <a:solidFill>
                  <a:schemeClr val="tx1"/>
                </a:solidFill>
                <a:latin typeface="Century Gothic" panose="020B0502020202020204" pitchFamily="34" charset="0"/>
              </a:rPr>
              <a:t>Pensamiento matemático:</a:t>
            </a:r>
          </a:p>
          <a:p>
            <a:r>
              <a:rPr lang="es-ES" sz="1400" dirty="0">
                <a:solidFill>
                  <a:schemeClr val="tx1"/>
                </a:solidFill>
                <a:latin typeface="Century Gothic" panose="020B0502020202020204" pitchFamily="34" charset="0"/>
              </a:rPr>
              <a:t>Exploración del mundo:</a:t>
            </a:r>
          </a:p>
        </p:txBody>
      </p:sp>
      <p:sp>
        <p:nvSpPr>
          <p:cNvPr id="11" name="Elipse 10">
            <a:extLst>
              <a:ext uri="{FF2B5EF4-FFF2-40B4-BE49-F238E27FC236}">
                <a16:creationId xmlns:a16="http://schemas.microsoft.com/office/drawing/2014/main" id="{EBED9D31-B088-49DF-9339-9A5E7D7AA040}"/>
              </a:ext>
            </a:extLst>
          </p:cNvPr>
          <p:cNvSpPr/>
          <p:nvPr/>
        </p:nvSpPr>
        <p:spPr>
          <a:xfrm>
            <a:off x="6006626" y="2042860"/>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Elipse 11">
            <a:extLst>
              <a:ext uri="{FF2B5EF4-FFF2-40B4-BE49-F238E27FC236}">
                <a16:creationId xmlns:a16="http://schemas.microsoft.com/office/drawing/2014/main" id="{B9B2F2D7-BB46-48A5-B474-ED581D147A0C}"/>
              </a:ext>
            </a:extLst>
          </p:cNvPr>
          <p:cNvSpPr/>
          <p:nvPr/>
        </p:nvSpPr>
        <p:spPr>
          <a:xfrm>
            <a:off x="6028114" y="2272856"/>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3" name="Elipse 12">
            <a:extLst>
              <a:ext uri="{FF2B5EF4-FFF2-40B4-BE49-F238E27FC236}">
                <a16:creationId xmlns:a16="http://schemas.microsoft.com/office/drawing/2014/main" id="{37BD55C9-B4A4-4F04-94FD-ADFB86410A37}"/>
              </a:ext>
            </a:extLst>
          </p:cNvPr>
          <p:cNvSpPr/>
          <p:nvPr/>
        </p:nvSpPr>
        <p:spPr>
          <a:xfrm>
            <a:off x="6031111" y="2505630"/>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4" name="Imagen 13" descr="Texto&#10;&#10;Descripción generada automáticamente">
            <a:extLst>
              <a:ext uri="{FF2B5EF4-FFF2-40B4-BE49-F238E27FC236}">
                <a16:creationId xmlns:a16="http://schemas.microsoft.com/office/drawing/2014/main" id="{7A9AF214-C5A0-40CB-A464-7C53BAAD14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9420" y="2944256"/>
            <a:ext cx="2402032" cy="1255885"/>
          </a:xfrm>
          <a:prstGeom prst="rect">
            <a:avLst/>
          </a:prstGeom>
        </p:spPr>
      </p:pic>
      <p:sp>
        <p:nvSpPr>
          <p:cNvPr id="15" name="Rectángulo: esquinas redondeadas 14">
            <a:extLst>
              <a:ext uri="{FF2B5EF4-FFF2-40B4-BE49-F238E27FC236}">
                <a16:creationId xmlns:a16="http://schemas.microsoft.com/office/drawing/2014/main" id="{78ECBE0C-8F4D-4886-B0DD-FC1B1A5ED5B0}"/>
              </a:ext>
            </a:extLst>
          </p:cNvPr>
          <p:cNvSpPr/>
          <p:nvPr/>
        </p:nvSpPr>
        <p:spPr>
          <a:xfrm>
            <a:off x="1297195" y="3195064"/>
            <a:ext cx="2852225" cy="909227"/>
          </a:xfrm>
          <a:prstGeom prst="round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Artes:</a:t>
            </a:r>
          </a:p>
          <a:p>
            <a:r>
              <a:rPr lang="es-ES" sz="1400" dirty="0">
                <a:solidFill>
                  <a:schemeClr val="tx1"/>
                </a:solidFill>
                <a:latin typeface="Century Gothic" panose="020B0502020202020204" pitchFamily="34" charset="0"/>
              </a:rPr>
              <a:t>Educación Socioemocional:</a:t>
            </a:r>
          </a:p>
          <a:p>
            <a:r>
              <a:rPr lang="es-ES" sz="1400" dirty="0">
                <a:solidFill>
                  <a:schemeClr val="tx1"/>
                </a:solidFill>
                <a:latin typeface="Century Gothic" panose="020B0502020202020204" pitchFamily="34" charset="0"/>
              </a:rPr>
              <a:t>Educación física:</a:t>
            </a:r>
          </a:p>
        </p:txBody>
      </p:sp>
      <p:sp>
        <p:nvSpPr>
          <p:cNvPr id="16" name="Elipse 15">
            <a:extLst>
              <a:ext uri="{FF2B5EF4-FFF2-40B4-BE49-F238E27FC236}">
                <a16:creationId xmlns:a16="http://schemas.microsoft.com/office/drawing/2014/main" id="{08C031A6-CB14-4DDC-AA46-F23C630EE0E8}"/>
              </a:ext>
            </a:extLst>
          </p:cNvPr>
          <p:cNvSpPr/>
          <p:nvPr/>
        </p:nvSpPr>
        <p:spPr>
          <a:xfrm>
            <a:off x="3893018" y="3312241"/>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7" name="Elipse 16">
            <a:extLst>
              <a:ext uri="{FF2B5EF4-FFF2-40B4-BE49-F238E27FC236}">
                <a16:creationId xmlns:a16="http://schemas.microsoft.com/office/drawing/2014/main" id="{D83ADB37-6A39-49A7-A3E2-E61F42420DA9}"/>
              </a:ext>
            </a:extLst>
          </p:cNvPr>
          <p:cNvSpPr/>
          <p:nvPr/>
        </p:nvSpPr>
        <p:spPr>
          <a:xfrm>
            <a:off x="3863591" y="3851509"/>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Elipse 17">
            <a:extLst>
              <a:ext uri="{FF2B5EF4-FFF2-40B4-BE49-F238E27FC236}">
                <a16:creationId xmlns:a16="http://schemas.microsoft.com/office/drawing/2014/main" id="{4AE75BA7-E791-4E13-8D8F-C1D4EF570BE3}"/>
              </a:ext>
            </a:extLst>
          </p:cNvPr>
          <p:cNvSpPr/>
          <p:nvPr/>
        </p:nvSpPr>
        <p:spPr>
          <a:xfrm>
            <a:off x="3894587" y="3584105"/>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9" name="Imagen 18" descr="Imagen que contiene Texto&#10;&#10;Descripción generada automáticamente">
            <a:extLst>
              <a:ext uri="{FF2B5EF4-FFF2-40B4-BE49-F238E27FC236}">
                <a16:creationId xmlns:a16="http://schemas.microsoft.com/office/drawing/2014/main" id="{FCB4FDB2-4A7E-4D2D-808A-A572CDBB5F4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2272" y="4309263"/>
            <a:ext cx="1940639" cy="1124894"/>
          </a:xfrm>
          <a:prstGeom prst="rect">
            <a:avLst/>
          </a:prstGeom>
        </p:spPr>
      </p:pic>
      <p:sp>
        <p:nvSpPr>
          <p:cNvPr id="20" name="Rectángulo: esquinas redondeadas 19">
            <a:extLst>
              <a:ext uri="{FF2B5EF4-FFF2-40B4-BE49-F238E27FC236}">
                <a16:creationId xmlns:a16="http://schemas.microsoft.com/office/drawing/2014/main" id="{8851E924-E217-43FD-B15E-6D1500D1F59B}"/>
              </a:ext>
            </a:extLst>
          </p:cNvPr>
          <p:cNvSpPr/>
          <p:nvPr/>
        </p:nvSpPr>
        <p:spPr>
          <a:xfrm>
            <a:off x="3309869" y="4309263"/>
            <a:ext cx="2718245" cy="1122473"/>
          </a:xfrm>
          <a:prstGeom prst="roundRect">
            <a:avLst/>
          </a:prstGeom>
          <a:solidFill>
            <a:schemeClr val="bg1"/>
          </a:solidFill>
          <a:ln w="571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ES" dirty="0">
                <a:solidFill>
                  <a:schemeClr val="tx1"/>
                </a:solidFill>
                <a:latin typeface="Century Gothic" panose="020B0502020202020204" pitchFamily="34" charset="0"/>
              </a:rPr>
              <a:t>      WhatsApp</a:t>
            </a:r>
          </a:p>
          <a:p>
            <a:pPr algn="ctr">
              <a:lnSpc>
                <a:spcPct val="150000"/>
              </a:lnSpc>
            </a:pPr>
            <a:r>
              <a:rPr lang="es-ES" dirty="0">
                <a:solidFill>
                  <a:schemeClr val="tx1"/>
                </a:solidFill>
                <a:latin typeface="Century Gothic" panose="020B0502020202020204" pitchFamily="34" charset="0"/>
              </a:rPr>
              <a:t>Facebook</a:t>
            </a:r>
          </a:p>
        </p:txBody>
      </p:sp>
      <p:pic>
        <p:nvPicPr>
          <p:cNvPr id="21" name="Picture 12" descr="WhatsApp - Wikipedia">
            <a:extLst>
              <a:ext uri="{FF2B5EF4-FFF2-40B4-BE49-F238E27FC236}">
                <a16:creationId xmlns:a16="http://schemas.microsoft.com/office/drawing/2014/main" id="{45587633-98A1-4012-B3A1-4D697B2BB59B}"/>
              </a:ext>
            </a:extLst>
          </p:cNvPr>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3556" b="92889" l="893" r="89286">
                        <a14:foregroundMark x1="16964" y1="80444" x2="71429" y2="28889"/>
                        <a14:foregroundMark x1="71429" y1="73778" x2="20089" y2="32444"/>
                        <a14:foregroundMark x1="20089" y1="32444" x2="68304" y2="48444"/>
                        <a14:foregroundMark x1="68304" y1="57778" x2="62054" y2="41778"/>
                        <a14:foregroundMark x1="84375" y1="57778" x2="33036" y2="83556"/>
                        <a14:foregroundMark x1="71429" y1="80444" x2="84375" y2="44889"/>
                        <a14:foregroundMark x1="84375" y1="80444" x2="893" y2="67556"/>
                        <a14:foregroundMark x1="71429" y1="92889" x2="45982" y2="16444"/>
                        <a14:foregroundMark x1="68304" y1="73778" x2="16964" y2="19556"/>
                        <a14:foregroundMark x1="16964" y1="19556" x2="75000" y2="12889"/>
                        <a14:foregroundMark x1="78125" y1="70667" x2="58929" y2="70667"/>
                        <a14:foregroundMark x1="52232" y1="3556" x2="36161" y2="12889"/>
                      </a14:backgroundRemoval>
                    </a14:imgEffect>
                  </a14:imgLayer>
                </a14:imgProps>
              </a:ext>
              <a:ext uri="{28A0092B-C50C-407E-A947-70E740481C1C}">
                <a14:useLocalDpi xmlns:a14="http://schemas.microsoft.com/office/drawing/2010/main" val="0"/>
              </a:ext>
            </a:extLst>
          </a:blip>
          <a:srcRect/>
          <a:stretch>
            <a:fillRect/>
          </a:stretch>
        </p:blipFill>
        <p:spPr bwMode="auto">
          <a:xfrm>
            <a:off x="3689691" y="4450949"/>
            <a:ext cx="486245" cy="488417"/>
          </a:xfrm>
          <a:prstGeom prst="rect">
            <a:avLst/>
          </a:prstGeom>
          <a:noFill/>
          <a:extLst>
            <a:ext uri="{909E8E84-426E-40DD-AFC4-6F175D3DCCD1}">
              <a14:hiddenFill xmlns:a14="http://schemas.microsoft.com/office/drawing/2010/main">
                <a:solidFill>
                  <a:srgbClr val="FFFFFF"/>
                </a:solidFill>
              </a14:hiddenFill>
            </a:ext>
          </a:extLst>
        </p:spPr>
      </p:pic>
      <p:pic>
        <p:nvPicPr>
          <p:cNvPr id="22" name="Imagen 21" descr="Imagen que contiene Forma&#10;&#10;Descripción generada automáticamente">
            <a:extLst>
              <a:ext uri="{FF2B5EF4-FFF2-40B4-BE49-F238E27FC236}">
                <a16:creationId xmlns:a16="http://schemas.microsoft.com/office/drawing/2014/main" id="{2A28E732-0DBB-40DF-BE2C-B6985920F52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62330" y="5451624"/>
            <a:ext cx="2219136" cy="1361552"/>
          </a:xfrm>
          <a:prstGeom prst="rect">
            <a:avLst/>
          </a:prstGeom>
        </p:spPr>
      </p:pic>
      <p:sp>
        <p:nvSpPr>
          <p:cNvPr id="23" name="Rectángulo: esquinas redondeadas 22">
            <a:extLst>
              <a:ext uri="{FF2B5EF4-FFF2-40B4-BE49-F238E27FC236}">
                <a16:creationId xmlns:a16="http://schemas.microsoft.com/office/drawing/2014/main" id="{E9056B8D-6EF1-4192-ADBA-C238FC63E682}"/>
              </a:ext>
            </a:extLst>
          </p:cNvPr>
          <p:cNvSpPr/>
          <p:nvPr/>
        </p:nvSpPr>
        <p:spPr>
          <a:xfrm>
            <a:off x="3484482" y="5540858"/>
            <a:ext cx="2907342" cy="1122473"/>
          </a:xfrm>
          <a:prstGeom prst="roundRect">
            <a:avLst/>
          </a:prstGeom>
          <a:solidFill>
            <a:schemeClr val="bg1"/>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a:solidFill>
                  <a:schemeClr val="tx1">
                    <a:lumMod val="95000"/>
                    <a:lumOff val="5000"/>
                  </a:schemeClr>
                </a:solidFill>
                <a:latin typeface="Century Gothic" panose="020B0502020202020204" pitchFamily="34" charset="0"/>
              </a:rPr>
              <a:t>19 alumnos que asistieron a clase virtual.</a:t>
            </a:r>
          </a:p>
          <a:p>
            <a:pPr algn="ctr"/>
            <a:r>
              <a:rPr lang="es-ES" sz="1400" dirty="0">
                <a:solidFill>
                  <a:schemeClr val="tx1">
                    <a:lumMod val="95000"/>
                    <a:lumOff val="5000"/>
                  </a:schemeClr>
                </a:solidFill>
                <a:latin typeface="Century Gothic" panose="020B0502020202020204" pitchFamily="34" charset="0"/>
              </a:rPr>
              <a:t>23 alumnos entregaron evidencias</a:t>
            </a:r>
          </a:p>
          <a:p>
            <a:pPr algn="ctr"/>
            <a:r>
              <a:rPr lang="es-ES" sz="1400" dirty="0">
                <a:solidFill>
                  <a:schemeClr val="tx1">
                    <a:lumMod val="95000"/>
                    <a:lumOff val="5000"/>
                  </a:schemeClr>
                </a:solidFill>
                <a:latin typeface="Century Gothic" panose="020B0502020202020204" pitchFamily="34" charset="0"/>
              </a:rPr>
              <a:t>9 no se reportaron</a:t>
            </a:r>
          </a:p>
        </p:txBody>
      </p:sp>
      <p:pic>
        <p:nvPicPr>
          <p:cNvPr id="24" name="Imagen 23" descr="Texto&#10;&#10;Descripción generada automáticamente">
            <a:extLst>
              <a:ext uri="{FF2B5EF4-FFF2-40B4-BE49-F238E27FC236}">
                <a16:creationId xmlns:a16="http://schemas.microsoft.com/office/drawing/2014/main" id="{67688D8D-67D5-419F-9219-D74EB7DCEDD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28538" y="6803326"/>
            <a:ext cx="4426080" cy="2127688"/>
          </a:xfrm>
          <a:prstGeom prst="rect">
            <a:avLst/>
          </a:prstGeom>
        </p:spPr>
      </p:pic>
      <p:sp>
        <p:nvSpPr>
          <p:cNvPr id="25" name="CuadroTexto 24">
            <a:extLst>
              <a:ext uri="{FF2B5EF4-FFF2-40B4-BE49-F238E27FC236}">
                <a16:creationId xmlns:a16="http://schemas.microsoft.com/office/drawing/2014/main" id="{13133F5E-D013-40F9-9B39-EDFE01854F1D}"/>
              </a:ext>
            </a:extLst>
          </p:cNvPr>
          <p:cNvSpPr txBox="1"/>
          <p:nvPr/>
        </p:nvSpPr>
        <p:spPr>
          <a:xfrm>
            <a:off x="2114642" y="7380496"/>
            <a:ext cx="4421069" cy="1384995"/>
          </a:xfrm>
          <a:prstGeom prst="rect">
            <a:avLst/>
          </a:prstGeom>
          <a:noFill/>
        </p:spPr>
        <p:txBody>
          <a:bodyPr wrap="square" rtlCol="0">
            <a:spAutoFit/>
          </a:bodyPr>
          <a:lstStyle/>
          <a:p>
            <a:r>
              <a:rPr lang="es-ES" sz="1400" dirty="0">
                <a:latin typeface="Century Gothic" panose="020B0502020202020204" pitchFamily="34" charset="0"/>
              </a:rPr>
              <a:t>Se tomo la asistencia a las 8:00 a.m. en Facebook y se inició la clase por Facebook en vivo a las 9:00 a.m. Teniendo una asistencia de 19 alumnos y cumplimiento de actividades de 23, 9 de ellos no se reportaron.</a:t>
            </a:r>
          </a:p>
          <a:p>
            <a:endParaRPr lang="es-ES" sz="1400" dirty="0">
              <a:latin typeface="Century Gothic" panose="020B0502020202020204" pitchFamily="34" charset="0"/>
            </a:endParaRPr>
          </a:p>
        </p:txBody>
      </p:sp>
      <p:pic>
        <p:nvPicPr>
          <p:cNvPr id="26" name="Picture 16" descr="Melonheadz">
            <a:extLst>
              <a:ext uri="{FF2B5EF4-FFF2-40B4-BE49-F238E27FC236}">
                <a16:creationId xmlns:a16="http://schemas.microsoft.com/office/drawing/2014/main" id="{A535F26A-1E58-4791-A6DA-87A15A52897C}"/>
              </a:ext>
            </a:extLst>
          </p:cNvPr>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0" b="95342" l="5508" r="92797">
                        <a14:foregroundMark x1="52119" y1="14795" x2="38559" y2="6575"/>
                        <a14:foregroundMark x1="39407" y1="2466" x2="47458" y2="0"/>
                        <a14:foregroundMark x1="27542" y1="95890" x2="43220" y2="85479"/>
                        <a14:foregroundMark x1="5932" y1="92329" x2="16949" y2="84932"/>
                        <a14:foregroundMark x1="22881" y1="86575" x2="9746" y2="83014"/>
                        <a14:foregroundMark x1="21186" y1="84932" x2="28390" y2="87123"/>
                        <a14:foregroundMark x1="37712" y1="55616" x2="39407" y2="36164"/>
                        <a14:foregroundMark x1="45763" y1="50411" x2="45763" y2="10685"/>
                        <a14:foregroundMark x1="42797" y1="22192" x2="41102" y2="36712"/>
                        <a14:foregroundMark x1="92797" y1="32329" x2="88983" y2="27397"/>
                      </a14:backgroundRemoval>
                    </a14:imgEffect>
                  </a14:imgLayer>
                </a14:imgProps>
              </a:ext>
              <a:ext uri="{28A0092B-C50C-407E-A947-70E740481C1C}">
                <a14:useLocalDpi xmlns:a14="http://schemas.microsoft.com/office/drawing/2010/main" val="0"/>
              </a:ext>
            </a:extLst>
          </a:blip>
          <a:srcRect/>
          <a:stretch>
            <a:fillRect/>
          </a:stretch>
        </p:blipFill>
        <p:spPr bwMode="auto">
          <a:xfrm>
            <a:off x="0" y="5578999"/>
            <a:ext cx="2225400" cy="3441827"/>
          </a:xfrm>
          <a:prstGeom prst="rect">
            <a:avLst/>
          </a:prstGeom>
          <a:noFill/>
          <a:extLst>
            <a:ext uri="{909E8E84-426E-40DD-AFC4-6F175D3DCCD1}">
              <a14:hiddenFill xmlns:a14="http://schemas.microsoft.com/office/drawing/2010/main">
                <a:solidFill>
                  <a:srgbClr val="FFFFFF"/>
                </a:solidFill>
              </a14:hiddenFill>
            </a:ext>
          </a:extLst>
        </p:spPr>
      </p:pic>
      <p:sp>
        <p:nvSpPr>
          <p:cNvPr id="28" name="Elipse 27">
            <a:extLst>
              <a:ext uri="{FF2B5EF4-FFF2-40B4-BE49-F238E27FC236}">
                <a16:creationId xmlns:a16="http://schemas.microsoft.com/office/drawing/2014/main" id="{81C00540-25AB-4556-976B-8CBECC9605F9}"/>
              </a:ext>
            </a:extLst>
          </p:cNvPr>
          <p:cNvSpPr/>
          <p:nvPr/>
        </p:nvSpPr>
        <p:spPr>
          <a:xfrm>
            <a:off x="6028114" y="2282800"/>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9" name="Imagen 28" descr="Imagen que contiene Logotipo&#10;&#10;Descripción generada automáticamente">
            <a:extLst>
              <a:ext uri="{FF2B5EF4-FFF2-40B4-BE49-F238E27FC236}">
                <a16:creationId xmlns:a16="http://schemas.microsoft.com/office/drawing/2014/main" id="{574101C7-A4EE-4C8A-8562-6483790076C3}"/>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799989" y="-836673"/>
            <a:ext cx="3414056" cy="2139881"/>
          </a:xfrm>
          <a:prstGeom prst="rect">
            <a:avLst/>
          </a:prstGeom>
        </p:spPr>
      </p:pic>
      <p:pic>
        <p:nvPicPr>
          <p:cNvPr id="1026" name="Picture 2" descr="Facebook elimina la palabra Facebook de su logo en su último rediseño |  Brandemia_">
            <a:extLst>
              <a:ext uri="{FF2B5EF4-FFF2-40B4-BE49-F238E27FC236}">
                <a16:creationId xmlns:a16="http://schemas.microsoft.com/office/drawing/2014/main" id="{A51E689E-A3F6-45A5-8484-F58C765442AD}"/>
              </a:ext>
            </a:extLst>
          </p:cNvPr>
          <p:cNvPicPr>
            <a:picLocks noChangeAspect="1" noChangeArrowheads="1"/>
          </p:cNvPicPr>
          <p:nvPr/>
        </p:nvPicPr>
        <p:blipFill>
          <a:blip r:embed="rId13">
            <a:extLst>
              <a:ext uri="{BEBA8EAE-BF5A-486C-A8C5-ECC9F3942E4B}">
                <a14:imgProps xmlns:a14="http://schemas.microsoft.com/office/drawing/2010/main">
                  <a14:imgLayer r:embed="rId14">
                    <a14:imgEffect>
                      <a14:backgroundRemoval t="10000" b="90000" l="10000" r="90000">
                        <a14:foregroundMark x1="48600" y1="76286" x2="48900" y2="43000"/>
                        <a14:foregroundMark x1="48600" y1="49000" x2="54600" y2="33714"/>
                        <a14:foregroundMark x1="51000" y1="81429" x2="50400" y2="72143"/>
                        <a14:foregroundMark x1="53800" y1="84143" x2="45700" y2="84143"/>
                        <a14:foregroundMark x1="45700" y1="84143" x2="54400" y2="84857"/>
                        <a14:foregroundMark x1="54400" y1="84857" x2="45200" y2="84857"/>
                        <a14:foregroundMark x1="42600" y1="62857" x2="45200" y2="41857"/>
                        <a14:foregroundMark x1="47000" y1="49429" x2="78200" y2="56143"/>
                      </a14:backgroundRemoval>
                    </a14:imgEffect>
                  </a14:imgLayer>
                </a14:imgProps>
              </a:ext>
              <a:ext uri="{28A0092B-C50C-407E-A947-70E740481C1C}">
                <a14:useLocalDpi xmlns:a14="http://schemas.microsoft.com/office/drawing/2010/main" val="0"/>
              </a:ext>
            </a:extLst>
          </a:blip>
          <a:srcRect/>
          <a:stretch>
            <a:fillRect/>
          </a:stretch>
        </p:blipFill>
        <p:spPr bwMode="auto">
          <a:xfrm>
            <a:off x="3262911" y="4763668"/>
            <a:ext cx="962883" cy="674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95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C87F41F-C007-4B36-BEF8-EE9FEA69E5D3}"/>
              </a:ext>
            </a:extLst>
          </p:cNvPr>
          <p:cNvSpPr txBox="1"/>
          <p:nvPr/>
        </p:nvSpPr>
        <p:spPr>
          <a:xfrm flipH="1">
            <a:off x="838199" y="370850"/>
            <a:ext cx="5543862" cy="6463308"/>
          </a:xfrm>
          <a:prstGeom prst="rect">
            <a:avLst/>
          </a:prstGeom>
          <a:solidFill>
            <a:srgbClr val="FFCCFF"/>
          </a:solidFill>
          <a:ln w="38100">
            <a:solidFill>
              <a:srgbClr val="002060"/>
            </a:solidFill>
          </a:ln>
        </p:spPr>
        <p:txBody>
          <a:bodyPr wrap="square" rtlCol="0">
            <a:spAutoFit/>
          </a:bodyPr>
          <a:lstStyle/>
          <a:p>
            <a:pPr algn="ctr"/>
            <a:r>
              <a:rPr lang="es-ES" b="1" dirty="0">
                <a:latin typeface="Century Gothic" panose="020B0502020202020204" pitchFamily="34" charset="0"/>
              </a:rPr>
              <a:t>Descripción de la clase y evidencias:</a:t>
            </a:r>
          </a:p>
          <a:p>
            <a:r>
              <a:rPr lang="es-ES" dirty="0">
                <a:latin typeface="Century Gothic" panose="020B0502020202020204" pitchFamily="34" charset="0"/>
              </a:rPr>
              <a:t>El día de hoy, jueves 11 de marzo del 2021 se inicio la clase a las 9:00 a.m. en la plataforma de Facebook por transmisión en vivo.</a:t>
            </a:r>
          </a:p>
          <a:p>
            <a:r>
              <a:rPr lang="es-ES" dirty="0">
                <a:latin typeface="Century Gothic" panose="020B0502020202020204" pitchFamily="34" charset="0"/>
              </a:rPr>
              <a:t>Para fortalecer el aprendizaje esperado de las medidas no convencionales de pensamiento matemático se ajusto al tema de las plantas, conversando acerca de la cantidad de agua que necesitan diferentes tipos de ellas en esta caso el rosal, manzano y la noche buena y de actividad se solicito un registro de lo aprendido en la clase por medio de una gráfica.</a:t>
            </a:r>
          </a:p>
          <a:p>
            <a:r>
              <a:rPr lang="es-ES" dirty="0">
                <a:latin typeface="Century Gothic" panose="020B0502020202020204" pitchFamily="34" charset="0"/>
              </a:rPr>
              <a:t>En el caso de lenguaje matemático se les proporciono una historia llamada las plantas amigas y sus familiares se las contaron para que realizaran un dibujo representativo y lo describieron con 4 palabras las cuales las escribieron en su cuaderno.</a:t>
            </a:r>
          </a:p>
          <a:p>
            <a:r>
              <a:rPr lang="es-ES" dirty="0">
                <a:latin typeface="Century Gothic" panose="020B0502020202020204" pitchFamily="34" charset="0"/>
              </a:rPr>
              <a:t>Las actividades estaban de acorde al tema de la semana ya que se investigo la cantidad de agua que necesitaba cada planta y en el caso de la historia está hablaba de un niño que respetaba y defendía las plantas de los demás.</a:t>
            </a:r>
          </a:p>
        </p:txBody>
      </p:sp>
    </p:spTree>
    <p:extLst>
      <p:ext uri="{BB962C8B-B14F-4D97-AF65-F5344CB8AC3E}">
        <p14:creationId xmlns:p14="http://schemas.microsoft.com/office/powerpoint/2010/main" val="1144227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Imagen que contiene Texto&#10;&#10;Descripción generada automáticamente">
            <a:extLst>
              <a:ext uri="{FF2B5EF4-FFF2-40B4-BE49-F238E27FC236}">
                <a16:creationId xmlns:a16="http://schemas.microsoft.com/office/drawing/2014/main" id="{63070FED-2311-42C0-B8D1-A23C9F0422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327" y="8197078"/>
            <a:ext cx="5011346" cy="1072989"/>
          </a:xfrm>
          <a:prstGeom prst="rect">
            <a:avLst/>
          </a:prstGeom>
        </p:spPr>
      </p:pic>
      <p:pic>
        <p:nvPicPr>
          <p:cNvPr id="3" name="Imagen 2">
            <a:extLst>
              <a:ext uri="{FF2B5EF4-FFF2-40B4-BE49-F238E27FC236}">
                <a16:creationId xmlns:a16="http://schemas.microsoft.com/office/drawing/2014/main" id="{128CF765-7B37-40F3-977D-45627E5CD9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070" y="376518"/>
            <a:ext cx="2534023" cy="3801035"/>
          </a:xfrm>
          <a:prstGeom prst="rect">
            <a:avLst/>
          </a:prstGeom>
        </p:spPr>
      </p:pic>
      <p:pic>
        <p:nvPicPr>
          <p:cNvPr id="7" name="Imagen 6">
            <a:extLst>
              <a:ext uri="{FF2B5EF4-FFF2-40B4-BE49-F238E27FC236}">
                <a16:creationId xmlns:a16="http://schemas.microsoft.com/office/drawing/2014/main" id="{450C56D8-C3FE-454D-B9F2-F3F3520BD0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5435" y="4775081"/>
            <a:ext cx="2850777" cy="3447328"/>
          </a:xfrm>
          <a:prstGeom prst="rect">
            <a:avLst/>
          </a:prstGeom>
        </p:spPr>
      </p:pic>
      <p:pic>
        <p:nvPicPr>
          <p:cNvPr id="11" name="Imagen 10" descr="Interfaz de usuario gráfica&#10;&#10;Descripción generada automáticamente">
            <a:extLst>
              <a:ext uri="{FF2B5EF4-FFF2-40B4-BE49-F238E27FC236}">
                <a16:creationId xmlns:a16="http://schemas.microsoft.com/office/drawing/2014/main" id="{9B02F963-9AD2-4332-9207-A1418C3036B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5856" y="4598228"/>
            <a:ext cx="1754324" cy="3801035"/>
          </a:xfrm>
          <a:prstGeom prst="rect">
            <a:avLst/>
          </a:prstGeom>
        </p:spPr>
      </p:pic>
      <p:pic>
        <p:nvPicPr>
          <p:cNvPr id="13" name="Imagen 12" descr="Interfaz de usuario gráfica&#10;&#10;Descripción generada automáticamente">
            <a:extLst>
              <a:ext uri="{FF2B5EF4-FFF2-40B4-BE49-F238E27FC236}">
                <a16:creationId xmlns:a16="http://schemas.microsoft.com/office/drawing/2014/main" id="{935193E3-E777-4D01-B6F1-10860F09B28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52869" y="221743"/>
            <a:ext cx="1754324" cy="3801035"/>
          </a:xfrm>
          <a:prstGeom prst="rect">
            <a:avLst/>
          </a:prstGeom>
        </p:spPr>
      </p:pic>
    </p:spTree>
    <p:extLst>
      <p:ext uri="{BB962C8B-B14F-4D97-AF65-F5344CB8AC3E}">
        <p14:creationId xmlns:p14="http://schemas.microsoft.com/office/powerpoint/2010/main" val="230878336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1580</TotalTime>
  <Words>300</Words>
  <Application>Microsoft Office PowerPoint</Application>
  <PresentationFormat>Carta (216 x 279 mm)</PresentationFormat>
  <Paragraphs>21</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Century Gothic</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mesquitic.arizpe@gmail.com</dc:creator>
  <cp:lastModifiedBy>mesquitic.arizpe@gmail.com</cp:lastModifiedBy>
  <cp:revision>73</cp:revision>
  <dcterms:created xsi:type="dcterms:W3CDTF">2020-10-05T22:46:43Z</dcterms:created>
  <dcterms:modified xsi:type="dcterms:W3CDTF">2021-03-11T17:43:39Z</dcterms:modified>
</cp:coreProperties>
</file>