
<file path=[Content_Types].xml><?xml version="1.0" encoding="utf-8"?>
<Types xmlns="http://schemas.openxmlformats.org/package/2006/content-types">
  <Default ContentType="image/jpeg" Extension="jpg"/>
  <Default ContentType="image/gif" Extension="gif"/>
  <Default ContentType="application/xml" Extension="xml"/>
  <Default ContentType="image/jpeg" Extension="jpe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0.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8.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9144000" cx="6858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3/10/2021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 name="Shape 26"/>
        <p:cNvGrpSpPr/>
        <p:nvPr/>
      </p:nvGrpSpPr>
      <p:grpSpPr>
        <a:xfrm>
          <a:off x="0" y="0"/>
          <a:ext cx="0" cy="0"/>
          <a:chOff x="0" y="0"/>
          <a:chExt cx="0" cy="0"/>
        </a:xfrm>
      </p:grpSpPr>
      <p:sp>
        <p:nvSpPr>
          <p:cNvPr id="27" name="Google Shape;27;g20d766349a0f605_0:notes"/>
          <p:cNvSpPr/>
          <p:nvPr>
            <p:ph idx="2" type="sldImg"/>
          </p:nvPr>
        </p:nvSpPr>
        <p:spPr>
          <a:xfrm>
            <a:off x="2271713" y="1143000"/>
            <a:ext cx="23145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 name="Google Shape;28;g20d766349a0f605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 name="Google Shape;29;g20d766349a0f605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3/10/2021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 name="Shape 30"/>
        <p:cNvGrpSpPr/>
        <p:nvPr/>
      </p:nvGrpSpPr>
      <p:grpSpPr>
        <a:xfrm>
          <a:off x="0" y="0"/>
          <a:ext cx="0" cy="0"/>
          <a:chOff x="0" y="0"/>
          <a:chExt cx="0" cy="0"/>
        </a:xfrm>
      </p:grpSpPr>
      <p:pic>
        <p:nvPicPr>
          <p:cNvPr id="31" name="Google Shape;31;p2"/>
          <p:cNvPicPr preferRelativeResize="0"/>
          <p:nvPr/>
        </p:nvPicPr>
        <p:blipFill rotWithShape="1">
          <a:blip r:embed="rId3">
            <a:alphaModFix/>
          </a:blip>
          <a:srcRect b="3746" l="4162" r="3330" t="934"/>
          <a:stretch/>
        </p:blipFill>
        <p:spPr>
          <a:xfrm>
            <a:off x="64025" y="0"/>
            <a:ext cx="6729984" cy="9144000"/>
          </a:xfrm>
          <a:prstGeom prst="rect">
            <a:avLst/>
          </a:prstGeom>
          <a:noFill/>
          <a:ln>
            <a:noFill/>
          </a:ln>
        </p:spPr>
      </p:pic>
      <p:sp>
        <p:nvSpPr>
          <p:cNvPr id="32" name="Google Shape;32;p2"/>
          <p:cNvSpPr txBox="1"/>
          <p:nvPr/>
        </p:nvSpPr>
        <p:spPr>
          <a:xfrm>
            <a:off x="471488" y="615541"/>
            <a:ext cx="3643200" cy="650400"/>
          </a:xfrm>
          <a:prstGeom prst="rect">
            <a:avLst/>
          </a:prstGeom>
          <a:noFill/>
          <a:ln>
            <a:noFill/>
          </a:ln>
        </p:spPr>
        <p:txBody>
          <a:bodyPr anchorCtr="0" anchor="t" bIns="45700" lIns="91425" spcFirstLastPara="1" rIns="91425" wrap="square" tIns="45700">
            <a:sp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l">
              <a:spcBef>
                <a:spcPts val="0"/>
              </a:spcBef>
              <a:spcAft>
                <a:spcPts val="0"/>
              </a:spcAft>
              <a:buNone/>
            </a:pPr>
            <a:r>
              <a:rPr lang="es-ES" sz="1800">
                <a:solidFill>
                  <a:schemeClr val="dk1"/>
                </a:solidFill>
                <a:latin typeface="Overlock"/>
                <a:ea typeface="Overlock"/>
                <a:cs typeface="Overlock"/>
                <a:sym typeface="Overlock"/>
              </a:rPr>
              <a:t>Leyendas fantásticas </a:t>
            </a:r>
            <a:endParaRPr sz="1800">
              <a:solidFill>
                <a:schemeClr val="dk1"/>
              </a:solidFill>
              <a:latin typeface="Overlock"/>
              <a:ea typeface="Overlock"/>
              <a:cs typeface="Overlock"/>
              <a:sym typeface="Overlock"/>
            </a:endParaRPr>
          </a:p>
          <a:p>
            <a:pPr indent="0" lvl="0" marL="0" marR="0" rtl="0" algn="l">
              <a:spcBef>
                <a:spcPts val="0"/>
              </a:spcBef>
              <a:spcAft>
                <a:spcPts val="0"/>
              </a:spcAft>
              <a:buNone/>
            </a:pPr>
            <a:r>
              <a:rPr lang="es-ES" sz="1800">
                <a:solidFill>
                  <a:schemeClr val="dk1"/>
                </a:solidFill>
                <a:latin typeface="Overlock"/>
                <a:ea typeface="Overlock"/>
                <a:cs typeface="Overlock"/>
                <a:sym typeface="Overlock"/>
              </a:rPr>
              <a:t>Piña, fresa, limón.</a:t>
            </a:r>
            <a:endParaRPr sz="1800">
              <a:solidFill>
                <a:schemeClr val="dk1"/>
              </a:solidFill>
              <a:latin typeface="Overlock"/>
              <a:ea typeface="Overlock"/>
              <a:cs typeface="Overlock"/>
              <a:sym typeface="Overlock"/>
            </a:endParaRPr>
          </a:p>
        </p:txBody>
      </p:sp>
      <p:sp>
        <p:nvSpPr>
          <p:cNvPr id="33" name="Google Shape;33;p2"/>
          <p:cNvSpPr txBox="1"/>
          <p:nvPr/>
        </p:nvSpPr>
        <p:spPr>
          <a:xfrm>
            <a:off x="4114800" y="707213"/>
            <a:ext cx="2249400" cy="371400"/>
          </a:xfrm>
          <a:prstGeom prst="rect">
            <a:avLst/>
          </a:prstGeom>
          <a:noFill/>
          <a:ln>
            <a:noFill/>
          </a:ln>
        </p:spPr>
        <p:txBody>
          <a:bodyPr anchorCtr="0" anchor="t" bIns="45700" lIns="91425" spcFirstLastPara="1" rIns="91425" wrap="square" tIns="45700">
            <a:sp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l">
              <a:spcBef>
                <a:spcPts val="0"/>
              </a:spcBef>
              <a:spcAft>
                <a:spcPts val="0"/>
              </a:spcAft>
              <a:buNone/>
            </a:pPr>
            <a:r>
              <a:rPr lang="es-ES" sz="1800">
                <a:solidFill>
                  <a:schemeClr val="dk1"/>
                </a:solidFill>
                <a:latin typeface="Overlock"/>
                <a:ea typeface="Overlock"/>
                <a:cs typeface="Overlock"/>
                <a:sym typeface="Overlock"/>
              </a:rPr>
              <a:t>11 de marzo del 2021</a:t>
            </a:r>
            <a:endParaRPr sz="1800">
              <a:solidFill>
                <a:schemeClr val="dk1"/>
              </a:solidFill>
              <a:latin typeface="Overlock"/>
              <a:ea typeface="Overlock"/>
              <a:cs typeface="Overlock"/>
              <a:sym typeface="Overlock"/>
            </a:endParaRPr>
          </a:p>
        </p:txBody>
      </p:sp>
      <p:sp>
        <p:nvSpPr>
          <p:cNvPr id="34" name="Google Shape;34;p2"/>
          <p:cNvSpPr/>
          <p:nvPr/>
        </p:nvSpPr>
        <p:spPr>
          <a:xfrm rot="10800000">
            <a:off x="5380900" y="1107725"/>
            <a:ext cx="430200" cy="515400"/>
          </a:xfrm>
          <a:prstGeom prst="ellipse">
            <a:avLst/>
          </a:prstGeom>
          <a:solidFill>
            <a:srgbClr val="FF0000"/>
          </a:solidFill>
          <a:ln>
            <a:noFill/>
          </a:ln>
        </p:spPr>
        <p:txBody>
          <a:bodyPr anchorCtr="0" anchor="ctr" bIns="45700" lIns="91425" spcFirstLastPara="1" rIns="91425" wrap="square" tIns="45700">
            <a:no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 name="Google Shape;35;p2"/>
          <p:cNvSpPr/>
          <p:nvPr/>
        </p:nvSpPr>
        <p:spPr>
          <a:xfrm>
            <a:off x="4352544" y="2895600"/>
            <a:ext cx="237600" cy="173700"/>
          </a:xfrm>
          <a:prstGeom prst="ellipse">
            <a:avLst/>
          </a:prstGeom>
          <a:solidFill>
            <a:srgbClr val="FF0000"/>
          </a:solidFill>
          <a:ln>
            <a:noFill/>
          </a:ln>
        </p:spPr>
        <p:txBody>
          <a:bodyPr anchorCtr="0" anchor="ctr" bIns="45700" lIns="91425" spcFirstLastPara="1" rIns="91425" wrap="square" tIns="45700">
            <a:no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 name="Google Shape;36;p2"/>
          <p:cNvSpPr txBox="1"/>
          <p:nvPr/>
        </p:nvSpPr>
        <p:spPr>
          <a:xfrm>
            <a:off x="576072" y="6393853"/>
            <a:ext cx="5577900" cy="1939500"/>
          </a:xfrm>
          <a:prstGeom prst="rect">
            <a:avLst/>
          </a:prstGeom>
          <a:noFill/>
          <a:ln>
            <a:noFill/>
          </a:ln>
        </p:spPr>
        <p:txBody>
          <a:bodyPr anchorCtr="0" anchor="t" bIns="45700" lIns="91425" spcFirstLastPara="1" rIns="91425" wrap="square" tIns="45700">
            <a:sp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marR="0" rtl="0" algn="l">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y pensamiento matemático. Haciendo énfasis en la medición del uso convencional y en leyendas proporcionadas de una biblioteca virtual.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exploración y comprensión del mundo natural y social. Hablando del ciclo de vida de las plantas. Se les pidió dibujos o 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8 de marzo del 2021</a:t>
            </a:r>
            <a:endParaRPr lang="en-US" dirty="0">
              <a:latin typeface="Berlin Sans FB" panose="020E0602020502020306" pitchFamily="34" charset="0"/>
            </a:endParaRPr>
          </a:p>
        </p:txBody>
      </p:sp>
      <p:sp>
        <p:nvSpPr>
          <p:cNvPr id="8" name="Elipse 7"/>
          <p:cNvSpPr/>
          <p:nvPr/>
        </p:nvSpPr>
        <p:spPr>
          <a:xfrm>
            <a:off x="2971800" y="2194231"/>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631216"/>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área de educación socioemocional.  Y se trabajo en clase de zoom, haciendo referencia al ciclo de vida de las plantas. </a:t>
            </a:r>
            <a:endParaRPr lang="en-US" sz="2000" dirty="0">
              <a:latin typeface="Berlin Sans FB" panose="020E0602020502020306" pitchFamily="34" charset="0"/>
            </a:endParaRPr>
          </a:p>
        </p:txBody>
      </p:sp>
      <p:sp>
        <p:nvSpPr>
          <p:cNvPr id="10" name="Elipse 9"/>
          <p:cNvSpPr/>
          <p:nvPr/>
        </p:nvSpPr>
        <p:spPr>
          <a:xfrm>
            <a:off x="6035040" y="2884277"/>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2275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369332"/>
          </a:xfrm>
          <a:prstGeom prst="rect">
            <a:avLst/>
          </a:prstGeom>
          <a:noFill/>
        </p:spPr>
        <p:txBody>
          <a:bodyPr wrap="square" rtlCol="0">
            <a:spAutoFit/>
          </a:bodyPr>
          <a:lstStyle/>
          <a:p>
            <a:r>
              <a:rPr lang="es-ES" dirty="0" smtClean="0">
                <a:latin typeface="Berlin Sans FB" panose="020E0602020502020306" pitchFamily="34" charset="0"/>
              </a:rPr>
              <a:t>Me siento alegre cuando…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9</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870448" y="1700455"/>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Pensamiento matemático y el de Exploración y comprensión del mundo natural y social. Haciendo énfasis en las colecciones con material concreto y a la biodiversidad de cuevas y zonas tropicales. </a:t>
            </a:r>
            <a:endParaRPr lang="en-US" sz="2000" dirty="0">
              <a:latin typeface="Berlin Sans FB" panose="020E0602020502020306" pitchFamily="34" charset="0"/>
            </a:endParaRPr>
          </a:p>
        </p:txBody>
      </p:sp>
      <p:sp>
        <p:nvSpPr>
          <p:cNvPr id="14" name="Elipse 13"/>
          <p:cNvSpPr/>
          <p:nvPr/>
        </p:nvSpPr>
        <p:spPr>
          <a:xfrm>
            <a:off x="5385245" y="1488738"/>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382386"/>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 name="Shape 16"/>
        <p:cNvGrpSpPr/>
        <p:nvPr/>
      </p:nvGrpSpPr>
      <p:grpSpPr>
        <a:xfrm>
          <a:off x="0" y="0"/>
          <a:ext cx="0" cy="0"/>
          <a:chOff x="0" y="0"/>
          <a:chExt cx="0" cy="0"/>
        </a:xfrm>
      </p:grpSpPr>
      <p:sp>
        <p:nvSpPr>
          <p:cNvPr id="17" name="Google Shape;17;p1"/>
          <p:cNvSpPr txBox="1"/>
          <p:nvPr>
            <p:ph type="title"/>
          </p:nvPr>
        </p:nvSpPr>
        <p:spPr>
          <a:xfrm>
            <a:off x="471488" y="486836"/>
            <a:ext cx="5915100" cy="17673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300"/>
              <a:buFont typeface="Calibri"/>
              <a:buNone/>
            </a:pPr>
            <a:r>
              <a:t/>
            </a:r>
            <a:endParaRPr/>
          </a:p>
        </p:txBody>
      </p:sp>
      <p:sp>
        <p:nvSpPr>
          <p:cNvPr id="18" name="Google Shape;18;p1"/>
          <p:cNvSpPr txBox="1"/>
          <p:nvPr>
            <p:ph idx="1" type="body"/>
          </p:nvPr>
        </p:nvSpPr>
        <p:spPr>
          <a:xfrm>
            <a:off x="471488" y="2434167"/>
            <a:ext cx="5915100" cy="5801700"/>
          </a:xfrm>
          <a:prstGeom prst="rect">
            <a:avLst/>
          </a:prstGeom>
          <a:noFill/>
          <a:ln>
            <a:noFill/>
          </a:ln>
        </p:spPr>
        <p:txBody>
          <a:bodyPr anchorCtr="0" anchor="t" bIns="45700" lIns="91425" spcFirstLastPara="1" rIns="91425" wrap="square" tIns="45700">
            <a:normAutofit/>
          </a:bodyPr>
          <a:lstStyle/>
          <a:p>
            <a:pPr indent="-38100" lvl="0" marL="171450" rtl="0" algn="l">
              <a:lnSpc>
                <a:spcPct val="90000"/>
              </a:lnSpc>
              <a:spcBef>
                <a:spcPts val="0"/>
              </a:spcBef>
              <a:spcAft>
                <a:spcPts val="0"/>
              </a:spcAft>
              <a:buClr>
                <a:schemeClr val="dk1"/>
              </a:buClr>
              <a:buSzPts val="2100"/>
              <a:buNone/>
            </a:pPr>
            <a:r>
              <a:t/>
            </a:r>
            <a:endParaRPr/>
          </a:p>
        </p:txBody>
      </p:sp>
      <p:pic>
        <p:nvPicPr>
          <p:cNvPr id="19" name="Google Shape;19;p1"/>
          <p:cNvPicPr preferRelativeResize="0"/>
          <p:nvPr/>
        </p:nvPicPr>
        <p:blipFill rotWithShape="1">
          <a:blip r:embed="rId2">
            <a:alphaModFix/>
          </a:blip>
          <a:srcRect b="3746" l="4162" r="3330" t="934"/>
          <a:stretch/>
        </p:blipFill>
        <p:spPr>
          <a:xfrm>
            <a:off x="64025" y="0"/>
            <a:ext cx="6729984" cy="9144000"/>
          </a:xfrm>
          <a:prstGeom prst="rect">
            <a:avLst/>
          </a:prstGeom>
          <a:noFill/>
          <a:ln>
            <a:noFill/>
          </a:ln>
        </p:spPr>
      </p:pic>
      <p:sp>
        <p:nvSpPr>
          <p:cNvPr id="20" name="Google Shape;20;p1"/>
          <p:cNvSpPr txBox="1"/>
          <p:nvPr/>
        </p:nvSpPr>
        <p:spPr>
          <a:xfrm>
            <a:off x="471488" y="615541"/>
            <a:ext cx="36432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1800">
                <a:solidFill>
                  <a:schemeClr val="dk1"/>
                </a:solidFill>
                <a:latin typeface="Overlock"/>
                <a:ea typeface="Overlock"/>
                <a:cs typeface="Overlock"/>
                <a:sym typeface="Overlock"/>
              </a:rPr>
              <a:t>Así se dice en mi región. </a:t>
            </a:r>
            <a:endParaRPr/>
          </a:p>
        </p:txBody>
      </p:sp>
      <p:sp>
        <p:nvSpPr>
          <p:cNvPr id="21" name="Google Shape;21;p1"/>
          <p:cNvSpPr txBox="1"/>
          <p:nvPr/>
        </p:nvSpPr>
        <p:spPr>
          <a:xfrm>
            <a:off x="4114800" y="707213"/>
            <a:ext cx="2249400" cy="650400"/>
          </a:xfrm>
          <a:prstGeom prst="rect">
            <a:avLst/>
          </a:prstGeom>
          <a:noFill/>
          <a:ln>
            <a:noFill/>
          </a:ln>
        </p:spPr>
        <p:txBody>
          <a:bodyPr anchorCtr="0" anchor="t" bIns="45700" lIns="91425" spcFirstLastPara="1" rIns="91425" wrap="square" tIns="45700">
            <a:spAutoFit/>
          </a:bodyPr>
          <a:lstStyle/>
          <a:p>
            <a:pPr indent="-342900" lvl="0" marL="457200" marR="0" rtl="0" algn="l">
              <a:spcBef>
                <a:spcPts val="0"/>
              </a:spcBef>
              <a:spcAft>
                <a:spcPts val="0"/>
              </a:spcAft>
              <a:buClr>
                <a:schemeClr val="dk1"/>
              </a:buClr>
              <a:buSzPts val="1800"/>
              <a:buFont typeface="Overlock"/>
              <a:buChar char="●"/>
            </a:pPr>
            <a:r>
              <a:rPr lang="es-ES" sz="1800">
                <a:solidFill>
                  <a:schemeClr val="dk1"/>
                </a:solidFill>
                <a:latin typeface="Overlock"/>
                <a:ea typeface="Overlock"/>
                <a:cs typeface="Overlock"/>
                <a:sym typeface="Overlock"/>
              </a:rPr>
              <a:t>10 de marzo del 2021</a:t>
            </a:r>
            <a:endParaRPr sz="1800">
              <a:solidFill>
                <a:schemeClr val="dk1"/>
              </a:solidFill>
              <a:latin typeface="Overlock"/>
              <a:ea typeface="Overlock"/>
              <a:cs typeface="Overlock"/>
              <a:sym typeface="Overlock"/>
            </a:endParaRPr>
          </a:p>
        </p:txBody>
      </p:sp>
      <p:sp>
        <p:nvSpPr>
          <p:cNvPr id="22" name="Google Shape;22;p1"/>
          <p:cNvSpPr/>
          <p:nvPr/>
        </p:nvSpPr>
        <p:spPr>
          <a:xfrm>
            <a:off x="5870448" y="1700455"/>
            <a:ext cx="283500" cy="211800"/>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 name="Google Shape;23;p1"/>
          <p:cNvSpPr/>
          <p:nvPr/>
        </p:nvSpPr>
        <p:spPr>
          <a:xfrm>
            <a:off x="4352544" y="2895600"/>
            <a:ext cx="237600" cy="173700"/>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 name="Google Shape;24;p1"/>
          <p:cNvSpPr txBox="1"/>
          <p:nvPr/>
        </p:nvSpPr>
        <p:spPr>
          <a:xfrm>
            <a:off x="576072" y="6393853"/>
            <a:ext cx="5577900" cy="1938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ES" sz="2000">
                <a:solidFill>
                  <a:schemeClr val="dk1"/>
                </a:solidFill>
                <a:latin typeface="Overlock"/>
                <a:ea typeface="Overlock"/>
                <a:cs typeface="Overlock"/>
                <a:sym typeface="Overlock"/>
              </a:rPr>
              <a:t>El día de hoy se trabajo mediante los aprendizajes de Aprende en Casa 3, tomando en cuenta el campo de Lenguaje y Comunicación. Haciendo énfasis en los diferentes modismos.</a:t>
            </a:r>
            <a:endParaRPr/>
          </a:p>
          <a:p>
            <a:pPr indent="0" lvl="0" marL="0" marR="0" rtl="0" algn="l">
              <a:spcBef>
                <a:spcPts val="0"/>
              </a:spcBef>
              <a:spcAft>
                <a:spcPts val="0"/>
              </a:spcAft>
              <a:buNone/>
            </a:pPr>
            <a:r>
              <a:rPr lang="es-ES" sz="2000">
                <a:solidFill>
                  <a:schemeClr val="dk1"/>
                </a:solidFill>
                <a:latin typeface="Overlock"/>
                <a:ea typeface="Overlock"/>
                <a:cs typeface="Overlock"/>
                <a:sym typeface="Overlock"/>
              </a:rPr>
              <a:t>Se trabajo en clase virtual, tratando de el uso de los nombres y reconocimiento de los demás. </a:t>
            </a:r>
            <a:endParaRPr sz="2000">
              <a:solidFill>
                <a:schemeClr val="dk1"/>
              </a:solidFill>
              <a:latin typeface="Overlock"/>
              <a:ea typeface="Overlock"/>
              <a:cs typeface="Overlock"/>
              <a:sym typeface="Overlock"/>
            </a:endParaRPr>
          </a:p>
        </p:txBody>
      </p:sp>
      <p:sp>
        <p:nvSpPr>
          <p:cNvPr id="25" name="Google Shape;25;p1"/>
          <p:cNvSpPr/>
          <p:nvPr/>
        </p:nvSpPr>
        <p:spPr>
          <a:xfrm>
            <a:off x="6014751" y="2857701"/>
            <a:ext cx="283500" cy="211800"/>
          </a:xfrm>
          <a:prstGeom prst="ellipse">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