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D7E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52" d="100"/>
          <a:sy n="52" d="100"/>
        </p:scale>
        <p:origin x="291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70143DEC-2B25-4DEF-A9C7-99CAF379832B}" type="datetimeFigureOut">
              <a:rPr lang="es-MX" smtClean="0"/>
              <a:t>12/03/2021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DAF3FA7-9655-49B3-8251-9DB8E01D9294}" type="slidenum">
              <a:rPr lang="es-MX" smtClean="0"/>
              <a:t>‹Nº›</a:t>
            </a:fld>
            <a:endParaRPr lang="es-MX"/>
          </a:p>
        </p:txBody>
      </p:sp>
    </p:spTree>
    <p:extLst>
      <p:ext uri="{BB962C8B-B14F-4D97-AF65-F5344CB8AC3E}">
        <p14:creationId xmlns:p14="http://schemas.microsoft.com/office/powerpoint/2010/main" val="513189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0143DEC-2B25-4DEF-A9C7-99CAF379832B}" type="datetimeFigureOut">
              <a:rPr lang="es-MX" smtClean="0"/>
              <a:t>12/03/2021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DAF3FA7-9655-49B3-8251-9DB8E01D9294}" type="slidenum">
              <a:rPr lang="es-MX" smtClean="0"/>
              <a:t>‹Nº›</a:t>
            </a:fld>
            <a:endParaRPr lang="es-MX"/>
          </a:p>
        </p:txBody>
      </p:sp>
    </p:spTree>
    <p:extLst>
      <p:ext uri="{BB962C8B-B14F-4D97-AF65-F5344CB8AC3E}">
        <p14:creationId xmlns:p14="http://schemas.microsoft.com/office/powerpoint/2010/main" val="2441166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0143DEC-2B25-4DEF-A9C7-99CAF379832B}" type="datetimeFigureOut">
              <a:rPr lang="es-MX" smtClean="0"/>
              <a:t>12/03/2021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DAF3FA7-9655-49B3-8251-9DB8E01D9294}" type="slidenum">
              <a:rPr lang="es-MX" smtClean="0"/>
              <a:t>‹Nº›</a:t>
            </a:fld>
            <a:endParaRPr lang="es-MX"/>
          </a:p>
        </p:txBody>
      </p:sp>
    </p:spTree>
    <p:extLst>
      <p:ext uri="{BB962C8B-B14F-4D97-AF65-F5344CB8AC3E}">
        <p14:creationId xmlns:p14="http://schemas.microsoft.com/office/powerpoint/2010/main" val="906287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0143DEC-2B25-4DEF-A9C7-99CAF379832B}" type="datetimeFigureOut">
              <a:rPr lang="es-MX" smtClean="0"/>
              <a:t>12/03/2021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DAF3FA7-9655-49B3-8251-9DB8E01D9294}" type="slidenum">
              <a:rPr lang="es-MX" smtClean="0"/>
              <a:t>‹Nº›</a:t>
            </a:fld>
            <a:endParaRPr lang="es-MX"/>
          </a:p>
        </p:txBody>
      </p:sp>
    </p:spTree>
    <p:extLst>
      <p:ext uri="{BB962C8B-B14F-4D97-AF65-F5344CB8AC3E}">
        <p14:creationId xmlns:p14="http://schemas.microsoft.com/office/powerpoint/2010/main" val="3424061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70143DEC-2B25-4DEF-A9C7-99CAF379832B}" type="datetimeFigureOut">
              <a:rPr lang="es-MX" smtClean="0"/>
              <a:t>12/03/2021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DAF3FA7-9655-49B3-8251-9DB8E01D9294}" type="slidenum">
              <a:rPr lang="es-MX" smtClean="0"/>
              <a:t>‹Nº›</a:t>
            </a:fld>
            <a:endParaRPr lang="es-MX"/>
          </a:p>
        </p:txBody>
      </p:sp>
    </p:spTree>
    <p:extLst>
      <p:ext uri="{BB962C8B-B14F-4D97-AF65-F5344CB8AC3E}">
        <p14:creationId xmlns:p14="http://schemas.microsoft.com/office/powerpoint/2010/main" val="674175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0143DEC-2B25-4DEF-A9C7-99CAF379832B}" type="datetimeFigureOut">
              <a:rPr lang="es-MX" smtClean="0"/>
              <a:t>12/03/2021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DAF3FA7-9655-49B3-8251-9DB8E01D9294}" type="slidenum">
              <a:rPr lang="es-MX" smtClean="0"/>
              <a:t>‹Nº›</a:t>
            </a:fld>
            <a:endParaRPr lang="es-MX"/>
          </a:p>
        </p:txBody>
      </p:sp>
    </p:spTree>
    <p:extLst>
      <p:ext uri="{BB962C8B-B14F-4D97-AF65-F5344CB8AC3E}">
        <p14:creationId xmlns:p14="http://schemas.microsoft.com/office/powerpoint/2010/main" val="1587839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4" name="Content Placeholder 3"/>
          <p:cNvSpPr>
            <a:spLocks noGrp="1"/>
          </p:cNvSpPr>
          <p:nvPr>
            <p:ph sz="half" idx="2"/>
          </p:nvPr>
        </p:nvSpPr>
        <p:spPr>
          <a:xfrm>
            <a:off x="472381" y="4453467"/>
            <a:ext cx="2901255" cy="655037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6" name="Content Placeholder 5"/>
          <p:cNvSpPr>
            <a:spLocks noGrp="1"/>
          </p:cNvSpPr>
          <p:nvPr>
            <p:ph sz="quarter" idx="4"/>
          </p:nvPr>
        </p:nvSpPr>
        <p:spPr>
          <a:xfrm>
            <a:off x="3471863" y="4453467"/>
            <a:ext cx="2915543" cy="655037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0143DEC-2B25-4DEF-A9C7-99CAF379832B}" type="datetimeFigureOut">
              <a:rPr lang="es-MX" smtClean="0"/>
              <a:t>12/03/2021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0DAF3FA7-9655-49B3-8251-9DB8E01D9294}" type="slidenum">
              <a:rPr lang="es-MX" smtClean="0"/>
              <a:t>‹Nº›</a:t>
            </a:fld>
            <a:endParaRPr lang="es-MX"/>
          </a:p>
        </p:txBody>
      </p:sp>
    </p:spTree>
    <p:extLst>
      <p:ext uri="{BB962C8B-B14F-4D97-AF65-F5344CB8AC3E}">
        <p14:creationId xmlns:p14="http://schemas.microsoft.com/office/powerpoint/2010/main" val="455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0143DEC-2B25-4DEF-A9C7-99CAF379832B}" type="datetimeFigureOut">
              <a:rPr lang="es-MX" smtClean="0"/>
              <a:t>12/03/2021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0DAF3FA7-9655-49B3-8251-9DB8E01D9294}" type="slidenum">
              <a:rPr lang="es-MX" smtClean="0"/>
              <a:t>‹Nº›</a:t>
            </a:fld>
            <a:endParaRPr lang="es-MX"/>
          </a:p>
        </p:txBody>
      </p:sp>
    </p:spTree>
    <p:extLst>
      <p:ext uri="{BB962C8B-B14F-4D97-AF65-F5344CB8AC3E}">
        <p14:creationId xmlns:p14="http://schemas.microsoft.com/office/powerpoint/2010/main" val="267390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143DEC-2B25-4DEF-A9C7-99CAF379832B}" type="datetimeFigureOut">
              <a:rPr lang="es-MX" smtClean="0"/>
              <a:t>12/03/2021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0DAF3FA7-9655-49B3-8251-9DB8E01D9294}" type="slidenum">
              <a:rPr lang="es-MX" smtClean="0"/>
              <a:t>‹Nº›</a:t>
            </a:fld>
            <a:endParaRPr lang="es-MX"/>
          </a:p>
        </p:txBody>
      </p:sp>
    </p:spTree>
    <p:extLst>
      <p:ext uri="{BB962C8B-B14F-4D97-AF65-F5344CB8AC3E}">
        <p14:creationId xmlns:p14="http://schemas.microsoft.com/office/powerpoint/2010/main" val="3740213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70143DEC-2B25-4DEF-A9C7-99CAF379832B}" type="datetimeFigureOut">
              <a:rPr lang="es-MX" smtClean="0"/>
              <a:t>12/03/2021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DAF3FA7-9655-49B3-8251-9DB8E01D9294}" type="slidenum">
              <a:rPr lang="es-MX" smtClean="0"/>
              <a:t>‹Nº›</a:t>
            </a:fld>
            <a:endParaRPr lang="es-MX"/>
          </a:p>
        </p:txBody>
      </p:sp>
    </p:spTree>
    <p:extLst>
      <p:ext uri="{BB962C8B-B14F-4D97-AF65-F5344CB8AC3E}">
        <p14:creationId xmlns:p14="http://schemas.microsoft.com/office/powerpoint/2010/main" val="2938695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70143DEC-2B25-4DEF-A9C7-99CAF379832B}" type="datetimeFigureOut">
              <a:rPr lang="es-MX" smtClean="0"/>
              <a:t>12/03/2021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DAF3FA7-9655-49B3-8251-9DB8E01D9294}" type="slidenum">
              <a:rPr lang="es-MX" smtClean="0"/>
              <a:t>‹Nº›</a:t>
            </a:fld>
            <a:endParaRPr lang="es-MX"/>
          </a:p>
        </p:txBody>
      </p:sp>
    </p:spTree>
    <p:extLst>
      <p:ext uri="{BB962C8B-B14F-4D97-AF65-F5344CB8AC3E}">
        <p14:creationId xmlns:p14="http://schemas.microsoft.com/office/powerpoint/2010/main" val="1584648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D7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70143DEC-2B25-4DEF-A9C7-99CAF379832B}" type="datetimeFigureOut">
              <a:rPr lang="es-MX" smtClean="0"/>
              <a:t>12/03/2021</a:t>
            </a:fld>
            <a:endParaRPr lang="es-MX"/>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0DAF3FA7-9655-49B3-8251-9DB8E01D9294}" type="slidenum">
              <a:rPr lang="es-MX" smtClean="0"/>
              <a:t>‹Nº›</a:t>
            </a:fld>
            <a:endParaRPr lang="es-MX"/>
          </a:p>
        </p:txBody>
      </p:sp>
    </p:spTree>
    <p:extLst>
      <p:ext uri="{BB962C8B-B14F-4D97-AF65-F5344CB8AC3E}">
        <p14:creationId xmlns:p14="http://schemas.microsoft.com/office/powerpoint/2010/main" val="42106046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hyperlink" Target="http://www.ecured.cu/cueva" TargetMode="External"/><Relationship Id="rId2" Type="http://schemas.openxmlformats.org/officeDocument/2006/relationships/hyperlink" Target="https://bit.ly/38x4jNk" TargetMode="Externa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bit.ly/2OJ0fT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bit.ly/3tdfUcj"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bit.ly/30OZ2Nk"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6858000" cy="12192000"/>
          </a:xfrm>
          <a:prstGeom prst="rect">
            <a:avLst/>
          </a:prstGeom>
        </p:spPr>
      </p:pic>
      <p:pic>
        <p:nvPicPr>
          <p:cNvPr id="5" name="Picture 2" descr="Vector Premium | Dos niños pequeños haciendo experimentos químicos"/>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68" b="99265" l="799" r="99042"/>
                    </a14:imgEffect>
                  </a14:imgLayer>
                </a14:imgProps>
              </a:ext>
              <a:ext uri="{28A0092B-C50C-407E-A947-70E740481C1C}">
                <a14:useLocalDpi xmlns:a14="http://schemas.microsoft.com/office/drawing/2010/main" val="0"/>
              </a:ext>
            </a:extLst>
          </a:blip>
          <a:srcRect/>
          <a:stretch>
            <a:fillRect/>
          </a:stretch>
        </p:blipFill>
        <p:spPr bwMode="auto">
          <a:xfrm>
            <a:off x="63853" y="368661"/>
            <a:ext cx="6794147" cy="797208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0" y="8340740"/>
            <a:ext cx="6699380" cy="1498231"/>
          </a:xfrm>
          <a:prstGeom prst="rect">
            <a:avLst/>
          </a:prstGeom>
          <a:noFill/>
        </p:spPr>
        <p:txBody>
          <a:bodyPr wrap="square" rtlCol="0">
            <a:spAutoFit/>
          </a:bodyPr>
          <a:lstStyle/>
          <a:p>
            <a:pPr algn="ctr"/>
            <a:r>
              <a:rPr lang="es-MX" sz="5400" b="1" u="sng" dirty="0">
                <a:solidFill>
                  <a:srgbClr val="7030A0"/>
                </a:solidFill>
                <a:latin typeface="Segoe Script" panose="030B0504020000000003" pitchFamily="66" charset="0"/>
              </a:rPr>
              <a:t>Notas científicas </a:t>
            </a:r>
          </a:p>
          <a:p>
            <a:endParaRPr lang="es-MX" sz="3736" u="sng" dirty="0"/>
          </a:p>
        </p:txBody>
      </p:sp>
      <p:sp>
        <p:nvSpPr>
          <p:cNvPr id="7" name="CuadroTexto 6"/>
          <p:cNvSpPr txBox="1"/>
          <p:nvPr/>
        </p:nvSpPr>
        <p:spPr>
          <a:xfrm>
            <a:off x="31926" y="9212941"/>
            <a:ext cx="6794147" cy="1200329"/>
          </a:xfrm>
          <a:prstGeom prst="rect">
            <a:avLst/>
          </a:prstGeom>
          <a:noFill/>
        </p:spPr>
        <p:txBody>
          <a:bodyPr wrap="square" rtlCol="0">
            <a:spAutoFit/>
          </a:bodyPr>
          <a:lstStyle/>
          <a:p>
            <a:pPr algn="ctr"/>
            <a:r>
              <a:rPr lang="es-MX" sz="3600" dirty="0">
                <a:latin typeface="Century Gothic" panose="020B0502020202020204" pitchFamily="34" charset="0"/>
              </a:rPr>
              <a:t>Alumna: Jimena Guadalupe Charles Hernández</a:t>
            </a:r>
          </a:p>
        </p:txBody>
      </p:sp>
      <p:sp>
        <p:nvSpPr>
          <p:cNvPr id="8" name="CuadroTexto 7"/>
          <p:cNvSpPr txBox="1"/>
          <p:nvPr/>
        </p:nvSpPr>
        <p:spPr>
          <a:xfrm>
            <a:off x="-114042" y="10183759"/>
            <a:ext cx="6813422" cy="1338828"/>
          </a:xfrm>
          <a:prstGeom prst="rect">
            <a:avLst/>
          </a:prstGeom>
          <a:noFill/>
        </p:spPr>
        <p:txBody>
          <a:bodyPr wrap="square" rtlCol="0">
            <a:spAutoFit/>
          </a:bodyPr>
          <a:lstStyle/>
          <a:p>
            <a:pPr algn="ctr">
              <a:lnSpc>
                <a:spcPct val="150000"/>
              </a:lnSpc>
            </a:pPr>
            <a:r>
              <a:rPr lang="es-MX" sz="5400" b="1" dirty="0" smtClean="0">
                <a:solidFill>
                  <a:srgbClr val="002060"/>
                </a:solidFill>
                <a:latin typeface="Segoe Script" panose="030B0504020000000003" pitchFamily="66" charset="0"/>
              </a:rPr>
              <a:t>Aprende en casa</a:t>
            </a:r>
          </a:p>
        </p:txBody>
      </p:sp>
      <p:sp>
        <p:nvSpPr>
          <p:cNvPr id="9" name="CuadroTexto 8"/>
          <p:cNvSpPr txBox="1"/>
          <p:nvPr/>
        </p:nvSpPr>
        <p:spPr>
          <a:xfrm>
            <a:off x="65725" y="11285470"/>
            <a:ext cx="6567929" cy="646331"/>
          </a:xfrm>
          <a:prstGeom prst="rect">
            <a:avLst/>
          </a:prstGeom>
          <a:noFill/>
        </p:spPr>
        <p:txBody>
          <a:bodyPr wrap="square" rtlCol="0">
            <a:spAutoFit/>
          </a:bodyPr>
          <a:lstStyle/>
          <a:p>
            <a:pPr algn="ctr"/>
            <a:r>
              <a:rPr lang="es-MX" sz="3600" dirty="0">
                <a:latin typeface="Century Gothic" panose="020B0502020202020204" pitchFamily="34" charset="0"/>
              </a:rPr>
              <a:t>2</a:t>
            </a:r>
            <a:r>
              <a:rPr lang="es-MX" sz="3600" dirty="0" smtClean="0">
                <a:latin typeface="Century Gothic" panose="020B0502020202020204" pitchFamily="34" charset="0"/>
              </a:rPr>
              <a:t>° </a:t>
            </a:r>
            <a:r>
              <a:rPr lang="es-MX" sz="3600" dirty="0" smtClean="0">
                <a:latin typeface="Century Gothic" panose="020B0502020202020204" pitchFamily="34" charset="0"/>
              </a:rPr>
              <a:t>Semana . </a:t>
            </a:r>
            <a:r>
              <a:rPr lang="es-MX" sz="3600" dirty="0" smtClean="0">
                <a:latin typeface="Century Gothic" panose="020B0502020202020204" pitchFamily="34" charset="0"/>
              </a:rPr>
              <a:t>08-12 </a:t>
            </a:r>
            <a:r>
              <a:rPr lang="es-MX" sz="3600" dirty="0" smtClean="0">
                <a:latin typeface="Century Gothic" panose="020B0502020202020204" pitchFamily="34" charset="0"/>
              </a:rPr>
              <a:t>de marzo</a:t>
            </a:r>
            <a:endParaRPr lang="es-MX" sz="3600" dirty="0">
              <a:latin typeface="Century Gothic" panose="020B0502020202020204" pitchFamily="34" charset="0"/>
            </a:endParaRPr>
          </a:p>
        </p:txBody>
      </p:sp>
    </p:spTree>
    <p:extLst>
      <p:ext uri="{BB962C8B-B14F-4D97-AF65-F5344CB8AC3E}">
        <p14:creationId xmlns:p14="http://schemas.microsoft.com/office/powerpoint/2010/main" val="1687628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7281" y="186612"/>
            <a:ext cx="6680719" cy="523220"/>
          </a:xfrm>
          <a:prstGeom prst="rect">
            <a:avLst/>
          </a:prstGeom>
          <a:noFill/>
        </p:spPr>
        <p:txBody>
          <a:bodyPr wrap="square" rtlCol="0">
            <a:spAutoFit/>
          </a:bodyPr>
          <a:lstStyle/>
          <a:p>
            <a:pPr algn="ctr"/>
            <a:r>
              <a:rPr lang="es-MX" sz="2800" b="1" dirty="0" smtClean="0">
                <a:solidFill>
                  <a:srgbClr val="FF0066"/>
                </a:solidFill>
                <a:latin typeface="Segoe Script" panose="030B0504020000000003" pitchFamily="66" charset="0"/>
                <a:cs typeface="Agent Orange" panose="00000400000000000000" pitchFamily="2" charset="0"/>
              </a:rPr>
              <a:t>Semana del </a:t>
            </a:r>
            <a:r>
              <a:rPr lang="es-MX" sz="2800" b="1" dirty="0" smtClean="0">
                <a:solidFill>
                  <a:srgbClr val="FF0066"/>
                </a:solidFill>
                <a:latin typeface="Segoe Script" panose="030B0504020000000003" pitchFamily="66" charset="0"/>
                <a:cs typeface="Agent Orange" panose="00000400000000000000" pitchFamily="2" charset="0"/>
              </a:rPr>
              <a:t>08 </a:t>
            </a:r>
            <a:r>
              <a:rPr lang="es-MX" sz="2800" b="1" dirty="0" smtClean="0">
                <a:solidFill>
                  <a:srgbClr val="FF0066"/>
                </a:solidFill>
                <a:latin typeface="Segoe Script" panose="030B0504020000000003" pitchFamily="66" charset="0"/>
                <a:cs typeface="Agent Orange" panose="00000400000000000000" pitchFamily="2" charset="0"/>
              </a:rPr>
              <a:t>al </a:t>
            </a:r>
            <a:r>
              <a:rPr lang="es-MX" sz="2800" b="1" dirty="0" smtClean="0">
                <a:solidFill>
                  <a:srgbClr val="FF0066"/>
                </a:solidFill>
                <a:latin typeface="Segoe Script" panose="030B0504020000000003" pitchFamily="66" charset="0"/>
                <a:cs typeface="Agent Orange" panose="00000400000000000000" pitchFamily="2" charset="0"/>
              </a:rPr>
              <a:t>12</a:t>
            </a:r>
            <a:r>
              <a:rPr lang="es-MX" sz="2800" b="1" dirty="0" smtClean="0">
                <a:solidFill>
                  <a:srgbClr val="FF0066"/>
                </a:solidFill>
                <a:latin typeface="Segoe Script" panose="030B0504020000000003" pitchFamily="66" charset="0"/>
                <a:cs typeface="Agent Orange" panose="00000400000000000000" pitchFamily="2" charset="0"/>
              </a:rPr>
              <a:t> </a:t>
            </a:r>
            <a:r>
              <a:rPr lang="es-MX" sz="2800" b="1" dirty="0" smtClean="0">
                <a:solidFill>
                  <a:srgbClr val="FF0066"/>
                </a:solidFill>
                <a:latin typeface="Segoe Script" panose="030B0504020000000003" pitchFamily="66" charset="0"/>
                <a:cs typeface="Agent Orange" panose="00000400000000000000" pitchFamily="2" charset="0"/>
              </a:rPr>
              <a:t>de marzo</a:t>
            </a:r>
            <a:endParaRPr lang="es-MX" sz="2800" b="1" dirty="0">
              <a:solidFill>
                <a:srgbClr val="FF0066"/>
              </a:solidFill>
              <a:latin typeface="Segoe Script" panose="030B0504020000000003" pitchFamily="66" charset="0"/>
              <a:cs typeface="Agent Orange" panose="00000400000000000000" pitchFamily="2" charset="0"/>
            </a:endParaRPr>
          </a:p>
        </p:txBody>
      </p:sp>
      <p:sp>
        <p:nvSpPr>
          <p:cNvPr id="3" name="CuadroTexto 2"/>
          <p:cNvSpPr txBox="1"/>
          <p:nvPr/>
        </p:nvSpPr>
        <p:spPr>
          <a:xfrm>
            <a:off x="0" y="673215"/>
            <a:ext cx="6680719" cy="11726287"/>
          </a:xfrm>
          <a:prstGeom prst="rect">
            <a:avLst/>
          </a:prstGeom>
          <a:noFill/>
        </p:spPr>
        <p:txBody>
          <a:bodyPr wrap="square" rtlCol="0">
            <a:spAutoFit/>
          </a:bodyPr>
          <a:lstStyle/>
          <a:p>
            <a:pPr algn="ctr"/>
            <a:r>
              <a:rPr lang="es-MX" b="1" dirty="0" smtClean="0">
                <a:solidFill>
                  <a:srgbClr val="7030A0"/>
                </a:solidFill>
                <a:latin typeface="Century Gothic" panose="020B0502020202020204" pitchFamily="34" charset="0"/>
              </a:rPr>
              <a:t>Actividad: </a:t>
            </a:r>
            <a:r>
              <a:rPr lang="es-MX" b="1" dirty="0" smtClean="0">
                <a:solidFill>
                  <a:srgbClr val="7030A0"/>
                </a:solidFill>
                <a:latin typeface="Century Gothic" panose="020B0502020202020204" pitchFamily="34" charset="0"/>
              </a:rPr>
              <a:t>¿Quiénes viven en las cuevas?</a:t>
            </a:r>
            <a:r>
              <a:rPr lang="es-MX" b="1" dirty="0" smtClean="0">
                <a:solidFill>
                  <a:srgbClr val="7030A0"/>
                </a:solidFill>
                <a:latin typeface="Century Gothic" panose="020B0502020202020204" pitchFamily="34" charset="0"/>
              </a:rPr>
              <a:t> </a:t>
            </a:r>
            <a:endParaRPr lang="es-MX" b="1" dirty="0" smtClean="0">
              <a:solidFill>
                <a:srgbClr val="7030A0"/>
              </a:solidFill>
              <a:latin typeface="Century Gothic" panose="020B0502020202020204" pitchFamily="34" charset="0"/>
            </a:endParaRPr>
          </a:p>
          <a:p>
            <a:pPr algn="just"/>
            <a:r>
              <a:rPr lang="es-MX" b="1" dirty="0" smtClean="0">
                <a:solidFill>
                  <a:srgbClr val="002060"/>
                </a:solidFill>
                <a:latin typeface="Century Gothic" panose="020B0502020202020204" pitchFamily="34" charset="0"/>
              </a:rPr>
              <a:t>Características del oso pardo: </a:t>
            </a:r>
          </a:p>
          <a:p>
            <a:pPr algn="just"/>
            <a:r>
              <a:rPr lang="es-MX" dirty="0" smtClean="0">
                <a:latin typeface="Century Gothic" panose="020B0502020202020204" pitchFamily="34" charset="0"/>
              </a:rPr>
              <a:t>El sobrecogedor oso pardo vive en los bosques y montañas septentrionales de Norteamérica, Europa y Asia. Es la especie de oso más extendida del planeta.</a:t>
            </a:r>
          </a:p>
          <a:p>
            <a:pPr algn="just"/>
            <a:r>
              <a:rPr lang="es-MX" dirty="0">
                <a:latin typeface="Century Gothic" panose="020B0502020202020204" pitchFamily="34" charset="0"/>
              </a:rPr>
              <a:t>En otoño, un oso pardo puede comer hasta 40 kilogramos de comida al día, y antes de hibernar puede pesar el doble que en primavera</a:t>
            </a:r>
            <a:r>
              <a:rPr lang="es-MX" dirty="0" smtClean="0">
                <a:latin typeface="Century Gothic" panose="020B0502020202020204" pitchFamily="34" charset="0"/>
              </a:rPr>
              <a:t>.</a:t>
            </a:r>
          </a:p>
          <a:p>
            <a:pPr algn="just"/>
            <a:r>
              <a:rPr lang="es-MX" dirty="0">
                <a:latin typeface="Century Gothic" panose="020B0502020202020204" pitchFamily="34" charset="0"/>
              </a:rPr>
              <a:t>A pesar de su enorme tamaño, los osos pardos son muy veloces, y se sabe que pueden alcanzar los 50 kilómetros por hora. Pueden ser peligrosos para los humanos, en especial si se les sorprende o si una persona se pone entre una osa y sus crías</a:t>
            </a:r>
            <a:r>
              <a:rPr lang="es-MX" dirty="0" smtClean="0">
                <a:latin typeface="Century Gothic" panose="020B0502020202020204" pitchFamily="34" charset="0"/>
              </a:rPr>
              <a:t>.</a:t>
            </a:r>
          </a:p>
          <a:p>
            <a:pPr algn="just"/>
            <a:r>
              <a:rPr lang="es-MX" b="1" dirty="0" smtClean="0">
                <a:solidFill>
                  <a:srgbClr val="002060"/>
                </a:solidFill>
                <a:latin typeface="Century Gothic" panose="020B0502020202020204" pitchFamily="34" charset="0"/>
              </a:rPr>
              <a:t>¿Qué es una cueva? </a:t>
            </a:r>
          </a:p>
          <a:p>
            <a:pPr algn="just"/>
            <a:r>
              <a:rPr lang="es-MX" dirty="0">
                <a:latin typeface="Century Gothic" panose="020B0502020202020204" pitchFamily="34" charset="0"/>
              </a:rPr>
              <a:t>Es una cavidad subterránea o entre las rocas abiertas de manera natural o excavada por un animal o por el ser humano: una cueva constituye el hábitat de numerosos animales y plantas</a:t>
            </a:r>
            <a:r>
              <a:rPr lang="es-MX" dirty="0" smtClean="0">
                <a:latin typeface="Century Gothic" panose="020B0502020202020204" pitchFamily="34" charset="0"/>
              </a:rPr>
              <a:t>.</a:t>
            </a:r>
          </a:p>
          <a:p>
            <a:pPr algn="just"/>
            <a:r>
              <a:rPr lang="es-MX" b="1" dirty="0" smtClean="0">
                <a:solidFill>
                  <a:srgbClr val="002060"/>
                </a:solidFill>
                <a:latin typeface="Century Gothic" panose="020B0502020202020204" pitchFamily="34" charset="0"/>
              </a:rPr>
              <a:t>¿Qué es un hábitat?</a:t>
            </a:r>
          </a:p>
          <a:p>
            <a:pPr algn="just"/>
            <a:r>
              <a:rPr lang="es-MX" dirty="0">
                <a:latin typeface="Century Gothic" panose="020B0502020202020204" pitchFamily="34" charset="0"/>
              </a:rPr>
              <a:t>Hábitat es un término que hace referencia al lugar que presenta las condiciones apropiadas para que viva un organismo, especie o comunidad animal o vegetal. Se trata, por lo tanto, del espacio en el cual una población biológica puede residir y reproducirse, de manera tal que asegure perpetuar su presencia en el planeta</a:t>
            </a:r>
            <a:endParaRPr lang="es-MX" dirty="0" smtClean="0">
              <a:latin typeface="Century Gothic" panose="020B0502020202020204" pitchFamily="34" charset="0"/>
            </a:endParaRPr>
          </a:p>
          <a:p>
            <a:pPr algn="just"/>
            <a:r>
              <a:rPr lang="es-MX" b="1" dirty="0" smtClean="0">
                <a:solidFill>
                  <a:srgbClr val="002060"/>
                </a:solidFill>
                <a:latin typeface="Century Gothic" panose="020B0502020202020204" pitchFamily="34" charset="0"/>
              </a:rPr>
              <a:t>Fuentes</a:t>
            </a:r>
            <a:r>
              <a:rPr lang="es-MX" dirty="0" smtClean="0">
                <a:latin typeface="Century Gothic" panose="020B0502020202020204" pitchFamily="34" charset="0"/>
              </a:rPr>
              <a:t>: </a:t>
            </a:r>
          </a:p>
          <a:p>
            <a:pPr algn="just"/>
            <a:r>
              <a:rPr lang="es-MX" dirty="0">
                <a:latin typeface="Century Gothic" panose="020B0502020202020204" pitchFamily="34" charset="0"/>
                <a:hlinkClick r:id="rId2"/>
              </a:rPr>
              <a:t>https://</a:t>
            </a:r>
            <a:r>
              <a:rPr lang="es-MX" dirty="0" err="1" smtClean="0">
                <a:latin typeface="Century Gothic" panose="020B0502020202020204" pitchFamily="34" charset="0"/>
                <a:hlinkClick r:id="rId2"/>
              </a:rPr>
              <a:t>bit.ly</a:t>
            </a:r>
            <a:r>
              <a:rPr lang="es-MX" dirty="0" smtClean="0">
                <a:latin typeface="Century Gothic" panose="020B0502020202020204" pitchFamily="34" charset="0"/>
                <a:hlinkClick r:id="rId2"/>
              </a:rPr>
              <a:t>/</a:t>
            </a:r>
            <a:r>
              <a:rPr lang="es-MX" dirty="0" err="1" smtClean="0">
                <a:latin typeface="Century Gothic" panose="020B0502020202020204" pitchFamily="34" charset="0"/>
                <a:hlinkClick r:id="rId2"/>
              </a:rPr>
              <a:t>38x4jNk</a:t>
            </a:r>
            <a:endParaRPr lang="es-MX" dirty="0" smtClean="0">
              <a:latin typeface="Century Gothic" panose="020B0502020202020204" pitchFamily="34" charset="0"/>
            </a:endParaRPr>
          </a:p>
          <a:p>
            <a:pPr algn="just"/>
            <a:r>
              <a:rPr lang="es-MX" dirty="0" err="1" smtClean="0">
                <a:latin typeface="Century Gothic" panose="020B0502020202020204" pitchFamily="34" charset="0"/>
                <a:hlinkClick r:id="rId3"/>
              </a:rPr>
              <a:t>www.ecured.cu</a:t>
            </a:r>
            <a:r>
              <a:rPr lang="es-MX" dirty="0" smtClean="0">
                <a:latin typeface="Century Gothic" panose="020B0502020202020204" pitchFamily="34" charset="0"/>
                <a:hlinkClick r:id="rId3"/>
              </a:rPr>
              <a:t>/cueva</a:t>
            </a:r>
            <a:endParaRPr lang="es-MX" dirty="0" smtClean="0">
              <a:latin typeface="Century Gothic" panose="020B0502020202020204" pitchFamily="34" charset="0"/>
            </a:endParaRPr>
          </a:p>
          <a:p>
            <a:pPr algn="just"/>
            <a:r>
              <a:rPr lang="es-MX" dirty="0">
                <a:latin typeface="Century Gothic" panose="020B0502020202020204" pitchFamily="34" charset="0"/>
                <a:hlinkClick r:id="rId4"/>
              </a:rPr>
              <a:t>https://</a:t>
            </a:r>
            <a:r>
              <a:rPr lang="es-MX" dirty="0" err="1" smtClean="0">
                <a:latin typeface="Century Gothic" panose="020B0502020202020204" pitchFamily="34" charset="0"/>
                <a:hlinkClick r:id="rId4"/>
              </a:rPr>
              <a:t>bit.ly</a:t>
            </a:r>
            <a:r>
              <a:rPr lang="es-MX" dirty="0" smtClean="0">
                <a:latin typeface="Century Gothic" panose="020B0502020202020204" pitchFamily="34" charset="0"/>
                <a:hlinkClick r:id="rId4"/>
              </a:rPr>
              <a:t>/</a:t>
            </a:r>
            <a:r>
              <a:rPr lang="es-MX" dirty="0" err="1" smtClean="0">
                <a:latin typeface="Century Gothic" panose="020B0502020202020204" pitchFamily="34" charset="0"/>
                <a:hlinkClick r:id="rId4"/>
              </a:rPr>
              <a:t>2OJ0fTc</a:t>
            </a:r>
            <a:endParaRPr lang="es-MX" dirty="0" smtClean="0">
              <a:latin typeface="Century Gothic" panose="020B0502020202020204" pitchFamily="34" charset="0"/>
            </a:endParaRPr>
          </a:p>
          <a:p>
            <a:pPr algn="just"/>
            <a:endParaRPr lang="es-MX" dirty="0" smtClean="0">
              <a:latin typeface="Century Gothic" panose="020B0502020202020204" pitchFamily="34" charset="0"/>
            </a:endParaRPr>
          </a:p>
          <a:p>
            <a:pPr algn="just"/>
            <a:r>
              <a:rPr lang="es-MX" b="1" dirty="0" smtClean="0">
                <a:solidFill>
                  <a:srgbClr val="002060"/>
                </a:solidFill>
                <a:latin typeface="Century Gothic" panose="020B0502020202020204" pitchFamily="34" charset="0"/>
              </a:rPr>
              <a:t>Explicación </a:t>
            </a:r>
            <a:r>
              <a:rPr lang="es-MX" b="1" dirty="0" smtClean="0">
                <a:solidFill>
                  <a:srgbClr val="002060"/>
                </a:solidFill>
                <a:latin typeface="Century Gothic" panose="020B0502020202020204" pitchFamily="34" charset="0"/>
              </a:rPr>
              <a:t>para los niños: </a:t>
            </a:r>
            <a:endParaRPr lang="es-MX" b="1" dirty="0" smtClean="0">
              <a:solidFill>
                <a:srgbClr val="002060"/>
              </a:solidFill>
              <a:latin typeface="Century Gothic" panose="020B0502020202020204" pitchFamily="34" charset="0"/>
            </a:endParaRPr>
          </a:p>
          <a:p>
            <a:pPr algn="just"/>
            <a:r>
              <a:rPr lang="es-MX" dirty="0" smtClean="0">
                <a:latin typeface="Century Gothic" panose="020B0502020202020204" pitchFamily="34" charset="0"/>
              </a:rPr>
              <a:t>Cuando nosotros admiramos diferentes paisajes podemos notar que existen espacios específicos en los que habitan los animales, generalmente se forman gracias a las montañas o a las rocas y se les llama cuevas, algunas de ellas tienen un cruce de agua en su interior, por su parte, el lugar en donde vive cualquier animal e incluso nosotros como seres  humanos se les conoce hábita</a:t>
            </a:r>
            <a:r>
              <a:rPr lang="es-MX" dirty="0" smtClean="0">
                <a:latin typeface="Century Gothic" panose="020B0502020202020204" pitchFamily="34" charset="0"/>
              </a:rPr>
              <a:t>t, en esta ocasión platicaremos sobre el oso pardo, un animal enorme que vive en cuevas, montañas o bosques y que es capaz de comer hasta 40 kg de alimento al día. </a:t>
            </a:r>
            <a:endParaRPr lang="es-MX" dirty="0" smtClean="0">
              <a:latin typeface="Century Gothic" panose="020B0502020202020204" pitchFamily="34" charset="0"/>
            </a:endParaRPr>
          </a:p>
          <a:p>
            <a:r>
              <a:rPr lang="es-MX" dirty="0" smtClean="0"/>
              <a:t> </a:t>
            </a:r>
            <a:endParaRPr lang="es-MX" dirty="0"/>
          </a:p>
        </p:txBody>
      </p:sp>
      <p:pic>
        <p:nvPicPr>
          <p:cNvPr id="4" name="Imagen 3"/>
          <p:cNvPicPr>
            <a:picLocks noChangeAspect="1"/>
          </p:cNvPicPr>
          <p:nvPr/>
        </p:nvPicPr>
        <p:blipFill>
          <a:blip r:embed="rId5"/>
          <a:stretch>
            <a:fillRect/>
          </a:stretch>
        </p:blipFill>
        <p:spPr>
          <a:xfrm>
            <a:off x="4025992" y="7661717"/>
            <a:ext cx="2206857" cy="12583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64777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7281" y="186612"/>
            <a:ext cx="6680719" cy="523220"/>
          </a:xfrm>
          <a:prstGeom prst="rect">
            <a:avLst/>
          </a:prstGeom>
          <a:noFill/>
        </p:spPr>
        <p:txBody>
          <a:bodyPr wrap="square" rtlCol="0">
            <a:spAutoFit/>
          </a:bodyPr>
          <a:lstStyle/>
          <a:p>
            <a:pPr algn="ctr"/>
            <a:r>
              <a:rPr lang="es-MX" sz="2800" b="1" dirty="0" smtClean="0">
                <a:solidFill>
                  <a:srgbClr val="FF0066"/>
                </a:solidFill>
                <a:latin typeface="Segoe Script" panose="030B0504020000000003" pitchFamily="66" charset="0"/>
                <a:cs typeface="Agent Orange" panose="00000400000000000000" pitchFamily="2" charset="0"/>
              </a:rPr>
              <a:t>Semana del </a:t>
            </a:r>
            <a:r>
              <a:rPr lang="es-MX" sz="2800" b="1" dirty="0" smtClean="0">
                <a:solidFill>
                  <a:srgbClr val="FF0066"/>
                </a:solidFill>
                <a:latin typeface="Segoe Script" panose="030B0504020000000003" pitchFamily="66" charset="0"/>
                <a:cs typeface="Agent Orange" panose="00000400000000000000" pitchFamily="2" charset="0"/>
              </a:rPr>
              <a:t>08 </a:t>
            </a:r>
            <a:r>
              <a:rPr lang="es-MX" sz="2800" b="1" dirty="0" smtClean="0">
                <a:solidFill>
                  <a:srgbClr val="FF0066"/>
                </a:solidFill>
                <a:latin typeface="Segoe Script" panose="030B0504020000000003" pitchFamily="66" charset="0"/>
                <a:cs typeface="Agent Orange" panose="00000400000000000000" pitchFamily="2" charset="0"/>
              </a:rPr>
              <a:t>al </a:t>
            </a:r>
            <a:r>
              <a:rPr lang="es-MX" sz="2800" b="1" dirty="0" smtClean="0">
                <a:solidFill>
                  <a:srgbClr val="FF0066"/>
                </a:solidFill>
                <a:latin typeface="Segoe Script" panose="030B0504020000000003" pitchFamily="66" charset="0"/>
                <a:cs typeface="Agent Orange" panose="00000400000000000000" pitchFamily="2" charset="0"/>
              </a:rPr>
              <a:t>12</a:t>
            </a:r>
            <a:r>
              <a:rPr lang="es-MX" sz="2800" b="1" dirty="0" smtClean="0">
                <a:solidFill>
                  <a:srgbClr val="FF0066"/>
                </a:solidFill>
                <a:latin typeface="Segoe Script" panose="030B0504020000000003" pitchFamily="66" charset="0"/>
                <a:cs typeface="Agent Orange" panose="00000400000000000000" pitchFamily="2" charset="0"/>
              </a:rPr>
              <a:t> </a:t>
            </a:r>
            <a:r>
              <a:rPr lang="es-MX" sz="2800" b="1" dirty="0" smtClean="0">
                <a:solidFill>
                  <a:srgbClr val="FF0066"/>
                </a:solidFill>
                <a:latin typeface="Segoe Script" panose="030B0504020000000003" pitchFamily="66" charset="0"/>
                <a:cs typeface="Agent Orange" panose="00000400000000000000" pitchFamily="2" charset="0"/>
              </a:rPr>
              <a:t>de marzo</a:t>
            </a:r>
            <a:endParaRPr lang="es-MX" sz="2800" b="1" dirty="0">
              <a:solidFill>
                <a:srgbClr val="FF0066"/>
              </a:solidFill>
              <a:latin typeface="Segoe Script" panose="030B0504020000000003" pitchFamily="66" charset="0"/>
              <a:cs typeface="Agent Orange" panose="00000400000000000000" pitchFamily="2" charset="0"/>
            </a:endParaRPr>
          </a:p>
        </p:txBody>
      </p:sp>
      <p:sp>
        <p:nvSpPr>
          <p:cNvPr id="4" name="CuadroTexto 3"/>
          <p:cNvSpPr txBox="1"/>
          <p:nvPr/>
        </p:nvSpPr>
        <p:spPr>
          <a:xfrm>
            <a:off x="0" y="673215"/>
            <a:ext cx="6680719" cy="11449288"/>
          </a:xfrm>
          <a:prstGeom prst="rect">
            <a:avLst/>
          </a:prstGeom>
          <a:noFill/>
        </p:spPr>
        <p:txBody>
          <a:bodyPr wrap="square" rtlCol="0">
            <a:spAutoFit/>
          </a:bodyPr>
          <a:lstStyle/>
          <a:p>
            <a:pPr algn="ctr"/>
            <a:r>
              <a:rPr lang="es-MX" b="1" dirty="0" smtClean="0">
                <a:solidFill>
                  <a:srgbClr val="7030A0"/>
                </a:solidFill>
                <a:latin typeface="Century Gothic" panose="020B0502020202020204" pitchFamily="34" charset="0"/>
              </a:rPr>
              <a:t>Actividad: Así se dice en mi región. </a:t>
            </a:r>
            <a:endParaRPr lang="es-MX" b="1" dirty="0" smtClean="0">
              <a:solidFill>
                <a:srgbClr val="7030A0"/>
              </a:solidFill>
              <a:latin typeface="Century Gothic" panose="020B0502020202020204" pitchFamily="34" charset="0"/>
            </a:endParaRPr>
          </a:p>
          <a:p>
            <a:pPr algn="just"/>
            <a:r>
              <a:rPr lang="es-MX" b="1" dirty="0" smtClean="0">
                <a:solidFill>
                  <a:srgbClr val="002060"/>
                </a:solidFill>
                <a:latin typeface="Century Gothic" panose="020B0502020202020204" pitchFamily="34" charset="0"/>
              </a:rPr>
              <a:t>¿Qué es un regionalismo lingüístico? </a:t>
            </a:r>
          </a:p>
          <a:p>
            <a:pPr algn="just">
              <a:lnSpc>
                <a:spcPct val="150000"/>
              </a:lnSpc>
            </a:pPr>
            <a:r>
              <a:rPr lang="es-MX" dirty="0">
                <a:latin typeface="Century Gothic" panose="020B0502020202020204" pitchFamily="34" charset="0"/>
              </a:rPr>
              <a:t>Se conocen como regionalismos lingüísticos todas aquellas palabras, giros o construcciones sintácticas que son propias de una región determinada. A veces, incluso, palabras que en una región significan una cosa, en otra pueden referirse a una completamente distinta. </a:t>
            </a:r>
            <a:endParaRPr lang="es-MX" dirty="0" smtClean="0">
              <a:latin typeface="Century Gothic" panose="020B0502020202020204" pitchFamily="34" charset="0"/>
            </a:endParaRPr>
          </a:p>
          <a:p>
            <a:pPr algn="just">
              <a:lnSpc>
                <a:spcPct val="150000"/>
              </a:lnSpc>
            </a:pPr>
            <a:r>
              <a:rPr lang="es-MX" dirty="0" smtClean="0">
                <a:latin typeface="Century Gothic" panose="020B0502020202020204" pitchFamily="34" charset="0"/>
              </a:rPr>
              <a:t>A </a:t>
            </a:r>
            <a:r>
              <a:rPr lang="es-MX" dirty="0">
                <a:latin typeface="Century Gothic" panose="020B0502020202020204" pitchFamily="34" charset="0"/>
              </a:rPr>
              <a:t>continuación, algunos ejemplos de regionalismos léxicos en la lengua española: Autobús: camión (México), guagua (Cuba), camioneta (Venezuela), ómnibus (Argentina). Dinero: guita (Argentina), pasta (España), lana (México), real (Venezuela). Trabajo: chamba (México), curro (España), laburo (Argentina</a:t>
            </a:r>
            <a:r>
              <a:rPr lang="es-MX" dirty="0" smtClean="0">
                <a:latin typeface="Century Gothic" panose="020B0502020202020204" pitchFamily="34" charset="0"/>
              </a:rPr>
              <a:t>).</a:t>
            </a:r>
          </a:p>
          <a:p>
            <a:pPr algn="just"/>
            <a:r>
              <a:rPr lang="es-MX" dirty="0" smtClean="0">
                <a:latin typeface="Century Gothic" panose="020B0502020202020204" pitchFamily="34" charset="0"/>
              </a:rPr>
              <a:t>Regionalismos en Saltillo, Coahuila: </a:t>
            </a:r>
          </a:p>
          <a:p>
            <a:pPr algn="just"/>
            <a:r>
              <a:rPr lang="es-MX" dirty="0" smtClean="0">
                <a:latin typeface="Century Gothic" panose="020B0502020202020204" pitchFamily="34" charset="0"/>
              </a:rPr>
              <a:t>+ Combi </a:t>
            </a:r>
          </a:p>
          <a:p>
            <a:pPr algn="just"/>
            <a:r>
              <a:rPr lang="es-MX" dirty="0" smtClean="0">
                <a:latin typeface="Century Gothic" panose="020B0502020202020204" pitchFamily="34" charset="0"/>
              </a:rPr>
              <a:t>+ Tina</a:t>
            </a:r>
          </a:p>
          <a:p>
            <a:pPr algn="just"/>
            <a:r>
              <a:rPr lang="es-MX" dirty="0" smtClean="0">
                <a:latin typeface="Century Gothic" panose="020B0502020202020204" pitchFamily="34" charset="0"/>
              </a:rPr>
              <a:t>+Yukis </a:t>
            </a:r>
          </a:p>
          <a:p>
            <a:pPr algn="just"/>
            <a:r>
              <a:rPr lang="es-MX" dirty="0" smtClean="0">
                <a:latin typeface="Century Gothic" panose="020B0502020202020204" pitchFamily="34" charset="0"/>
              </a:rPr>
              <a:t>+camachito </a:t>
            </a:r>
          </a:p>
          <a:p>
            <a:pPr algn="just"/>
            <a:r>
              <a:rPr lang="es-MX" b="1" dirty="0" smtClean="0">
                <a:solidFill>
                  <a:srgbClr val="002060"/>
                </a:solidFill>
                <a:latin typeface="Century Gothic" panose="020B0502020202020204" pitchFamily="34" charset="0"/>
              </a:rPr>
              <a:t>Fuentes</a:t>
            </a:r>
            <a:r>
              <a:rPr lang="es-MX" dirty="0" smtClean="0">
                <a:latin typeface="Century Gothic" panose="020B0502020202020204" pitchFamily="34" charset="0"/>
              </a:rPr>
              <a:t>: </a:t>
            </a:r>
            <a:endParaRPr lang="es-MX" dirty="0" smtClean="0">
              <a:latin typeface="Century Gothic" panose="020B0502020202020204" pitchFamily="34" charset="0"/>
            </a:endParaRPr>
          </a:p>
          <a:p>
            <a:pPr algn="just"/>
            <a:r>
              <a:rPr lang="es-MX" dirty="0" smtClean="0">
                <a:latin typeface="Century Gothic" panose="020B0502020202020204" pitchFamily="34" charset="0"/>
                <a:hlinkClick r:id="rId2"/>
              </a:rPr>
              <a:t>https</a:t>
            </a:r>
            <a:r>
              <a:rPr lang="es-MX" dirty="0">
                <a:latin typeface="Century Gothic" panose="020B0502020202020204" pitchFamily="34" charset="0"/>
                <a:hlinkClick r:id="rId2"/>
              </a:rPr>
              <a:t>://</a:t>
            </a:r>
            <a:r>
              <a:rPr lang="es-MX" dirty="0" err="1" smtClean="0">
                <a:latin typeface="Century Gothic" panose="020B0502020202020204" pitchFamily="34" charset="0"/>
                <a:hlinkClick r:id="rId2"/>
              </a:rPr>
              <a:t>bit.ly</a:t>
            </a:r>
            <a:r>
              <a:rPr lang="es-MX" dirty="0" smtClean="0">
                <a:latin typeface="Century Gothic" panose="020B0502020202020204" pitchFamily="34" charset="0"/>
                <a:hlinkClick r:id="rId2"/>
              </a:rPr>
              <a:t>/</a:t>
            </a:r>
            <a:r>
              <a:rPr lang="es-MX" dirty="0" err="1" smtClean="0">
                <a:latin typeface="Century Gothic" panose="020B0502020202020204" pitchFamily="34" charset="0"/>
                <a:hlinkClick r:id="rId2"/>
              </a:rPr>
              <a:t>3tdfUcj</a:t>
            </a:r>
            <a:endParaRPr lang="es-MX" dirty="0" smtClean="0">
              <a:latin typeface="Century Gothic" panose="020B0502020202020204" pitchFamily="34" charset="0"/>
            </a:endParaRPr>
          </a:p>
          <a:p>
            <a:pPr algn="just"/>
            <a:endParaRPr lang="es-MX" b="1" dirty="0" smtClean="0">
              <a:solidFill>
                <a:srgbClr val="002060"/>
              </a:solidFill>
              <a:latin typeface="Century Gothic" panose="020B0502020202020204" pitchFamily="34" charset="0"/>
            </a:endParaRPr>
          </a:p>
          <a:p>
            <a:pPr algn="just"/>
            <a:r>
              <a:rPr lang="es-MX" b="1" dirty="0" smtClean="0">
                <a:solidFill>
                  <a:srgbClr val="002060"/>
                </a:solidFill>
                <a:latin typeface="Century Gothic" panose="020B0502020202020204" pitchFamily="34" charset="0"/>
              </a:rPr>
              <a:t>Explicación </a:t>
            </a:r>
            <a:r>
              <a:rPr lang="es-MX" b="1" dirty="0" smtClean="0">
                <a:solidFill>
                  <a:srgbClr val="002060"/>
                </a:solidFill>
                <a:latin typeface="Century Gothic" panose="020B0502020202020204" pitchFamily="34" charset="0"/>
              </a:rPr>
              <a:t>para los niños: </a:t>
            </a:r>
            <a:endParaRPr lang="es-MX" b="1" dirty="0">
              <a:solidFill>
                <a:srgbClr val="002060"/>
              </a:solidFill>
              <a:latin typeface="Century Gothic" panose="020B0502020202020204" pitchFamily="34" charset="0"/>
            </a:endParaRPr>
          </a:p>
          <a:p>
            <a:pPr algn="just">
              <a:lnSpc>
                <a:spcPct val="150000"/>
              </a:lnSpc>
            </a:pPr>
            <a:r>
              <a:rPr lang="es-MX" dirty="0" smtClean="0"/>
              <a:t>Los regionalismos son palabras o expresiones que se utilizan  en un lugar determinado, no se usan las mismas palabras en Saltillo, Coahuila, que en el sur de nuestro país, incluso en el mismo estado se encuentran diferencias, por ejemplo, en Piedras Negras, Coahuila, a los bolis se les conoce como almohaditas. </a:t>
            </a:r>
          </a:p>
          <a:p>
            <a:pPr algn="just">
              <a:lnSpc>
                <a:spcPct val="150000"/>
              </a:lnSpc>
            </a:pPr>
            <a:r>
              <a:rPr lang="es-MX" dirty="0" smtClean="0"/>
              <a:t>Es muy divertido e importante conocer el vocabulario de otros sitios, pues nos permite ampliar el nuestro y comunicarnos de mejor forma, el día de hoy conoceremos expresiones comunes en Hermosillo, Sonora y las vamos a comparar con las de nuestro municipio. </a:t>
            </a:r>
          </a:p>
        </p:txBody>
      </p:sp>
      <p:pic>
        <p:nvPicPr>
          <p:cNvPr id="5" name="Imagen 4"/>
          <p:cNvPicPr>
            <a:picLocks noChangeAspect="1"/>
          </p:cNvPicPr>
          <p:nvPr/>
        </p:nvPicPr>
        <p:blipFill>
          <a:blip r:embed="rId3"/>
          <a:stretch>
            <a:fillRect/>
          </a:stretch>
        </p:blipFill>
        <p:spPr>
          <a:xfrm>
            <a:off x="2985796" y="6221186"/>
            <a:ext cx="3694923" cy="17658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6001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7281" y="186612"/>
            <a:ext cx="6680719" cy="523220"/>
          </a:xfrm>
          <a:prstGeom prst="rect">
            <a:avLst/>
          </a:prstGeom>
          <a:noFill/>
        </p:spPr>
        <p:txBody>
          <a:bodyPr wrap="square" rtlCol="0">
            <a:spAutoFit/>
          </a:bodyPr>
          <a:lstStyle/>
          <a:p>
            <a:pPr algn="ctr"/>
            <a:r>
              <a:rPr lang="es-MX" sz="2800" b="1" dirty="0" smtClean="0">
                <a:solidFill>
                  <a:srgbClr val="FF0066"/>
                </a:solidFill>
                <a:latin typeface="Segoe Script" panose="030B0504020000000003" pitchFamily="66" charset="0"/>
                <a:cs typeface="Agent Orange" panose="00000400000000000000" pitchFamily="2" charset="0"/>
              </a:rPr>
              <a:t>Semana del </a:t>
            </a:r>
            <a:r>
              <a:rPr lang="es-MX" sz="2800" b="1" dirty="0" smtClean="0">
                <a:solidFill>
                  <a:srgbClr val="FF0066"/>
                </a:solidFill>
                <a:latin typeface="Segoe Script" panose="030B0504020000000003" pitchFamily="66" charset="0"/>
                <a:cs typeface="Agent Orange" panose="00000400000000000000" pitchFamily="2" charset="0"/>
              </a:rPr>
              <a:t>08 </a:t>
            </a:r>
            <a:r>
              <a:rPr lang="es-MX" sz="2800" b="1" dirty="0" smtClean="0">
                <a:solidFill>
                  <a:srgbClr val="FF0066"/>
                </a:solidFill>
                <a:latin typeface="Segoe Script" panose="030B0504020000000003" pitchFamily="66" charset="0"/>
                <a:cs typeface="Agent Orange" panose="00000400000000000000" pitchFamily="2" charset="0"/>
              </a:rPr>
              <a:t>al </a:t>
            </a:r>
            <a:r>
              <a:rPr lang="es-MX" sz="2800" b="1" dirty="0" smtClean="0">
                <a:solidFill>
                  <a:srgbClr val="FF0066"/>
                </a:solidFill>
                <a:latin typeface="Segoe Script" panose="030B0504020000000003" pitchFamily="66" charset="0"/>
                <a:cs typeface="Agent Orange" panose="00000400000000000000" pitchFamily="2" charset="0"/>
              </a:rPr>
              <a:t>12</a:t>
            </a:r>
            <a:r>
              <a:rPr lang="es-MX" sz="2800" b="1" dirty="0" smtClean="0">
                <a:solidFill>
                  <a:srgbClr val="FF0066"/>
                </a:solidFill>
                <a:latin typeface="Segoe Script" panose="030B0504020000000003" pitchFamily="66" charset="0"/>
                <a:cs typeface="Agent Orange" panose="00000400000000000000" pitchFamily="2" charset="0"/>
              </a:rPr>
              <a:t> </a:t>
            </a:r>
            <a:r>
              <a:rPr lang="es-MX" sz="2800" b="1" dirty="0" smtClean="0">
                <a:solidFill>
                  <a:srgbClr val="FF0066"/>
                </a:solidFill>
                <a:latin typeface="Segoe Script" panose="030B0504020000000003" pitchFamily="66" charset="0"/>
                <a:cs typeface="Agent Orange" panose="00000400000000000000" pitchFamily="2" charset="0"/>
              </a:rPr>
              <a:t>de marzo</a:t>
            </a:r>
            <a:endParaRPr lang="es-MX" sz="2800" b="1" dirty="0">
              <a:solidFill>
                <a:srgbClr val="FF0066"/>
              </a:solidFill>
              <a:latin typeface="Segoe Script" panose="030B0504020000000003" pitchFamily="66" charset="0"/>
              <a:cs typeface="Agent Orange" panose="00000400000000000000" pitchFamily="2" charset="0"/>
            </a:endParaRPr>
          </a:p>
        </p:txBody>
      </p:sp>
      <p:sp>
        <p:nvSpPr>
          <p:cNvPr id="3" name="Rectángulo 2"/>
          <p:cNvSpPr/>
          <p:nvPr/>
        </p:nvSpPr>
        <p:spPr>
          <a:xfrm>
            <a:off x="177281" y="1241098"/>
            <a:ext cx="6476611" cy="8633133"/>
          </a:xfrm>
          <a:prstGeom prst="rect">
            <a:avLst/>
          </a:prstGeom>
        </p:spPr>
        <p:txBody>
          <a:bodyPr wrap="square">
            <a:spAutoFit/>
          </a:bodyPr>
          <a:lstStyle/>
          <a:p>
            <a:pPr>
              <a:lnSpc>
                <a:spcPct val="150000"/>
              </a:lnSpc>
            </a:pPr>
            <a:r>
              <a:rPr lang="es-MX" sz="1600" b="1" dirty="0">
                <a:solidFill>
                  <a:srgbClr val="002060"/>
                </a:solidFill>
                <a:latin typeface="Century Gothic" panose="020B0502020202020204" pitchFamily="34" charset="0"/>
              </a:rPr>
              <a:t>¿Qué son los números?</a:t>
            </a:r>
          </a:p>
          <a:p>
            <a:pPr>
              <a:lnSpc>
                <a:spcPct val="150000"/>
              </a:lnSpc>
            </a:pPr>
            <a:r>
              <a:rPr lang="es-MX" sz="1600" dirty="0">
                <a:latin typeface="Century Gothic" panose="020B0502020202020204" pitchFamily="34" charset="0"/>
              </a:rPr>
              <a:t> </a:t>
            </a:r>
            <a:r>
              <a:rPr lang="es-MX" dirty="0">
                <a:latin typeface="Century Gothic" panose="020B0502020202020204" pitchFamily="34" charset="0"/>
              </a:rPr>
              <a:t>Es todo signo o símbolo utilizado para designar cantidades, valores o entidades que se comportan como cantidades. Es la expresión de la relación existente entre la cantidad y la unidad.</a:t>
            </a:r>
            <a:endParaRPr lang="es-MX" sz="1600" dirty="0">
              <a:latin typeface="Century Gothic" panose="020B0502020202020204" pitchFamily="34" charset="0"/>
            </a:endParaRPr>
          </a:p>
          <a:p>
            <a:pPr>
              <a:lnSpc>
                <a:spcPct val="150000"/>
              </a:lnSpc>
            </a:pPr>
            <a:r>
              <a:rPr lang="es-MX" sz="1600" b="1" dirty="0" smtClean="0">
                <a:solidFill>
                  <a:srgbClr val="002060"/>
                </a:solidFill>
                <a:latin typeface="Century Gothic" panose="020B0502020202020204" pitchFamily="34" charset="0"/>
              </a:rPr>
              <a:t>Fuente: </a:t>
            </a:r>
          </a:p>
          <a:p>
            <a:pPr>
              <a:lnSpc>
                <a:spcPct val="150000"/>
              </a:lnSpc>
            </a:pPr>
            <a:r>
              <a:rPr lang="es-MX" sz="1600" dirty="0" smtClean="0">
                <a:latin typeface="Century Gothic" panose="020B0502020202020204" pitchFamily="34" charset="0"/>
                <a:hlinkClick r:id="rId2"/>
              </a:rPr>
              <a:t>https</a:t>
            </a:r>
            <a:r>
              <a:rPr lang="es-MX" sz="1600" dirty="0">
                <a:latin typeface="Century Gothic" panose="020B0502020202020204" pitchFamily="34" charset="0"/>
                <a:hlinkClick r:id="rId2"/>
              </a:rPr>
              <a:t>://</a:t>
            </a:r>
            <a:r>
              <a:rPr lang="es-MX" sz="1600" dirty="0" err="1" smtClean="0">
                <a:latin typeface="Century Gothic" panose="020B0502020202020204" pitchFamily="34" charset="0"/>
                <a:hlinkClick r:id="rId2"/>
              </a:rPr>
              <a:t>bit.ly</a:t>
            </a:r>
            <a:r>
              <a:rPr lang="es-MX" sz="1600" dirty="0" smtClean="0">
                <a:latin typeface="Century Gothic" panose="020B0502020202020204" pitchFamily="34" charset="0"/>
                <a:hlinkClick r:id="rId2"/>
              </a:rPr>
              <a:t>/</a:t>
            </a:r>
            <a:r>
              <a:rPr lang="es-MX" sz="1600" dirty="0" err="1" smtClean="0">
                <a:latin typeface="Century Gothic" panose="020B0502020202020204" pitchFamily="34" charset="0"/>
                <a:hlinkClick r:id="rId2"/>
              </a:rPr>
              <a:t>30OZ2Nk</a:t>
            </a:r>
            <a:endParaRPr lang="es-MX" sz="1600" dirty="0" smtClean="0">
              <a:latin typeface="Century Gothic" panose="020B0502020202020204" pitchFamily="34" charset="0"/>
            </a:endParaRPr>
          </a:p>
          <a:p>
            <a:pPr>
              <a:lnSpc>
                <a:spcPct val="150000"/>
              </a:lnSpc>
            </a:pPr>
            <a:r>
              <a:rPr lang="es-MX" sz="1600" b="1" dirty="0" smtClean="0">
                <a:solidFill>
                  <a:srgbClr val="002060"/>
                </a:solidFill>
                <a:latin typeface="Century Gothic" panose="020B0502020202020204" pitchFamily="34" charset="0"/>
              </a:rPr>
              <a:t>Explicación </a:t>
            </a:r>
            <a:r>
              <a:rPr lang="es-MX" sz="1600" b="1" dirty="0">
                <a:solidFill>
                  <a:srgbClr val="002060"/>
                </a:solidFill>
                <a:latin typeface="Century Gothic" panose="020B0502020202020204" pitchFamily="34" charset="0"/>
              </a:rPr>
              <a:t>para los niños: </a:t>
            </a:r>
          </a:p>
          <a:p>
            <a:pPr>
              <a:lnSpc>
                <a:spcPct val="150000"/>
              </a:lnSpc>
            </a:pPr>
            <a:r>
              <a:rPr lang="es-MX" dirty="0">
                <a:latin typeface="Century Gothic" panose="020B0502020202020204" pitchFamily="34" charset="0"/>
              </a:rPr>
              <a:t>Los números representan cantidades que tienen un valor, podemos observarlos en nuestra vida cotidiana y son indispensables para desarrollarnos en la sociedad, por ejemplo cuando vamos  al supermercado, contamos el dinero que tenemos disponible para comprar lo que necesitamos, en el salón de clases todos los días contamos cuántas niños y cuántos niños asistieron, registramos esa cantidad por medio de los números, o cuando tu mamá te pide ayuda para poner los platos en la mesa, tienes qué contar cuántos platos te solicitó y a qué número corresponde. </a:t>
            </a:r>
            <a:r>
              <a:rPr lang="es-MX" dirty="0" smtClean="0">
                <a:latin typeface="Century Gothic" panose="020B0502020202020204" pitchFamily="34" charset="0"/>
              </a:rPr>
              <a:t>Hay diferentes materiales que se pueden utilizar al contar, un ejemplo es su máquina de contar. </a:t>
            </a:r>
            <a:endParaRPr lang="es-MX" dirty="0"/>
          </a:p>
        </p:txBody>
      </p:sp>
      <p:sp>
        <p:nvSpPr>
          <p:cNvPr id="4" name="Rectángulo 3"/>
          <p:cNvSpPr/>
          <p:nvPr/>
        </p:nvSpPr>
        <p:spPr>
          <a:xfrm>
            <a:off x="935976" y="871766"/>
            <a:ext cx="5163327" cy="369332"/>
          </a:xfrm>
          <a:prstGeom prst="rect">
            <a:avLst/>
          </a:prstGeom>
        </p:spPr>
        <p:txBody>
          <a:bodyPr wrap="square">
            <a:spAutoFit/>
          </a:bodyPr>
          <a:lstStyle/>
          <a:p>
            <a:pPr algn="ctr"/>
            <a:r>
              <a:rPr lang="es-MX" b="1" dirty="0">
                <a:solidFill>
                  <a:srgbClr val="7030A0"/>
                </a:solidFill>
                <a:latin typeface="Century Gothic" panose="020B0502020202020204" pitchFamily="34" charset="0"/>
              </a:rPr>
              <a:t>Actividad: </a:t>
            </a:r>
            <a:r>
              <a:rPr lang="es-MX" b="1" dirty="0" smtClean="0">
                <a:solidFill>
                  <a:srgbClr val="7030A0"/>
                </a:solidFill>
                <a:latin typeface="Century Gothic" panose="020B0502020202020204" pitchFamily="34" charset="0"/>
              </a:rPr>
              <a:t>Vamos a contar y a registrar. </a:t>
            </a:r>
            <a:endParaRPr lang="es-MX" b="1" dirty="0">
              <a:solidFill>
                <a:srgbClr val="7030A0"/>
              </a:solidFill>
              <a:latin typeface="Century Gothic" panose="020B0502020202020204" pitchFamily="34" charset="0"/>
            </a:endParaRPr>
          </a:p>
        </p:txBody>
      </p:sp>
      <p:pic>
        <p:nvPicPr>
          <p:cNvPr id="5" name="Imagen 4"/>
          <p:cNvPicPr>
            <a:picLocks noChangeAspect="1"/>
          </p:cNvPicPr>
          <p:nvPr/>
        </p:nvPicPr>
        <p:blipFill>
          <a:blip r:embed="rId3"/>
          <a:stretch>
            <a:fillRect/>
          </a:stretch>
        </p:blipFill>
        <p:spPr>
          <a:xfrm>
            <a:off x="556011" y="9874231"/>
            <a:ext cx="5923256" cy="2180855"/>
          </a:xfrm>
          <a:prstGeom prst="rect">
            <a:avLst/>
          </a:prstGeom>
        </p:spPr>
      </p:pic>
    </p:spTree>
    <p:extLst>
      <p:ext uri="{BB962C8B-B14F-4D97-AF65-F5344CB8AC3E}">
        <p14:creationId xmlns:p14="http://schemas.microsoft.com/office/powerpoint/2010/main" val="2474741553"/>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TotalTime>
  <Words>809</Words>
  <Application>Microsoft Office PowerPoint</Application>
  <PresentationFormat>Panorámica</PresentationFormat>
  <Paragraphs>46</Paragraphs>
  <Slides>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vt:i4>
      </vt:variant>
    </vt:vector>
  </HeadingPairs>
  <TitlesOfParts>
    <vt:vector size="11" baseType="lpstr">
      <vt:lpstr>Agent Orange</vt:lpstr>
      <vt:lpstr>Arial</vt:lpstr>
      <vt:lpstr>Calibri</vt:lpstr>
      <vt:lpstr>Calibri Light</vt:lpstr>
      <vt:lpstr>Century Gothic</vt:lpstr>
      <vt:lpstr>Segoe Script</vt:lpstr>
      <vt:lpstr>Tema de Office</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WIN8</dc:creator>
  <cp:lastModifiedBy>WIN8</cp:lastModifiedBy>
  <cp:revision>6</cp:revision>
  <dcterms:created xsi:type="dcterms:W3CDTF">2021-03-12T17:55:30Z</dcterms:created>
  <dcterms:modified xsi:type="dcterms:W3CDTF">2021-03-12T18:49:45Z</dcterms:modified>
</cp:coreProperties>
</file>