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11/03/2021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89277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11/03/2021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878113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11/03/2021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126439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3976FAE-44A8-4500-876A-E8079A1043A9}" type="datetimeFigureOut">
              <a:rPr lang="es-MX" smtClean="0"/>
              <a:t>11/03/2021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474921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3976FAE-44A8-4500-876A-E8079A1043A9}" type="datetimeFigureOut">
              <a:rPr lang="es-MX" smtClean="0"/>
              <a:t>11/03/2021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81553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3976FAE-44A8-4500-876A-E8079A1043A9}" type="datetimeFigureOut">
              <a:rPr lang="es-MX" smtClean="0"/>
              <a:t>11/03/2021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814243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3976FAE-44A8-4500-876A-E8079A1043A9}" type="datetimeFigureOut">
              <a:rPr lang="es-MX" smtClean="0"/>
              <a:t>11/03/2021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96876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3976FAE-44A8-4500-876A-E8079A1043A9}" type="datetimeFigureOut">
              <a:rPr lang="es-MX" smtClean="0"/>
              <a:t>11/03/2021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196618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3976FAE-44A8-4500-876A-E8079A1043A9}" type="datetimeFigureOut">
              <a:rPr lang="es-MX" smtClean="0"/>
              <a:t>11/03/2021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582825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3976FAE-44A8-4500-876A-E8079A1043A9}" type="datetimeFigureOut">
              <a:rPr lang="es-MX" smtClean="0"/>
              <a:t>11/03/2021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3919221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3976FAE-44A8-4500-876A-E8079A1043A9}" type="datetimeFigureOut">
              <a:rPr lang="es-MX" smtClean="0"/>
              <a:t>11/03/2021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54DD31-C2C9-41BF-AB0D-5DB37E9976B2}" type="slidenum">
              <a:rPr lang="es-MX" smtClean="0"/>
              <a:t>‹Nº›</a:t>
            </a:fld>
            <a:endParaRPr lang="es-MX"/>
          </a:p>
        </p:txBody>
      </p:sp>
    </p:spTree>
    <p:extLst>
      <p:ext uri="{BB962C8B-B14F-4D97-AF65-F5344CB8AC3E}">
        <p14:creationId xmlns:p14="http://schemas.microsoft.com/office/powerpoint/2010/main" val="257550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976FAE-44A8-4500-876A-E8079A1043A9}" type="datetimeFigureOut">
              <a:rPr lang="es-MX" smtClean="0"/>
              <a:t>11/03/2021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4DD31-C2C9-41BF-AB0D-5DB37E9976B2}" type="slidenum">
              <a:rPr lang="es-MX" smtClean="0"/>
              <a:t>‹Nº›</a:t>
            </a:fld>
            <a:endParaRPr lang="es-MX"/>
          </a:p>
        </p:txBody>
      </p:sp>
    </p:spTree>
    <p:extLst>
      <p:ext uri="{BB962C8B-B14F-4D97-AF65-F5344CB8AC3E}">
        <p14:creationId xmlns:p14="http://schemas.microsoft.com/office/powerpoint/2010/main" val="3971285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panish.cl/ciencias-naturales/carnivoros-herbivoros-omnivoros.htm"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diferenciador.com/animales-viviparos-oviparos-y-ovoviviparos/"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803" r="927" b="1081"/>
          <a:stretch/>
        </p:blipFill>
        <p:spPr bwMode="auto">
          <a:xfrm rot="10800000">
            <a:off x="0" y="-12884"/>
            <a:ext cx="6130344" cy="687088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622" r="927" b="1356"/>
          <a:stretch/>
        </p:blipFill>
        <p:spPr bwMode="auto">
          <a:xfrm>
            <a:off x="6096000" y="-12882"/>
            <a:ext cx="6130344" cy="6870879"/>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331619" y="295835"/>
            <a:ext cx="11528762" cy="62663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p:cNvSpPr txBox="1"/>
          <p:nvPr/>
        </p:nvSpPr>
        <p:spPr>
          <a:xfrm>
            <a:off x="1982886" y="611515"/>
            <a:ext cx="8242663" cy="461665"/>
          </a:xfrm>
          <a:prstGeom prst="rect">
            <a:avLst/>
          </a:prstGeom>
          <a:noFill/>
        </p:spPr>
        <p:txBody>
          <a:bodyPr wrap="square" rtlCol="0">
            <a:spAutoFit/>
          </a:bodyPr>
          <a:lstStyle/>
          <a:p>
            <a:pPr algn="ctr"/>
            <a:r>
              <a:rPr lang="es-MX" sz="2400" dirty="0" smtClean="0">
                <a:latin typeface="Berlin Sans FB Demi" panose="020E0802020502020306" pitchFamily="34" charset="0"/>
              </a:rPr>
              <a:t>Notas científicas: </a:t>
            </a:r>
            <a:r>
              <a:rPr lang="es-MX" sz="2400" dirty="0" smtClean="0">
                <a:latin typeface="Berlin Sans FB Demi" panose="020E0802020502020306" pitchFamily="34" charset="0"/>
              </a:rPr>
              <a:t>Animales herbívoros y carnívoros </a:t>
            </a:r>
            <a:endParaRPr lang="es-MX" sz="2400" dirty="0" smtClean="0">
              <a:latin typeface="Berlin Sans FB Demi" panose="020E0802020502020306" pitchFamily="34" charset="0"/>
            </a:endParaRPr>
          </a:p>
        </p:txBody>
      </p:sp>
      <p:sp>
        <p:nvSpPr>
          <p:cNvPr id="5" name="CuadroTexto 4"/>
          <p:cNvSpPr txBox="1"/>
          <p:nvPr/>
        </p:nvSpPr>
        <p:spPr>
          <a:xfrm>
            <a:off x="779182" y="1216873"/>
            <a:ext cx="10650070" cy="4832092"/>
          </a:xfrm>
          <a:prstGeom prst="rect">
            <a:avLst/>
          </a:prstGeom>
          <a:noFill/>
        </p:spPr>
        <p:txBody>
          <a:bodyPr wrap="square" rtlCol="0">
            <a:spAutoFit/>
          </a:bodyPr>
          <a:lstStyle/>
          <a:p>
            <a:pPr algn="just"/>
            <a:r>
              <a:rPr lang="es-MX" sz="2200" b="1" dirty="0" smtClean="0">
                <a:latin typeface="Berlin Sans FB" panose="020E0602020502020306" pitchFamily="34" charset="0"/>
              </a:rPr>
              <a:t>Fundamento </a:t>
            </a:r>
            <a:r>
              <a:rPr lang="es-MX" sz="2200" b="1" dirty="0" smtClean="0">
                <a:latin typeface="Berlin Sans FB" panose="020E0602020502020306" pitchFamily="34" charset="0"/>
              </a:rPr>
              <a:t>teórico</a:t>
            </a:r>
          </a:p>
          <a:p>
            <a:pPr algn="just"/>
            <a:r>
              <a:rPr lang="es-MX" sz="2200" dirty="0">
                <a:latin typeface="Berlin Sans FB" panose="020E0602020502020306" pitchFamily="34" charset="0"/>
              </a:rPr>
              <a:t>Cada animal tiene distintas preferencias de alimentos y de acuerdo a eso se clasifican en</a:t>
            </a:r>
            <a:r>
              <a:rPr lang="es-MX" sz="2200" dirty="0" smtClean="0">
                <a:latin typeface="Berlin Sans FB" panose="020E0602020502020306" pitchFamily="34" charset="0"/>
              </a:rPr>
              <a:t>:</a:t>
            </a:r>
            <a:endParaRPr lang="es-MX" sz="2200" dirty="0">
              <a:latin typeface="Berlin Sans FB" panose="020E0602020502020306" pitchFamily="34" charset="0"/>
            </a:endParaRPr>
          </a:p>
          <a:p>
            <a:pPr algn="just"/>
            <a:r>
              <a:rPr lang="es-MX" sz="2200" b="1" dirty="0">
                <a:latin typeface="Berlin Sans FB" panose="020E0602020502020306" pitchFamily="34" charset="0"/>
              </a:rPr>
              <a:t>Carnívoros: </a:t>
            </a:r>
            <a:r>
              <a:rPr lang="es-MX" sz="2200" dirty="0">
                <a:latin typeface="Berlin Sans FB" panose="020E0602020502020306" pitchFamily="34" charset="0"/>
              </a:rPr>
              <a:t>Son animales que se alimentan de carne, cazando su presa para luego comerla. Las garras de los animales carnívoros depredadores son importantes para agarrar a su presa y poder comerla con más facilidad</a:t>
            </a:r>
            <a:r>
              <a:rPr lang="es-MX" sz="2200" dirty="0" smtClean="0">
                <a:latin typeface="Berlin Sans FB" panose="020E0602020502020306" pitchFamily="34" charset="0"/>
              </a:rPr>
              <a:t>.</a:t>
            </a:r>
          </a:p>
          <a:p>
            <a:pPr algn="just"/>
            <a:r>
              <a:rPr lang="es-MX" sz="2200" b="1" dirty="0">
                <a:latin typeface="Berlin Sans FB" panose="020E0602020502020306" pitchFamily="34" charset="0"/>
              </a:rPr>
              <a:t>Herbívoros: </a:t>
            </a:r>
            <a:r>
              <a:rPr lang="es-MX" sz="2200" dirty="0">
                <a:latin typeface="Berlin Sans FB" panose="020E0602020502020306" pitchFamily="34" charset="0"/>
              </a:rPr>
              <a:t>Son animales que se alimentan exclusivamente de plantas, pastos, hierbas y vegetales en general. Hay muchos herbívoros que comen huevos y a veces otras proteínas provenientes de animales.</a:t>
            </a:r>
            <a:endParaRPr lang="es-MX" sz="2200" dirty="0">
              <a:latin typeface="Berlin Sans FB" panose="020E0602020502020306" pitchFamily="34" charset="0"/>
            </a:endParaRPr>
          </a:p>
          <a:p>
            <a:pPr algn="just"/>
            <a:r>
              <a:rPr lang="es-MX" sz="2200" dirty="0" smtClean="0">
                <a:latin typeface="Berlin Sans FB Demi" panose="020E0802020502020306" pitchFamily="34" charset="0"/>
              </a:rPr>
              <a:t>Explicación para niños</a:t>
            </a:r>
          </a:p>
          <a:p>
            <a:pPr algn="just"/>
            <a:r>
              <a:rPr lang="es-MX" sz="2200" dirty="0">
                <a:latin typeface="Berlin Sans FB" panose="020E0602020502020306" pitchFamily="34" charset="0"/>
              </a:rPr>
              <a:t>La explicación será por medio de un video donde se mencione el concepto y algunos ejemplos, después en la hoja de trabajo el alumno tendrá que identificar como nacen diferentes animales</a:t>
            </a:r>
            <a:r>
              <a:rPr lang="es-MX" sz="2200" dirty="0" smtClean="0">
                <a:latin typeface="Berlin Sans FB" panose="020E0602020502020306" pitchFamily="34" charset="0"/>
              </a:rPr>
              <a:t>.</a:t>
            </a:r>
          </a:p>
          <a:p>
            <a:pPr algn="just"/>
            <a:r>
              <a:rPr lang="es-MX" sz="2200" b="1" dirty="0">
                <a:latin typeface="Berlin Sans FB" panose="020E0602020502020306" pitchFamily="34" charset="0"/>
              </a:rPr>
              <a:t>Fuente: </a:t>
            </a:r>
            <a:r>
              <a:rPr lang="es-MX" sz="2200" dirty="0">
                <a:latin typeface="Berlin Sans FB" panose="020E0602020502020306" pitchFamily="34" charset="0"/>
                <a:hlinkClick r:id="rId3"/>
              </a:rPr>
              <a:t>https://</a:t>
            </a:r>
            <a:r>
              <a:rPr lang="es-MX" sz="2200" dirty="0" smtClean="0">
                <a:latin typeface="Berlin Sans FB" panose="020E0602020502020306" pitchFamily="34" charset="0"/>
                <a:hlinkClick r:id="rId3"/>
              </a:rPr>
              <a:t>www.spanish.cl/ciencias-naturales/carnivoros-herbivoros-omnivoros.htm</a:t>
            </a:r>
            <a:r>
              <a:rPr lang="es-MX" sz="2200" dirty="0" smtClean="0">
                <a:latin typeface="Berlin Sans FB" panose="020E0602020502020306" pitchFamily="34" charset="0"/>
              </a:rPr>
              <a:t> </a:t>
            </a:r>
            <a:endParaRPr lang="es-MX" sz="2200" dirty="0">
              <a:latin typeface="Berlin Sans FB" panose="020E0602020502020306" pitchFamily="34" charset="0"/>
            </a:endParaRPr>
          </a:p>
          <a:p>
            <a:pPr algn="just"/>
            <a:r>
              <a:rPr lang="es-MX" sz="2200" dirty="0" smtClean="0">
                <a:latin typeface="Berlin Sans FB Demi" panose="020E0802020502020306" pitchFamily="34" charset="0"/>
              </a:rPr>
              <a:t> </a:t>
            </a:r>
            <a:endParaRPr lang="es-MX" sz="2200" dirty="0" smtClean="0">
              <a:latin typeface="Berlin Sans FB Demi" panose="020E0802020502020306" pitchFamily="34" charset="0"/>
            </a:endParaRPr>
          </a:p>
        </p:txBody>
      </p:sp>
    </p:spTree>
    <p:extLst>
      <p:ext uri="{BB962C8B-B14F-4D97-AF65-F5344CB8AC3E}">
        <p14:creationId xmlns:p14="http://schemas.microsoft.com/office/powerpoint/2010/main" val="833450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803" r="927" b="1081"/>
          <a:stretch/>
        </p:blipFill>
        <p:spPr bwMode="auto">
          <a:xfrm rot="10800000">
            <a:off x="0" y="-12884"/>
            <a:ext cx="6130344" cy="687088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622" r="927" b="1356"/>
          <a:stretch/>
        </p:blipFill>
        <p:spPr bwMode="auto">
          <a:xfrm>
            <a:off x="6096000" y="-12882"/>
            <a:ext cx="6130344" cy="6870879"/>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331619" y="295835"/>
            <a:ext cx="11528762" cy="62663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p:cNvSpPr txBox="1"/>
          <p:nvPr/>
        </p:nvSpPr>
        <p:spPr>
          <a:xfrm>
            <a:off x="2686594" y="643286"/>
            <a:ext cx="6818812" cy="430887"/>
          </a:xfrm>
          <a:prstGeom prst="rect">
            <a:avLst/>
          </a:prstGeom>
          <a:noFill/>
        </p:spPr>
        <p:txBody>
          <a:bodyPr wrap="square" rtlCol="0">
            <a:spAutoFit/>
          </a:bodyPr>
          <a:lstStyle/>
          <a:p>
            <a:pPr algn="ctr"/>
            <a:r>
              <a:rPr lang="es-MX" sz="2200" b="1" dirty="0" smtClean="0">
                <a:latin typeface="Berlin Sans FB" panose="020E0602020502020306" pitchFamily="34" charset="0"/>
              </a:rPr>
              <a:t>Notas científicas: </a:t>
            </a:r>
            <a:r>
              <a:rPr lang="es-MX" sz="2200" b="1" dirty="0" smtClean="0">
                <a:latin typeface="Berlin Sans FB" panose="020E0602020502020306" pitchFamily="34" charset="0"/>
              </a:rPr>
              <a:t>Animales ovíparos y vivíparos </a:t>
            </a:r>
            <a:endParaRPr lang="es-MX" sz="2200" b="1" dirty="0" smtClean="0">
              <a:latin typeface="Berlin Sans FB" panose="020E0602020502020306" pitchFamily="34" charset="0"/>
            </a:endParaRPr>
          </a:p>
        </p:txBody>
      </p:sp>
      <p:sp>
        <p:nvSpPr>
          <p:cNvPr id="5" name="CuadroTexto 4"/>
          <p:cNvSpPr txBox="1"/>
          <p:nvPr/>
        </p:nvSpPr>
        <p:spPr>
          <a:xfrm>
            <a:off x="779183" y="1163218"/>
            <a:ext cx="10650070" cy="5016758"/>
          </a:xfrm>
          <a:prstGeom prst="rect">
            <a:avLst/>
          </a:prstGeom>
          <a:noFill/>
        </p:spPr>
        <p:txBody>
          <a:bodyPr wrap="square" rtlCol="0">
            <a:spAutoFit/>
          </a:bodyPr>
          <a:lstStyle/>
          <a:p>
            <a:pPr algn="just"/>
            <a:r>
              <a:rPr lang="es-MX" sz="2000" b="1" dirty="0" smtClean="0">
                <a:latin typeface="Berlin Sans FB" panose="020E0602020502020306" pitchFamily="34" charset="0"/>
              </a:rPr>
              <a:t>Fundamento </a:t>
            </a:r>
            <a:r>
              <a:rPr lang="es-MX" sz="2000" b="1" dirty="0" smtClean="0">
                <a:latin typeface="Berlin Sans FB" panose="020E0602020502020306" pitchFamily="34" charset="0"/>
              </a:rPr>
              <a:t>teórico</a:t>
            </a:r>
          </a:p>
          <a:p>
            <a:pPr algn="just"/>
            <a:r>
              <a:rPr lang="es-MX" sz="2000" dirty="0">
                <a:latin typeface="Berlin Sans FB" panose="020E0602020502020306" pitchFamily="34" charset="0"/>
              </a:rPr>
              <a:t>Los </a:t>
            </a:r>
            <a:r>
              <a:rPr lang="es-MX" sz="2000" b="1" dirty="0">
                <a:latin typeface="Berlin Sans FB" panose="020E0602020502020306" pitchFamily="34" charset="0"/>
              </a:rPr>
              <a:t>animales vivíparos </a:t>
            </a:r>
            <a:r>
              <a:rPr lang="es-MX" sz="2000" dirty="0">
                <a:latin typeface="Berlin Sans FB" panose="020E0602020502020306" pitchFamily="34" charset="0"/>
              </a:rPr>
              <a:t>son todos aquellos que se desarrollan y alimentan dentro del cuerpo de la hembra gestante hasta el momento del nacimiento. Una vez que nacen, pueden vivir de manera autónoma, puesto que están completamente desarrollados.</a:t>
            </a:r>
            <a:endParaRPr lang="es-MX" sz="2000" dirty="0">
              <a:latin typeface="Berlin Sans FB" panose="020E0602020502020306" pitchFamily="34" charset="0"/>
            </a:endParaRPr>
          </a:p>
          <a:p>
            <a:r>
              <a:rPr lang="es-MX" sz="2000" dirty="0" smtClean="0">
                <a:latin typeface="Berlin Sans FB" panose="020E0602020502020306" pitchFamily="34" charset="0"/>
              </a:rPr>
              <a:t>Los </a:t>
            </a:r>
            <a:r>
              <a:rPr lang="es-MX" sz="2000" b="1" dirty="0">
                <a:latin typeface="Berlin Sans FB" panose="020E0602020502020306" pitchFamily="34" charset="0"/>
              </a:rPr>
              <a:t>animales ovíparos </a:t>
            </a:r>
            <a:r>
              <a:rPr lang="es-MX" sz="2000" dirty="0">
                <a:latin typeface="Berlin Sans FB" panose="020E0602020502020306" pitchFamily="34" charset="0"/>
              </a:rPr>
              <a:t>son aquellos que se desarrollan dentro de un huevo, una estructura especializada que puede estar dentro o fuera del cuerpo del animal gestante.</a:t>
            </a:r>
          </a:p>
          <a:p>
            <a:r>
              <a:rPr lang="es-MX" sz="2000" dirty="0">
                <a:latin typeface="Berlin Sans FB" panose="020E0602020502020306" pitchFamily="34" charset="0"/>
              </a:rPr>
              <a:t>Al estar dentro de un huevo, el embrión no puede alimentarse directamente de la hembra progenitora, como los vivíparos. En este caso, se alimenta de los nutrientes que tiene la yema. Cuando ha completado su proceso de desarrollo, eclosiona, es decir, rompe la estructura que lo contiene para salir al exterior. Este proceso suele ser instintivo, por lo que la cría no requiere de ayuda para nacer.</a:t>
            </a:r>
          </a:p>
          <a:p>
            <a:r>
              <a:rPr lang="es-MX" sz="2000" dirty="0">
                <a:latin typeface="Berlin Sans FB" panose="020E0602020502020306" pitchFamily="34" charset="0"/>
              </a:rPr>
              <a:t>Las aves, los insectos y la mayoría de los reptiles, peces y anfibios son </a:t>
            </a:r>
            <a:r>
              <a:rPr lang="es-MX" sz="2000" dirty="0" smtClean="0">
                <a:latin typeface="Berlin Sans FB" panose="020E0602020502020306" pitchFamily="34" charset="0"/>
              </a:rPr>
              <a:t>ovíparos.</a:t>
            </a:r>
          </a:p>
          <a:p>
            <a:r>
              <a:rPr lang="es-MX" sz="2000" b="1" dirty="0">
                <a:latin typeface="Berlin Sans FB" panose="020E0602020502020306" pitchFamily="34" charset="0"/>
              </a:rPr>
              <a:t>Explicación para niños </a:t>
            </a:r>
            <a:endParaRPr lang="es-MX" sz="2000" b="1" dirty="0" smtClean="0">
              <a:latin typeface="Berlin Sans FB" panose="020E0602020502020306" pitchFamily="34" charset="0"/>
            </a:endParaRPr>
          </a:p>
          <a:p>
            <a:r>
              <a:rPr lang="es-MX" sz="2000" dirty="0" smtClean="0">
                <a:latin typeface="Berlin Sans FB" panose="020E0602020502020306" pitchFamily="34" charset="0"/>
              </a:rPr>
              <a:t>La explicación será por medio de un video donde se mencione el concepto y algunos ejemplos, después en la hoja de trabajo el alumno tendrá que identificar como nacen diferentes animales.</a:t>
            </a:r>
          </a:p>
          <a:p>
            <a:r>
              <a:rPr lang="es-MX" sz="2000" b="1" dirty="0">
                <a:latin typeface="Berlin Sans FB" panose="020E0602020502020306" pitchFamily="34" charset="0"/>
              </a:rPr>
              <a:t>Fuente: </a:t>
            </a:r>
            <a:r>
              <a:rPr lang="es-MX" sz="2000" dirty="0">
                <a:latin typeface="Berlin Sans FB" panose="020E0602020502020306" pitchFamily="34" charset="0"/>
                <a:hlinkClick r:id="rId3"/>
              </a:rPr>
              <a:t>https://www.diferenciador.com/animales-viviparos-oviparos-y-ovoviviparos</a:t>
            </a:r>
            <a:r>
              <a:rPr lang="es-MX" sz="2000" dirty="0" smtClean="0">
                <a:latin typeface="Berlin Sans FB" panose="020E0602020502020306" pitchFamily="34" charset="0"/>
                <a:hlinkClick r:id="rId3"/>
              </a:rPr>
              <a:t>/</a:t>
            </a:r>
            <a:r>
              <a:rPr lang="es-MX" sz="2000" dirty="0" smtClean="0">
                <a:latin typeface="Berlin Sans FB" panose="020E0602020502020306" pitchFamily="34" charset="0"/>
              </a:rPr>
              <a:t> </a:t>
            </a:r>
            <a:endParaRPr lang="es-MX" sz="2000" dirty="0">
              <a:latin typeface="Berlin Sans FB" panose="020E0602020502020306" pitchFamily="34" charset="0"/>
            </a:endParaRPr>
          </a:p>
        </p:txBody>
      </p:sp>
    </p:spTree>
    <p:extLst>
      <p:ext uri="{BB962C8B-B14F-4D97-AF65-F5344CB8AC3E}">
        <p14:creationId xmlns:p14="http://schemas.microsoft.com/office/powerpoint/2010/main" val="1458211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355</Words>
  <Application>Microsoft Office PowerPoint</Application>
  <PresentationFormat>Panorámica</PresentationFormat>
  <Paragraphs>18</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Berlin Sans FB</vt:lpstr>
      <vt:lpstr>Berlin Sans FB Demi</vt:lpstr>
      <vt:lpstr>Calibri</vt:lpstr>
      <vt:lpstr>Calibri Light</vt:lpstr>
      <vt:lpstr>Tema de Office</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7</cp:revision>
  <dcterms:created xsi:type="dcterms:W3CDTF">2021-02-07T00:07:20Z</dcterms:created>
  <dcterms:modified xsi:type="dcterms:W3CDTF">2021-03-12T03:54:11Z</dcterms:modified>
</cp:coreProperties>
</file>