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3" r:id="rId5"/>
    <p:sldId id="261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CCFF99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B730-A1D8-4A15-8606-168B7359B213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E8693-AE17-43D1-B5A2-1F390A4D5C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3843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B730-A1D8-4A15-8606-168B7359B213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E8693-AE17-43D1-B5A2-1F390A4D5C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5679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2" y="366713"/>
            <a:ext cx="4476751" cy="78009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B730-A1D8-4A15-8606-168B7359B213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E8693-AE17-43D1-B5A2-1F390A4D5C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8709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B730-A1D8-4A15-8606-168B7359B213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E8693-AE17-43D1-B5A2-1F390A4D5C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3121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B730-A1D8-4A15-8606-168B7359B213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E8693-AE17-43D1-B5A2-1F390A4D5C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2821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2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505202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B730-A1D8-4A15-8606-168B7359B213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E8693-AE17-43D1-B5A2-1F390A4D5C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0800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B730-A1D8-4A15-8606-168B7359B213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E8693-AE17-43D1-B5A2-1F390A4D5C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213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B730-A1D8-4A15-8606-168B7359B213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E8693-AE17-43D1-B5A2-1F390A4D5C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6384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B730-A1D8-4A15-8606-168B7359B213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E8693-AE17-43D1-B5A2-1F390A4D5C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923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B730-A1D8-4A15-8606-168B7359B213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E8693-AE17-43D1-B5A2-1F390A4D5C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5487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B730-A1D8-4A15-8606-168B7359B213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E8693-AE17-43D1-B5A2-1F390A4D5C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4678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5B730-A1D8-4A15-8606-168B7359B213}" type="datetimeFigureOut">
              <a:rPr lang="es-MX" smtClean="0"/>
              <a:t>12/03/2021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E8693-AE17-43D1-B5A2-1F390A4D5C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4255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10" Type="http://schemas.microsoft.com/office/2007/relationships/hdphoto" Target="../media/hdphoto4.wdp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6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microsoft.com/office/2007/relationships/hdphoto" Target="../media/hdphoto5.wdp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sicoglobal.com/blog/psicologia-emocion-tristeza" TargetMode="External"/><Relationship Id="rId3" Type="http://schemas.microsoft.com/office/2007/relationships/hdphoto" Target="../media/hdphoto1.wdp"/><Relationship Id="rId7" Type="http://schemas.openxmlformats.org/officeDocument/2006/relationships/hyperlink" Target="https://es.wikipedia.org/wiki/Miedo" TargetMode="External"/><Relationship Id="rId12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significados.com/enojo/" TargetMode="External"/><Relationship Id="rId11" Type="http://schemas.openxmlformats.org/officeDocument/2006/relationships/image" Target="../media/image3.png"/><Relationship Id="rId5" Type="http://schemas.microsoft.com/office/2007/relationships/hdphoto" Target="../media/hdphoto7.wdp"/><Relationship Id="rId10" Type="http://schemas.openxmlformats.org/officeDocument/2006/relationships/hyperlink" Target="https://medlineplus.gov/spanish/ency/patientinstructions/000876.htm" TargetMode="External"/><Relationship Id="rId4" Type="http://schemas.openxmlformats.org/officeDocument/2006/relationships/image" Target="../media/image8.png"/><Relationship Id="rId9" Type="http://schemas.openxmlformats.org/officeDocument/2006/relationships/hyperlink" Target="https://ni&#241;osfelices.es/2019/calma-emociona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1543839" y="1243495"/>
            <a:ext cx="6264696" cy="4777795"/>
          </a:xfrm>
          <a:prstGeom prst="rect">
            <a:avLst/>
          </a:prstGeom>
          <a:solidFill>
            <a:srgbClr val="99CCFF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1030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894" b="36170"/>
          <a:stretch/>
        </p:blipFill>
        <p:spPr bwMode="auto">
          <a:xfrm>
            <a:off x="0" y="0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/>
        </p:nvSpPr>
        <p:spPr>
          <a:xfrm>
            <a:off x="1831782" y="1460589"/>
            <a:ext cx="5760639" cy="4314437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</p:txBody>
      </p:sp>
      <p:grpSp>
        <p:nvGrpSpPr>
          <p:cNvPr id="6" name="5 Grupo"/>
          <p:cNvGrpSpPr/>
          <p:nvPr/>
        </p:nvGrpSpPr>
        <p:grpSpPr>
          <a:xfrm>
            <a:off x="2034197" y="1934173"/>
            <a:ext cx="5894583" cy="1110896"/>
            <a:chOff x="0" y="0"/>
            <a:chExt cx="4420078" cy="909701"/>
          </a:xfrm>
        </p:grpSpPr>
        <p:pic>
          <p:nvPicPr>
            <p:cNvPr id="7" name="2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861952" cy="909701"/>
            </a:xfrm>
            <a:prstGeom prst="rect">
              <a:avLst/>
            </a:prstGeom>
          </p:spPr>
        </p:pic>
        <p:sp>
          <p:nvSpPr>
            <p:cNvPr id="8" name="1 CuadroTexto"/>
            <p:cNvSpPr txBox="1"/>
            <p:nvPr/>
          </p:nvSpPr>
          <p:spPr>
            <a:xfrm>
              <a:off x="2135348" y="152874"/>
              <a:ext cx="2284730" cy="73787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>
                <a:defRPr/>
              </a:pPr>
              <a:endParaRPr lang="es-MX" sz="1600" b="1" kern="0" dirty="0">
                <a:solidFill>
                  <a:srgbClr val="000000"/>
                </a:solidFill>
                <a:latin typeface="Berlin Sans FB" pitchFamily="34" charset="0"/>
                <a:ea typeface="Times New Roman"/>
              </a:endParaRPr>
            </a:p>
          </p:txBody>
        </p:sp>
        <p:cxnSp>
          <p:nvCxnSpPr>
            <p:cNvPr id="9" name="12 Conector recto"/>
            <p:cNvCxnSpPr/>
            <p:nvPr/>
          </p:nvCxnSpPr>
          <p:spPr>
            <a:xfrm>
              <a:off x="2079312" y="4"/>
              <a:ext cx="0" cy="837693"/>
            </a:xfrm>
            <a:prstGeom prst="line">
              <a:avLst/>
            </a:prstGeom>
            <a:noFill/>
            <a:ln w="19050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</p:grpSp>
      <p:sp>
        <p:nvSpPr>
          <p:cNvPr id="12" name="11 CuadroTexto"/>
          <p:cNvSpPr txBox="1"/>
          <p:nvPr/>
        </p:nvSpPr>
        <p:spPr>
          <a:xfrm>
            <a:off x="2936381" y="3045069"/>
            <a:ext cx="374261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Licenciatura en Educación Preescolar</a:t>
            </a:r>
          </a:p>
          <a:p>
            <a:pPr algn="ctr"/>
            <a:endParaRPr lang="es-MX" sz="1200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Practica profesional</a:t>
            </a: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Profesor: Sonia Yvonne Garza Flores</a:t>
            </a: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Alumna practicante: Daniela Guadalupe Quilantán Rangel</a:t>
            </a: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4 B</a:t>
            </a: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#18</a:t>
            </a:r>
          </a:p>
          <a:p>
            <a:pPr algn="ctr"/>
            <a:endParaRPr lang="es-MX" sz="1200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/>
            <a:r>
              <a:rPr lang="es-MX" sz="1400" b="1" dirty="0">
                <a:solidFill>
                  <a:srgbClr val="000000"/>
                </a:solidFill>
                <a:latin typeface="Century Gothic" pitchFamily="34" charset="0"/>
              </a:rPr>
              <a:t>Jardín de Niños Ramón G. Bonfil</a:t>
            </a:r>
          </a:p>
          <a:p>
            <a:pPr algn="ctr"/>
            <a:r>
              <a:rPr lang="es-MX" sz="1400" b="1" dirty="0">
                <a:solidFill>
                  <a:srgbClr val="000000"/>
                </a:solidFill>
                <a:latin typeface="Century Gothic" pitchFamily="34" charset="0"/>
              </a:rPr>
              <a:t>Educadora titular: </a:t>
            </a:r>
            <a:r>
              <a:rPr lang="es-MX" sz="1400" dirty="0">
                <a:solidFill>
                  <a:srgbClr val="000000"/>
                </a:solidFill>
                <a:latin typeface="Century Gothic" pitchFamily="34" charset="0"/>
              </a:rPr>
              <a:t>Alejandra </a:t>
            </a:r>
            <a:r>
              <a:rPr lang="es-MX" sz="1400" dirty="0" err="1">
                <a:solidFill>
                  <a:srgbClr val="000000"/>
                </a:solidFill>
                <a:latin typeface="Century Gothic" pitchFamily="34" charset="0"/>
              </a:rPr>
              <a:t>Siller</a:t>
            </a:r>
            <a:endParaRPr lang="es-MX" sz="1400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Grupo: 2 A</a:t>
            </a:r>
          </a:p>
          <a:p>
            <a:pPr algn="ctr"/>
            <a:endParaRPr lang="es-MX" sz="1200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/>
            <a:endParaRPr lang="es-MX" sz="120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pic>
        <p:nvPicPr>
          <p:cNvPr id="16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944" t="50000"/>
          <a:stretch/>
        </p:blipFill>
        <p:spPr bwMode="auto">
          <a:xfrm>
            <a:off x="6245131" y="4171950"/>
            <a:ext cx="2903964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13 Conector recto"/>
          <p:cNvCxnSpPr/>
          <p:nvPr/>
        </p:nvCxnSpPr>
        <p:spPr>
          <a:xfrm>
            <a:off x="3064471" y="2793773"/>
            <a:ext cx="144016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1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43617" b="56915" l="50887" r="97518">
                        <a14:foregroundMark x1="54255" y1="46631" x2="91312" y2="46454"/>
                        <a14:foregroundMark x1="58333" y1="54787" x2="91667" y2="54255"/>
                        <a14:foregroundMark x1="58865" y1="48227" x2="88652" y2="53723"/>
                        <a14:foregroundMark x1="72340" y1="48227" x2="88830" y2="51773"/>
                        <a14:foregroundMark x1="90603" y1="46631" x2="90603" y2="51241"/>
                        <a14:foregroundMark x1="59397" y1="50000" x2="59752" y2="5283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43448" r="2177" b="41422"/>
          <a:stretch/>
        </p:blipFill>
        <p:spPr bwMode="auto">
          <a:xfrm>
            <a:off x="3595975" y="955305"/>
            <a:ext cx="2232248" cy="461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5094633" y="1951720"/>
            <a:ext cx="19520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 smtClean="0">
                <a:solidFill>
                  <a:prstClr val="black"/>
                </a:solidFill>
                <a:latin typeface="Century Gothic" pitchFamily="34" charset="0"/>
              </a:rPr>
              <a:t>CUADERNO DE NOTAS CIENTIFICAS</a:t>
            </a:r>
          </a:p>
        </p:txBody>
      </p:sp>
      <p:pic>
        <p:nvPicPr>
          <p:cNvPr id="2050" name="Picture 2" descr=" 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065" y="1794784"/>
            <a:ext cx="1329429" cy="2377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 "/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100000" l="0" r="100000">
                        <a14:foregroundMark x1="27660" y1="43348" x2="77447" y2="40773"/>
                        <a14:foregroundMark x1="51489" y1="21459" x2="40851" y2="321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" y="5041374"/>
            <a:ext cx="1831782" cy="1816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756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1030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894" b="36170"/>
          <a:stretch/>
        </p:blipFill>
        <p:spPr bwMode="auto">
          <a:xfrm>
            <a:off x="0" y="0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Papel Rasgado | Free Vectors, Stock Photos &amp; PSD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559" y="-915316"/>
            <a:ext cx="9289032" cy="3820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944" t="50000"/>
          <a:stretch/>
        </p:blipFill>
        <p:spPr bwMode="auto">
          <a:xfrm>
            <a:off x="6245131" y="4171950"/>
            <a:ext cx="2903964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 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>
                        <a14:foregroundMark x1="34468" y1="9442" x2="36596" y2="15021"/>
                        <a14:foregroundMark x1="84255" y1="20601" x2="79574" y2="296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627" y="4559796"/>
            <a:ext cx="2238375" cy="2219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317016" y="2498578"/>
            <a:ext cx="8125391" cy="830997"/>
          </a:xfrm>
          <a:prstGeom prst="rect">
            <a:avLst/>
          </a:prstGeom>
          <a:solidFill>
            <a:srgbClr val="FFCCCC"/>
          </a:solidFill>
        </p:spPr>
        <p:txBody>
          <a:bodyPr wrap="square">
            <a:spAutoFit/>
          </a:bodyPr>
          <a:lstStyle/>
          <a:p>
            <a:pPr algn="ctr"/>
            <a:r>
              <a:rPr lang="es-MX" sz="1600" b="1" dirty="0" smtClean="0">
                <a:latin typeface="Century Gothic" pitchFamily="34" charset="0"/>
              </a:rPr>
              <a:t>El enojo </a:t>
            </a:r>
            <a:r>
              <a:rPr lang="es-MX" sz="1600" dirty="0" smtClean="0">
                <a:latin typeface="Century Gothic" pitchFamily="34" charset="0"/>
              </a:rPr>
              <a:t>es </a:t>
            </a:r>
            <a:r>
              <a:rPr lang="es-MX" sz="1600" dirty="0">
                <a:latin typeface="Century Gothic" pitchFamily="34" charset="0"/>
              </a:rPr>
              <a:t>una sensación </a:t>
            </a:r>
            <a:r>
              <a:rPr lang="es-MX" sz="1400" dirty="0">
                <a:latin typeface="Century Gothic" pitchFamily="34" charset="0"/>
              </a:rPr>
              <a:t>muy</a:t>
            </a:r>
            <a:r>
              <a:rPr lang="es-MX" sz="1600" dirty="0">
                <a:latin typeface="Century Gothic" pitchFamily="34" charset="0"/>
              </a:rPr>
              <a:t> parecida a la ira pero dura un poco menos de tiempo, el enojo nos hace hacer gestos como bajar las cejas y no pensar muy poco lo que vamos a decir o </a:t>
            </a:r>
            <a:r>
              <a:rPr lang="es-MX" sz="1600" dirty="0" smtClean="0">
                <a:latin typeface="Century Gothic" pitchFamily="34" charset="0"/>
              </a:rPr>
              <a:t>hacer.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330182" y="3429000"/>
            <a:ext cx="8099058" cy="584775"/>
          </a:xfrm>
          <a:prstGeom prst="rect">
            <a:avLst/>
          </a:prstGeom>
          <a:solidFill>
            <a:srgbClr val="CCCCFF"/>
          </a:solidFill>
        </p:spPr>
        <p:txBody>
          <a:bodyPr wrap="square">
            <a:spAutoFit/>
          </a:bodyPr>
          <a:lstStyle/>
          <a:p>
            <a:pPr algn="ctr"/>
            <a:r>
              <a:rPr lang="es-MX" sz="1600" b="1" dirty="0" smtClean="0">
                <a:latin typeface="Century Gothic" pitchFamily="34" charset="0"/>
              </a:rPr>
              <a:t>El </a:t>
            </a:r>
            <a:r>
              <a:rPr lang="es-MX" sz="1600" b="1" dirty="0">
                <a:latin typeface="Century Gothic" pitchFamily="34" charset="0"/>
              </a:rPr>
              <a:t>miedo </a:t>
            </a:r>
            <a:r>
              <a:rPr lang="es-MX" sz="1600" dirty="0">
                <a:latin typeface="Century Gothic" pitchFamily="34" charset="0"/>
              </a:rPr>
              <a:t>es esa sensación de tener ganas de esconderte porque lo que está delante de ti te hace pensar que es peligroso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50053" y="501443"/>
            <a:ext cx="8775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ln w="76200">
                  <a:solidFill>
                    <a:prstClr val="white"/>
                  </a:solidFill>
                </a:ln>
                <a:solidFill>
                  <a:srgbClr val="7030A0"/>
                </a:solidFill>
                <a:latin typeface="Cream candy" pitchFamily="50" charset="0"/>
              </a:rPr>
              <a:t>Conceptos de las emociones</a:t>
            </a:r>
            <a:endParaRPr lang="es-MX" sz="4800" b="1" dirty="0">
              <a:ln w="76200">
                <a:solidFill>
                  <a:prstClr val="white"/>
                </a:solidFill>
              </a:ln>
              <a:solidFill>
                <a:srgbClr val="7030A0"/>
              </a:solidFill>
              <a:latin typeface="Cream candy" pitchFamily="50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80058" y="477565"/>
            <a:ext cx="8724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ln w="76200">
                  <a:noFill/>
                </a:ln>
                <a:solidFill>
                  <a:prstClr val="black"/>
                </a:solidFill>
                <a:latin typeface="Cream candy" pitchFamily="50" charset="0"/>
              </a:rPr>
              <a:t>Conceptos de las emociones</a:t>
            </a:r>
            <a:endParaRPr lang="es-MX" sz="4800" b="1" dirty="0">
              <a:ln w="76200">
                <a:noFill/>
              </a:ln>
              <a:solidFill>
                <a:prstClr val="black"/>
              </a:solidFill>
              <a:latin typeface="Cream candy" pitchFamily="50" charset="0"/>
            </a:endParaRPr>
          </a:p>
        </p:txBody>
      </p:sp>
      <p:sp>
        <p:nvSpPr>
          <p:cNvPr id="11" name="10 Estrella de 5 puntas"/>
          <p:cNvSpPr/>
          <p:nvPr/>
        </p:nvSpPr>
        <p:spPr>
          <a:xfrm>
            <a:off x="8549542" y="4002673"/>
            <a:ext cx="349046" cy="338554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31443" y="1751936"/>
            <a:ext cx="7710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latin typeface="Century Gothic" pitchFamily="34" charset="0"/>
              </a:rPr>
              <a:t>Emociones como se explicaron en clase:</a:t>
            </a:r>
            <a:endParaRPr lang="es-MX" sz="2000" b="1" dirty="0">
              <a:latin typeface="Century Gothic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17016" y="4171950"/>
            <a:ext cx="6820939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MX" sz="1600" b="1" dirty="0">
                <a:latin typeface="Century Gothic" pitchFamily="34" charset="0"/>
              </a:rPr>
              <a:t>La tristeza </a:t>
            </a:r>
            <a:r>
              <a:rPr lang="es-MX" sz="1600" dirty="0">
                <a:latin typeface="Century Gothic" pitchFamily="34" charset="0"/>
              </a:rPr>
              <a:t>es esa sensación que sentimos en nuestro pecho cuando pasa algo que no nos gusta. Cuando nos sentimos tristes no podemos sonreír y no nos dan ganas de hacer nada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714136" y="5229200"/>
            <a:ext cx="6164073" cy="1077218"/>
          </a:xfrm>
          <a:prstGeom prst="rect">
            <a:avLst/>
          </a:prstGeom>
          <a:solidFill>
            <a:srgbClr val="CCFF99"/>
          </a:solidFill>
        </p:spPr>
        <p:txBody>
          <a:bodyPr wrap="square">
            <a:spAutoFit/>
          </a:bodyPr>
          <a:lstStyle/>
          <a:p>
            <a:r>
              <a:rPr lang="es-MX" sz="1600" b="1" dirty="0">
                <a:latin typeface="Century Gothic" pitchFamily="34" charset="0"/>
              </a:rPr>
              <a:t>La calma </a:t>
            </a:r>
            <a:r>
              <a:rPr lang="es-MX" sz="1600" dirty="0">
                <a:latin typeface="Century Gothic" pitchFamily="34" charset="0"/>
              </a:rPr>
              <a:t>es una sensación de tranquilidad porque no estamos sintiendo ninguna emoción fuerte como la ira. Cuando nos sentimos en calma nos dan ganas de respirar lento y hacer cualquier actividad despacio</a:t>
            </a:r>
          </a:p>
        </p:txBody>
      </p:sp>
      <p:sp>
        <p:nvSpPr>
          <p:cNvPr id="8" name="7 Rectángulo"/>
          <p:cNvSpPr/>
          <p:nvPr/>
        </p:nvSpPr>
        <p:spPr>
          <a:xfrm>
            <a:off x="-312673" y="301388"/>
            <a:ext cx="2088232" cy="145054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Nota: ésta semana seguimos trabajando con las emociones y las repasamos</a:t>
            </a:r>
            <a:endParaRPr lang="es-MX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56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prstClr val="white"/>
              </a:solidFill>
            </a:endParaRPr>
          </a:p>
        </p:txBody>
      </p:sp>
      <p:pic>
        <p:nvPicPr>
          <p:cNvPr id="1030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894" b="36170"/>
          <a:stretch/>
        </p:blipFill>
        <p:spPr bwMode="auto">
          <a:xfrm>
            <a:off x="0" y="0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944" t="50000"/>
          <a:stretch/>
        </p:blipFill>
        <p:spPr bwMode="auto">
          <a:xfrm>
            <a:off x="6245131" y="4171950"/>
            <a:ext cx="2903964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2286000" y="764704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s-MX" sz="2000" b="1" dirty="0" smtClean="0">
                <a:solidFill>
                  <a:prstClr val="black"/>
                </a:solidFill>
                <a:latin typeface="Century Gothic" pitchFamily="34" charset="0"/>
              </a:rPr>
              <a:t>Concepto de emociones como se investigo:</a:t>
            </a:r>
            <a:endParaRPr lang="es-MX" sz="2000" b="1" dirty="0">
              <a:solidFill>
                <a:prstClr val="black"/>
              </a:solidFill>
              <a:latin typeface="Century Gothic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466023" y="1707275"/>
            <a:ext cx="8110852" cy="1169551"/>
          </a:xfrm>
          <a:prstGeom prst="rect">
            <a:avLst/>
          </a:prstGeom>
          <a:solidFill>
            <a:srgbClr val="FFCCCC"/>
          </a:solidFill>
        </p:spPr>
        <p:txBody>
          <a:bodyPr wrap="square">
            <a:spAutoFit/>
          </a:bodyPr>
          <a:lstStyle/>
          <a:p>
            <a:pPr algn="ctr"/>
            <a:r>
              <a:rPr lang="es-MX" sz="1400" b="1" dirty="0" smtClean="0">
                <a:latin typeface="Century Gothic" pitchFamily="34" charset="0"/>
                <a:cs typeface="Myanmar Text" pitchFamily="34" charset="0"/>
              </a:rPr>
              <a:t>El enojo</a:t>
            </a:r>
            <a:r>
              <a:rPr lang="es-MX" sz="1400" dirty="0">
                <a:latin typeface="Century Gothic" pitchFamily="34" charset="0"/>
                <a:cs typeface="Myanmar Text" pitchFamily="34" charset="0"/>
              </a:rPr>
              <a:t> </a:t>
            </a:r>
            <a:endParaRPr lang="es-MX" sz="1400" dirty="0" smtClean="0">
              <a:latin typeface="Century Gothic" pitchFamily="34" charset="0"/>
              <a:cs typeface="Myanmar Text" pitchFamily="34" charset="0"/>
            </a:endParaRPr>
          </a:p>
          <a:p>
            <a:pPr algn="ctr"/>
            <a:r>
              <a:rPr lang="es-MX" sz="1400" dirty="0" smtClean="0">
                <a:latin typeface="Century Gothic" pitchFamily="34" charset="0"/>
                <a:cs typeface="Myanmar Text" pitchFamily="34" charset="0"/>
              </a:rPr>
              <a:t>sentimiento </a:t>
            </a:r>
            <a:r>
              <a:rPr lang="es-MX" sz="1400" dirty="0">
                <a:latin typeface="Century Gothic" pitchFamily="34" charset="0"/>
                <a:cs typeface="Myanmar Text" pitchFamily="34" charset="0"/>
              </a:rPr>
              <a:t>desagradable que experimentamos cuando nos sentimos contrariados o atropellados por las palabras, las acciones o las actitudes de otros. La palabra, como tal, se deriva de la palabra “enojar”, que proviene del latín vulgar </a:t>
            </a:r>
            <a:r>
              <a:rPr lang="es-MX" sz="1400" i="1" dirty="0" err="1">
                <a:latin typeface="Century Gothic" pitchFamily="34" charset="0"/>
                <a:cs typeface="Myanmar Text" pitchFamily="34" charset="0"/>
              </a:rPr>
              <a:t>inodiāre</a:t>
            </a:r>
            <a:r>
              <a:rPr lang="es-MX" sz="1400" dirty="0">
                <a:latin typeface="Century Gothic" pitchFamily="34" charset="0"/>
                <a:cs typeface="Myanmar Text" pitchFamily="34" charset="0"/>
              </a:rPr>
              <a:t>, que significa ‘enfadar’.</a:t>
            </a:r>
          </a:p>
        </p:txBody>
      </p:sp>
      <p:sp>
        <p:nvSpPr>
          <p:cNvPr id="6" name="5 Rectángulo"/>
          <p:cNvSpPr/>
          <p:nvPr/>
        </p:nvSpPr>
        <p:spPr>
          <a:xfrm>
            <a:off x="466735" y="3205751"/>
            <a:ext cx="8110851" cy="738664"/>
          </a:xfrm>
          <a:prstGeom prst="rect">
            <a:avLst/>
          </a:prstGeom>
          <a:solidFill>
            <a:srgbClr val="CCCCFF"/>
          </a:solidFill>
        </p:spPr>
        <p:txBody>
          <a:bodyPr wrap="square">
            <a:spAutoFit/>
          </a:bodyPr>
          <a:lstStyle/>
          <a:p>
            <a:pPr algn="ctr"/>
            <a:r>
              <a:rPr lang="es-MX" sz="1400" b="1" dirty="0">
                <a:latin typeface="Century Gothic" pitchFamily="34" charset="0"/>
              </a:rPr>
              <a:t>El miedo </a:t>
            </a:r>
            <a:endParaRPr lang="es-MX" sz="1400" b="1" dirty="0" smtClean="0">
              <a:latin typeface="Century Gothic" pitchFamily="34" charset="0"/>
            </a:endParaRPr>
          </a:p>
          <a:p>
            <a:r>
              <a:rPr lang="es-MX" sz="1400" dirty="0">
                <a:latin typeface="Century Gothic" pitchFamily="34" charset="0"/>
              </a:rPr>
              <a:t>E</a:t>
            </a:r>
            <a:r>
              <a:rPr lang="es-MX" sz="1400" dirty="0" smtClean="0">
                <a:latin typeface="Century Gothic" pitchFamily="34" charset="0"/>
              </a:rPr>
              <a:t>s </a:t>
            </a:r>
            <a:r>
              <a:rPr lang="es-MX" sz="1400" dirty="0">
                <a:latin typeface="Century Gothic" pitchFamily="34" charset="0"/>
              </a:rPr>
              <a:t>una emoción caracterizada por una intensa sensación desagradable provocada por la percepción de un peligro, real o supuesto, presente, futuro o incluso pasado.</a:t>
            </a:r>
          </a:p>
        </p:txBody>
      </p:sp>
      <p:sp>
        <p:nvSpPr>
          <p:cNvPr id="7" name="6 Rectángulo"/>
          <p:cNvSpPr/>
          <p:nvPr/>
        </p:nvSpPr>
        <p:spPr>
          <a:xfrm>
            <a:off x="531956" y="4129980"/>
            <a:ext cx="8080088" cy="138499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MX" sz="1400" b="1" dirty="0">
                <a:latin typeface="Century Gothic" pitchFamily="34" charset="0"/>
              </a:rPr>
              <a:t>La tristeza </a:t>
            </a:r>
            <a:endParaRPr lang="es-MX" sz="1400" b="1" dirty="0" smtClean="0">
              <a:latin typeface="Century Gothic" pitchFamily="34" charset="0"/>
            </a:endParaRPr>
          </a:p>
          <a:p>
            <a:pPr algn="ctr"/>
            <a:r>
              <a:rPr lang="es-MX" sz="1400" dirty="0">
                <a:latin typeface="Century Gothic" pitchFamily="34" charset="0"/>
              </a:rPr>
              <a:t>E</a:t>
            </a:r>
            <a:r>
              <a:rPr lang="es-MX" sz="1400" dirty="0" smtClean="0">
                <a:latin typeface="Century Gothic" pitchFamily="34" charset="0"/>
              </a:rPr>
              <a:t>s </a:t>
            </a:r>
            <a:r>
              <a:rPr lang="es-MX" sz="1400" dirty="0">
                <a:latin typeface="Century Gothic" pitchFamily="34" charset="0"/>
              </a:rPr>
              <a:t>la emoción que activa el proceso psicológico que nos permite superar pérdidas, desilusiones o fracasos. Nos permite establecer distancia con las situaciones dolorosas para impulsar la interiorización y cicatrización del dolor generado por ellas. Así mismo, el sentir tristeza, nos ayuda a </a:t>
            </a:r>
            <a:r>
              <a:rPr lang="es-MX" sz="1400" dirty="0" err="1">
                <a:latin typeface="Century Gothic" pitchFamily="34" charset="0"/>
              </a:rPr>
              <a:t>empatizar</a:t>
            </a:r>
            <a:r>
              <a:rPr lang="es-MX" sz="1400" dirty="0">
                <a:latin typeface="Century Gothic" pitchFamily="34" charset="0"/>
              </a:rPr>
              <a:t> con la tristeza de los otros y así crear redes de apoyo y consuelo.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32421" y="5650636"/>
            <a:ext cx="8254769" cy="584775"/>
          </a:xfrm>
          <a:prstGeom prst="rect">
            <a:avLst/>
          </a:prstGeom>
          <a:solidFill>
            <a:srgbClr val="CCFF99"/>
          </a:solidFill>
        </p:spPr>
        <p:txBody>
          <a:bodyPr wrap="square">
            <a:spAutoFit/>
          </a:bodyPr>
          <a:lstStyle/>
          <a:p>
            <a:r>
              <a:rPr lang="es-MX" sz="1600" dirty="0">
                <a:solidFill>
                  <a:srgbClr val="202124"/>
                </a:solidFill>
                <a:latin typeface="Century Gothic" pitchFamily="34" charset="0"/>
              </a:rPr>
              <a:t>La </a:t>
            </a:r>
            <a:r>
              <a:rPr lang="es-MX" sz="1600" b="1" dirty="0">
                <a:solidFill>
                  <a:srgbClr val="202124"/>
                </a:solidFill>
                <a:latin typeface="Century Gothic" pitchFamily="34" charset="0"/>
              </a:rPr>
              <a:t>calma</a:t>
            </a:r>
            <a:r>
              <a:rPr lang="es-MX" sz="1600" dirty="0">
                <a:solidFill>
                  <a:srgbClr val="202124"/>
                </a:solidFill>
                <a:latin typeface="Century Gothic" pitchFamily="34" charset="0"/>
              </a:rPr>
              <a:t> es la tranquilidad de ánimo, la fortaleza emocional del sujeto que no se deja afectar de un modo negativo por las circunstancias externas.</a:t>
            </a:r>
            <a:endParaRPr lang="es-MX" sz="1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79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prstClr val="white"/>
              </a:solidFill>
            </a:endParaRPr>
          </a:p>
        </p:txBody>
      </p:sp>
      <p:pic>
        <p:nvPicPr>
          <p:cNvPr id="1030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894" b="36170"/>
          <a:stretch/>
        </p:blipFill>
        <p:spPr bwMode="auto">
          <a:xfrm>
            <a:off x="0" y="0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944" t="50000"/>
          <a:stretch/>
        </p:blipFill>
        <p:spPr bwMode="auto">
          <a:xfrm>
            <a:off x="6245131" y="4171950"/>
            <a:ext cx="2903964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2286000" y="764704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sz="2000" b="1" dirty="0" smtClean="0">
                <a:solidFill>
                  <a:prstClr val="black"/>
                </a:solidFill>
                <a:latin typeface="Century Gothic" pitchFamily="34" charset="0"/>
              </a:rPr>
              <a:t>Concepto de </a:t>
            </a:r>
            <a:r>
              <a:rPr lang="es-MX" sz="2000" b="1" dirty="0" smtClean="0">
                <a:solidFill>
                  <a:prstClr val="black"/>
                </a:solidFill>
                <a:latin typeface="Century Gothic" pitchFamily="34" charset="0"/>
              </a:rPr>
              <a:t>Yoga </a:t>
            </a:r>
            <a:r>
              <a:rPr lang="es-MX" sz="2000" b="1" dirty="0" smtClean="0">
                <a:solidFill>
                  <a:prstClr val="black"/>
                </a:solidFill>
                <a:latin typeface="Century Gothic" pitchFamily="34" charset="0"/>
              </a:rPr>
              <a:t>como se investigo:</a:t>
            </a:r>
            <a:endParaRPr lang="es-MX" sz="2000" b="1" dirty="0">
              <a:solidFill>
                <a:prstClr val="black"/>
              </a:solidFill>
              <a:latin typeface="Century Gothic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466023" y="1707275"/>
            <a:ext cx="8110852" cy="1169551"/>
          </a:xfrm>
          <a:prstGeom prst="rect">
            <a:avLst/>
          </a:prstGeom>
          <a:solidFill>
            <a:srgbClr val="FFCCCC"/>
          </a:solidFill>
        </p:spPr>
        <p:txBody>
          <a:bodyPr wrap="square">
            <a:spAutoFit/>
          </a:bodyPr>
          <a:lstStyle/>
          <a:p>
            <a:pPr algn="ctr"/>
            <a:r>
              <a:rPr lang="es-MX" sz="1400" b="1" dirty="0" smtClean="0">
                <a:solidFill>
                  <a:prstClr val="black"/>
                </a:solidFill>
                <a:latin typeface="Century Gothic" pitchFamily="34" charset="0"/>
                <a:cs typeface="Myanmar Text" pitchFamily="34" charset="0"/>
              </a:rPr>
              <a:t>Yoga</a:t>
            </a:r>
          </a:p>
          <a:p>
            <a:pPr algn="ctr"/>
            <a:r>
              <a:rPr lang="es-MX" sz="1400" dirty="0">
                <a:solidFill>
                  <a:prstClr val="black"/>
                </a:solidFill>
                <a:latin typeface="Century Gothic" pitchFamily="34" charset="0"/>
                <a:cs typeface="Myanmar Text" pitchFamily="34" charset="0"/>
              </a:rPr>
              <a:t>El yoga es una práctica que conecta el cuerpo, la respiración y la mente. Esta práctica utiliza posturas físicas, ejercicios de respiración y meditación para mejorar la salud general. El yoga puede mejorar el nivel general de su estado físico y mejorar su postura y su flexibilidad.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466735" y="3205751"/>
            <a:ext cx="8110851" cy="1600438"/>
          </a:xfrm>
          <a:prstGeom prst="rect">
            <a:avLst/>
          </a:prstGeom>
          <a:solidFill>
            <a:srgbClr val="CCCCFF"/>
          </a:solidFill>
        </p:spPr>
        <p:txBody>
          <a:bodyPr wrap="square">
            <a:spAutoFit/>
          </a:bodyPr>
          <a:lstStyle/>
          <a:p>
            <a:pPr algn="ctr"/>
            <a:r>
              <a:rPr lang="es-MX" sz="1400" b="1" dirty="0" smtClean="0">
                <a:latin typeface="Century Gothic" pitchFamily="34" charset="0"/>
              </a:rPr>
              <a:t>Como se explico:</a:t>
            </a:r>
          </a:p>
          <a:p>
            <a:pPr algn="ctr"/>
            <a:r>
              <a:rPr lang="es-MX" sz="1400" dirty="0">
                <a:latin typeface="Century Gothic" pitchFamily="34" charset="0"/>
              </a:rPr>
              <a:t>El yoga utiliza posturas  y ejercicios de respiración para mejorar nuestra salud mental y física. Han visto que cuando conectamos una lámpara al enchufe ésta se enciende e ilumina toda la habitación? Pues mas o menos así funciona al interior de nuestro cuerpo. Cuando hacemos estos ejercicios nuestros pensamientos y nuestro cuerpo se conectan, trabajamos con los dos como uno mismo. Y empezamos a entender mejor como nos sentimos. Nos sentimos más tranquilos sin emociones fuertes como el enojo o la tristeza</a:t>
            </a:r>
            <a:endParaRPr lang="es-MX" sz="14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47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1030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894" b="36170"/>
          <a:stretch/>
        </p:blipFill>
        <p:spPr bwMode="auto">
          <a:xfrm>
            <a:off x="0" y="0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944" t="50000"/>
          <a:stretch/>
        </p:blipFill>
        <p:spPr bwMode="auto">
          <a:xfrm>
            <a:off x="6245131" y="4171950"/>
            <a:ext cx="2903964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s://i.pinimg.com/564x/57/d4/90/57d49096555c81f56a5d723d0ee82616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9113" b="89894" l="9929" r="62234">
                        <a14:foregroundMark x1="50532" y1="62057" x2="43972" y2="79433"/>
                        <a14:foregroundMark x1="42199" y1="71631" x2="46454" y2="73582"/>
                        <a14:foregroundMark x1="45213" y1="68440" x2="44858" y2="75887"/>
                        <a14:foregroundMark x1="41489" y1="69858" x2="47872" y2="76773"/>
                        <a14:foregroundMark x1="43617" y1="69858" x2="50000" y2="5922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350" t="53189" r="34876" b="12059"/>
          <a:stretch/>
        </p:blipFill>
        <p:spPr bwMode="auto">
          <a:xfrm>
            <a:off x="6336197" y="5018375"/>
            <a:ext cx="2952328" cy="183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Rectángulo"/>
          <p:cNvSpPr/>
          <p:nvPr/>
        </p:nvSpPr>
        <p:spPr>
          <a:xfrm>
            <a:off x="1317437" y="1211331"/>
            <a:ext cx="6864250" cy="2585323"/>
          </a:xfrm>
          <a:prstGeom prst="rect">
            <a:avLst/>
          </a:prstGeom>
          <a:solidFill>
            <a:srgbClr val="FFCCCC"/>
          </a:solidFill>
        </p:spPr>
        <p:txBody>
          <a:bodyPr wrap="none">
            <a:spAutoFit/>
          </a:bodyPr>
          <a:lstStyle/>
          <a:p>
            <a:pPr algn="ctr"/>
            <a:endParaRPr lang="es-MX" dirty="0" smtClean="0">
              <a:hlinkClick r:id="rId6"/>
            </a:endParaRPr>
          </a:p>
          <a:p>
            <a:pPr algn="ctr"/>
            <a:r>
              <a:rPr lang="es-MX" dirty="0" smtClean="0">
                <a:hlinkClick r:id="rId6"/>
              </a:rPr>
              <a:t>https</a:t>
            </a:r>
            <a:r>
              <a:rPr lang="es-MX" dirty="0">
                <a:hlinkClick r:id="rId6"/>
              </a:rPr>
              <a:t>://www.significados.com/enojo</a:t>
            </a:r>
            <a:r>
              <a:rPr lang="es-MX" dirty="0" smtClean="0">
                <a:hlinkClick r:id="rId6"/>
              </a:rPr>
              <a:t>/</a:t>
            </a:r>
            <a:endParaRPr lang="es-MX" dirty="0" smtClean="0"/>
          </a:p>
          <a:p>
            <a:pPr algn="ctr"/>
            <a:r>
              <a:rPr lang="es-MX" dirty="0">
                <a:hlinkClick r:id="rId7"/>
              </a:rPr>
              <a:t>https://</a:t>
            </a:r>
            <a:r>
              <a:rPr lang="es-MX" dirty="0" smtClean="0">
                <a:hlinkClick r:id="rId7"/>
              </a:rPr>
              <a:t>es.wikipedia.org/wiki/Miedo</a:t>
            </a:r>
            <a:endParaRPr lang="es-MX" dirty="0" smtClean="0"/>
          </a:p>
          <a:p>
            <a:pPr algn="ctr"/>
            <a:r>
              <a:rPr lang="es-MX" dirty="0">
                <a:hlinkClick r:id="rId8"/>
              </a:rPr>
              <a:t>https://</a:t>
            </a:r>
            <a:r>
              <a:rPr lang="es-MX" dirty="0" smtClean="0">
                <a:hlinkClick r:id="rId8"/>
              </a:rPr>
              <a:t>www.psicoglobal.com/blog/psicologia-emocion-tristeza</a:t>
            </a:r>
            <a:endParaRPr lang="es-MX" dirty="0" smtClean="0"/>
          </a:p>
          <a:p>
            <a:pPr algn="ctr"/>
            <a:r>
              <a:rPr lang="es-MX" dirty="0">
                <a:hlinkClick r:id="rId9"/>
              </a:rPr>
              <a:t>https://xn--niosfelices-2db.es/2019/calma-emocional</a:t>
            </a:r>
            <a:r>
              <a:rPr lang="es-MX" dirty="0" smtClean="0">
                <a:hlinkClick r:id="rId9"/>
              </a:rPr>
              <a:t>/</a:t>
            </a:r>
            <a:endParaRPr lang="es-MX" dirty="0" smtClean="0"/>
          </a:p>
          <a:p>
            <a:pPr algn="ctr"/>
            <a:r>
              <a:rPr lang="es-MX" dirty="0">
                <a:hlinkClick r:id="rId10"/>
              </a:rPr>
              <a:t>https://</a:t>
            </a:r>
            <a:r>
              <a:rPr lang="es-MX" dirty="0" smtClean="0">
                <a:hlinkClick r:id="rId10"/>
              </a:rPr>
              <a:t>medlineplus.gov/spanish/ency/patientinstructions/000876.htm</a:t>
            </a:r>
            <a:endParaRPr lang="es-MX" dirty="0" smtClean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/>
          </a:p>
        </p:txBody>
      </p:sp>
      <p:pic>
        <p:nvPicPr>
          <p:cNvPr id="24" name="Picture 1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43617" b="56915" l="50887" r="97518">
                        <a14:foregroundMark x1="54255" y1="46631" x2="91312" y2="46454"/>
                        <a14:foregroundMark x1="58333" y1="54787" x2="91667" y2="54255"/>
                        <a14:foregroundMark x1="58865" y1="48227" x2="88652" y2="53723"/>
                        <a14:foregroundMark x1="72340" y1="48227" x2="88830" y2="51773"/>
                        <a14:foregroundMark x1="90603" y1="46631" x2="90603" y2="51241"/>
                        <a14:foregroundMark x1="59397" y1="50000" x2="59752" y2="5283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43448" r="2177" b="41422"/>
          <a:stretch/>
        </p:blipFill>
        <p:spPr bwMode="auto">
          <a:xfrm>
            <a:off x="3455876" y="980728"/>
            <a:ext cx="2232248" cy="461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214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478</Words>
  <Application>Microsoft Office PowerPoint</Application>
  <PresentationFormat>Presentación en pantalla (4:3)</PresentationFormat>
  <Paragraphs>48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guadalupe quilantan rangel</dc:creator>
  <cp:lastModifiedBy>daniela guadalupe quilantan rangel</cp:lastModifiedBy>
  <cp:revision>5</cp:revision>
  <dcterms:created xsi:type="dcterms:W3CDTF">2021-03-05T20:35:37Z</dcterms:created>
  <dcterms:modified xsi:type="dcterms:W3CDTF">2021-03-13T01:43:19Z</dcterms:modified>
</cp:coreProperties>
</file>