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CA741-B308-4419-A3F3-3E905CFBE8A5}" type="datetimeFigureOut">
              <a:rPr lang="es-ES_tradnl" smtClean="0"/>
              <a:t>09/03/2021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9DD-2B8C-43FB-9B43-83FF605DBD7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225338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CA741-B308-4419-A3F3-3E905CFBE8A5}" type="datetimeFigureOut">
              <a:rPr lang="es-ES_tradnl" smtClean="0"/>
              <a:t>09/03/2021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9DD-2B8C-43FB-9B43-83FF605DBD7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88454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CA741-B308-4419-A3F3-3E905CFBE8A5}" type="datetimeFigureOut">
              <a:rPr lang="es-ES_tradnl" smtClean="0"/>
              <a:t>09/03/2021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9DD-2B8C-43FB-9B43-83FF605DBD7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174348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CA741-B308-4419-A3F3-3E905CFBE8A5}" type="datetimeFigureOut">
              <a:rPr lang="es-ES_tradnl" smtClean="0"/>
              <a:t>09/03/2021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9DD-2B8C-43FB-9B43-83FF605DBD7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82238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CA741-B308-4419-A3F3-3E905CFBE8A5}" type="datetimeFigureOut">
              <a:rPr lang="es-ES_tradnl" smtClean="0"/>
              <a:t>09/03/2021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9DD-2B8C-43FB-9B43-83FF605DBD7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68868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CA741-B308-4419-A3F3-3E905CFBE8A5}" type="datetimeFigureOut">
              <a:rPr lang="es-ES_tradnl" smtClean="0"/>
              <a:t>09/03/2021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9DD-2B8C-43FB-9B43-83FF605DBD7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166250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CA741-B308-4419-A3F3-3E905CFBE8A5}" type="datetimeFigureOut">
              <a:rPr lang="es-ES_tradnl" smtClean="0"/>
              <a:t>09/03/2021</a:t>
            </a:fld>
            <a:endParaRPr lang="es-ES_tradn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9DD-2B8C-43FB-9B43-83FF605DBD7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6680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CA741-B308-4419-A3F3-3E905CFBE8A5}" type="datetimeFigureOut">
              <a:rPr lang="es-ES_tradnl" smtClean="0"/>
              <a:t>09/03/2021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9DD-2B8C-43FB-9B43-83FF605DBD7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355222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CA741-B308-4419-A3F3-3E905CFBE8A5}" type="datetimeFigureOut">
              <a:rPr lang="es-ES_tradnl" smtClean="0"/>
              <a:t>09/03/2021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9DD-2B8C-43FB-9B43-83FF605DBD7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52184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CA741-B308-4419-A3F3-3E905CFBE8A5}" type="datetimeFigureOut">
              <a:rPr lang="es-ES_tradnl" smtClean="0"/>
              <a:t>09/03/2021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9DD-2B8C-43FB-9B43-83FF605DBD7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5204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CA741-B308-4419-A3F3-3E905CFBE8A5}" type="datetimeFigureOut">
              <a:rPr lang="es-ES_tradnl" smtClean="0"/>
              <a:t>09/03/2021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9DD-2B8C-43FB-9B43-83FF605DBD7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343096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ECA741-B308-4419-A3F3-3E905CFBE8A5}" type="datetimeFigureOut">
              <a:rPr lang="es-ES_tradnl" smtClean="0"/>
              <a:t>09/03/2021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749DD-2B8C-43FB-9B43-83FF605DBD7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007294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50LtJLjXh8k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concepto.de/regionalismos/#ixzz6oeZxdBLn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i.pinimg.com/564x/0f/ce/c0/0fcec0528cf7110170908abc36f87d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6999" y="-2667000"/>
            <a:ext cx="6858001" cy="12192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2390504" y="1397726"/>
            <a:ext cx="743276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000" dirty="0" smtClean="0">
                <a:solidFill>
                  <a:schemeClr val="accent6">
                    <a:lumMod val="50000"/>
                  </a:schemeClr>
                </a:solidFill>
                <a:latin typeface="Diverplate" pitchFamily="2" charset="0"/>
              </a:rPr>
              <a:t>CUADERNO DE NOTAS</a:t>
            </a:r>
          </a:p>
          <a:p>
            <a:pPr algn="ctr"/>
            <a:r>
              <a:rPr lang="es-MX" sz="8000" dirty="0" smtClean="0">
                <a:solidFill>
                  <a:schemeClr val="accent6">
                    <a:lumMod val="50000"/>
                  </a:schemeClr>
                </a:solidFill>
                <a:latin typeface="Diverplate" pitchFamily="2" charset="0"/>
              </a:rPr>
              <a:t>CIENTIFICAS </a:t>
            </a:r>
            <a:endParaRPr lang="es-ES_tradnl" sz="8000" dirty="0">
              <a:solidFill>
                <a:schemeClr val="accent6">
                  <a:lumMod val="50000"/>
                </a:schemeClr>
              </a:solidFill>
              <a:latin typeface="Diverplat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0984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i.pinimg.com/564x/0f/ce/c0/0fcec0528cf7110170908abc36f87d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6999" y="-2667000"/>
            <a:ext cx="6858001" cy="12192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/>
          <p:cNvSpPr/>
          <p:nvPr/>
        </p:nvSpPr>
        <p:spPr>
          <a:xfrm>
            <a:off x="2834639" y="1463041"/>
            <a:ext cx="6818811" cy="3931920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s-MX" sz="1600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ESCUELA NORMAL DE EDUCACIÓN PREESCOLAR DEL ESTADO</a:t>
            </a:r>
            <a:endParaRPr lang="es-ES_trad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ctr">
              <a:lnSpc>
                <a:spcPct val="90000"/>
              </a:lnSpc>
            </a:pPr>
            <a:r>
              <a:rPr lang="es-MX" sz="1600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Nombre de la Institución de práctica: </a:t>
            </a:r>
            <a:endParaRPr lang="es-ES_trad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ctr">
              <a:lnSpc>
                <a:spcPct val="90000"/>
              </a:lnSpc>
            </a:pPr>
            <a:r>
              <a:rPr lang="es-MX" sz="1600" b="1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“Jardín de niños Diego Rivera ”</a:t>
            </a:r>
            <a:r>
              <a:rPr lang="es-ES_tradnl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42</a:t>
            </a:r>
          </a:p>
          <a:p>
            <a:pPr marL="228600" algn="ctr">
              <a:lnSpc>
                <a:spcPct val="90000"/>
              </a:lnSpc>
            </a:pPr>
            <a:r>
              <a:rPr lang="es-MX" sz="1600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Nombre de la educadora titular: </a:t>
            </a:r>
            <a:endParaRPr lang="es-ES_trad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ctr">
              <a:lnSpc>
                <a:spcPct val="90000"/>
              </a:lnSpc>
            </a:pPr>
            <a:r>
              <a:rPr lang="es-MX" sz="1600" b="1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Carla  Priscila Amarillas de la Cruz </a:t>
            </a:r>
            <a:endParaRPr lang="es-ES_trad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ctr">
              <a:lnSpc>
                <a:spcPct val="90000"/>
              </a:lnSpc>
            </a:pPr>
            <a:r>
              <a:rPr lang="es-MX" sz="1600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Grado en el que realiza las prácticas: 2ª y 3ª “B” </a:t>
            </a:r>
            <a:endParaRPr lang="es-ES_trad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ctr">
              <a:lnSpc>
                <a:spcPct val="90000"/>
              </a:lnSpc>
            </a:pPr>
            <a:r>
              <a:rPr lang="es-MX" sz="1600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total, de niños: </a:t>
            </a:r>
            <a:r>
              <a:rPr lang="es-MX" sz="1600" dirty="0" smtClean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35</a:t>
            </a:r>
            <a:endParaRPr lang="es-MX" sz="16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ctr">
              <a:lnSpc>
                <a:spcPct val="90000"/>
              </a:lnSpc>
            </a:pPr>
            <a:r>
              <a:rPr lang="es-MX" sz="1600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Nombre de la alumna practicante:</a:t>
            </a:r>
            <a:endParaRPr lang="es-ES_trad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ctr">
              <a:lnSpc>
                <a:spcPct val="90000"/>
              </a:lnSpc>
            </a:pPr>
            <a:r>
              <a:rPr lang="es-MX" sz="1600" b="1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Yadira Alejandra Palomo Rodríguez</a:t>
            </a:r>
            <a:endParaRPr lang="es-ES_trad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ctr">
              <a:lnSpc>
                <a:spcPct val="90000"/>
              </a:lnSpc>
            </a:pPr>
            <a:r>
              <a:rPr lang="es-MX" sz="1600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grado: 4° sección: “B” número de lista: 13</a:t>
            </a:r>
            <a:endParaRPr lang="es-ES_trad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ctr">
              <a:lnSpc>
                <a:spcPct val="90000"/>
              </a:lnSpc>
            </a:pPr>
            <a:r>
              <a:rPr lang="es-MX" sz="1600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periodo de práctica:</a:t>
            </a:r>
            <a:endParaRPr lang="es-ES_trad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ctr">
              <a:lnSpc>
                <a:spcPct val="90000"/>
              </a:lnSpc>
            </a:pPr>
            <a:r>
              <a:rPr lang="es-MX" sz="1600" dirty="0" smtClean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01 de marzo al 02 de julio del año 2021</a:t>
            </a:r>
            <a:endParaRPr lang="es-ES_trad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6412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i.pinimg.com/564x/0f/ce/c0/0fcec0528cf7110170908abc36f87d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6999" y="-2667000"/>
            <a:ext cx="6858001" cy="12192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redondeado 3"/>
          <p:cNvSpPr/>
          <p:nvPr/>
        </p:nvSpPr>
        <p:spPr>
          <a:xfrm>
            <a:off x="4029891" y="3437687"/>
            <a:ext cx="4258491" cy="599336"/>
          </a:xfrm>
          <a:prstGeom prst="roundRect">
            <a:avLst/>
          </a:prstGeom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latin typeface="Century Gothic" panose="020B0502020202020204" pitchFamily="34" charset="0"/>
              </a:rPr>
              <a:t>EXPLICACIÓN PARA NIÑOS:</a:t>
            </a:r>
            <a:endParaRPr lang="es-ES_tradnl" b="1" dirty="0">
              <a:latin typeface="Century Gothic" panose="020B0502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3111136" y="4258876"/>
            <a:ext cx="6096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es-MX" sz="1600" dirty="0">
                <a:latin typeface="Century Gothic" panose="020B0502020202020204" pitchFamily="34" charset="0"/>
              </a:rPr>
              <a:t>Investiga en libros, o en internet acerca de </a:t>
            </a:r>
            <a:r>
              <a:rPr lang="es-ES" sz="1600" dirty="0">
                <a:latin typeface="Century Gothic" panose="020B0502020202020204" pitchFamily="34" charset="0"/>
              </a:rPr>
              <a:t>animales que viven en… Cuevas / zonas tropicales / árboles. </a:t>
            </a:r>
          </a:p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es-ES" sz="1600" dirty="0">
                <a:latin typeface="Century Gothic" panose="020B0502020202020204" pitchFamily="34" charset="0"/>
              </a:rPr>
              <a:t>Elige uno de los animales que observaste en los videos o en los libros </a:t>
            </a:r>
          </a:p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es-ES" sz="1600" dirty="0">
                <a:latin typeface="Century Gothic" panose="020B0502020202020204" pitchFamily="34" charset="0"/>
              </a:rPr>
              <a:t>Realiza una exposición acerca de lo que investigaste, el lugar donde vive, su alimentación y características </a:t>
            </a:r>
            <a:endParaRPr lang="es-ES_tradnl" sz="1600" dirty="0">
              <a:latin typeface="Century Gothic" panose="020B050202020202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1260564" y="975277"/>
            <a:ext cx="979714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b="1" i="0" dirty="0" smtClean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Oso Pardo</a:t>
            </a:r>
          </a:p>
          <a:p>
            <a:pPr algn="ctr"/>
            <a:r>
              <a:rPr lang="es-ES" b="0" i="0" dirty="0" smtClean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El pelaje de </a:t>
            </a:r>
            <a:r>
              <a:rPr lang="es-ES" i="0" dirty="0" smtClean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los osos pardos es muy denso y muy tupido, con una cola que mide únicamente 7-8 centímetros. Su altura suele ser entre 70-152 </a:t>
            </a:r>
            <a:r>
              <a:rPr lang="es-ES" i="0" dirty="0" err="1" smtClean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cms</a:t>
            </a:r>
            <a:r>
              <a:rPr lang="es-ES" i="0" dirty="0" smtClean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, lo que hace que si se ponen de pie a dos patas pueden llegar a medir casi 3 metros. Su peso varía mucho según su tamaño, suele estar entre los 55 y los 680 kilos. </a:t>
            </a:r>
            <a:r>
              <a:rPr lang="es-ES" dirty="0">
                <a:latin typeface="Century Gothic" panose="020B0502020202020204" pitchFamily="34" charset="0"/>
              </a:rPr>
              <a:t>La miel es su alimento preferido y su dieta se basa principalmente en hongos, brotes, bayas, frutas, pastos, musgos, insectos y raíces. En cuanto a los animales que se comen, suelen ser ardillas, marmotas, ciervos, caribús y cabras de montaña.</a:t>
            </a:r>
            <a:endParaRPr lang="es-ES_tradnl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2597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i.pinimg.com/564x/0f/ce/c0/0fcec0528cf7110170908abc36f87d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6999" y="-2667000"/>
            <a:ext cx="6858001" cy="12192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redondeado 3"/>
          <p:cNvSpPr/>
          <p:nvPr/>
        </p:nvSpPr>
        <p:spPr>
          <a:xfrm>
            <a:off x="4029891" y="3437687"/>
            <a:ext cx="4258491" cy="599336"/>
          </a:xfrm>
          <a:prstGeom prst="roundRect">
            <a:avLst/>
          </a:prstGeom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latin typeface="Century Gothic" panose="020B0502020202020204" pitchFamily="34" charset="0"/>
              </a:rPr>
              <a:t>EXPLICACIÓN PARA NIÑOS:</a:t>
            </a:r>
            <a:endParaRPr lang="es-ES_tradnl" b="1" dirty="0">
              <a:latin typeface="Century Gothic" panose="020B0502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3111136" y="4258876"/>
            <a:ext cx="6096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es-MX" sz="1600" dirty="0">
                <a:latin typeface="Century Gothic" panose="020B0502020202020204" pitchFamily="34" charset="0"/>
              </a:rPr>
              <a:t>Investiga en libros, o en internet acerca de </a:t>
            </a:r>
            <a:r>
              <a:rPr lang="es-ES" sz="1600" dirty="0">
                <a:latin typeface="Century Gothic" panose="020B0502020202020204" pitchFamily="34" charset="0"/>
              </a:rPr>
              <a:t>animales que viven en… Cuevas / zonas tropicales / árboles. </a:t>
            </a:r>
          </a:p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es-ES" sz="1600" dirty="0">
                <a:latin typeface="Century Gothic" panose="020B0502020202020204" pitchFamily="34" charset="0"/>
              </a:rPr>
              <a:t>Elige uno de los animales que observaste en los videos o en los libros </a:t>
            </a:r>
          </a:p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es-ES" sz="1600" dirty="0">
                <a:latin typeface="Century Gothic" panose="020B0502020202020204" pitchFamily="34" charset="0"/>
              </a:rPr>
              <a:t>Realiza una exposición acerca de lo que investigaste, el lugar donde vive, su alimentación y características </a:t>
            </a:r>
            <a:endParaRPr lang="es-ES_tradnl" sz="1600" dirty="0">
              <a:latin typeface="Century Gothic" panose="020B050202020202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1260564" y="975277"/>
            <a:ext cx="9797143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0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¿</a:t>
            </a:r>
            <a:r>
              <a:rPr lang="es-ES" sz="2000" b="1" i="0" dirty="0" smtClean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Porque los animales viven en las cuevas?</a:t>
            </a:r>
          </a:p>
          <a:p>
            <a:pPr algn="ctr"/>
            <a:r>
              <a:rPr lang="es-ES" sz="2000" dirty="0">
                <a:latin typeface="Century Gothic" panose="020B0502020202020204" pitchFamily="34" charset="0"/>
              </a:rPr>
              <a:t>Las cuevas ofrecen a los animales que habitan en ellas unas condiciones ambientales estables, de humedad y temperatura. ... Los animales de las cuevas se han adaptado perfectamente a vivir bajo condiciones de oscuridad total, por lo que han perdido la vista y muchas veces el color de sus cuerpos</a:t>
            </a:r>
            <a:r>
              <a:rPr lang="es-ES" dirty="0" smtClean="0"/>
              <a:t>.</a:t>
            </a:r>
          </a:p>
          <a:p>
            <a:pPr algn="ctr"/>
            <a:r>
              <a:rPr lang="es-ES" b="1" dirty="0" smtClean="0">
                <a:latin typeface="Century Gothic" panose="020B0502020202020204" pitchFamily="34" charset="0"/>
              </a:rPr>
              <a:t>Fuente bibliográfica: </a:t>
            </a:r>
            <a:r>
              <a:rPr lang="es-ES" dirty="0" smtClean="0">
                <a:latin typeface="Century Gothic" panose="020B0502020202020204" pitchFamily="34" charset="0"/>
              </a:rPr>
              <a:t>Enciclopedia vol. 7 </a:t>
            </a:r>
            <a:endParaRPr lang="es-ES_tradnl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6340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i.pinimg.com/564x/0f/ce/c0/0fcec0528cf7110170908abc36f87d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6999" y="-2667000"/>
            <a:ext cx="6858001" cy="12192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redondeado 3"/>
          <p:cNvSpPr/>
          <p:nvPr/>
        </p:nvSpPr>
        <p:spPr>
          <a:xfrm>
            <a:off x="4029891" y="3437687"/>
            <a:ext cx="4258491" cy="599336"/>
          </a:xfrm>
          <a:prstGeom prst="roundRect">
            <a:avLst/>
          </a:prstGeom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latin typeface="Century Gothic" panose="020B0502020202020204" pitchFamily="34" charset="0"/>
              </a:rPr>
              <a:t>EXPLICACIÓN PARA NIÑOS:</a:t>
            </a:r>
            <a:endParaRPr lang="es-ES_tradnl" b="1" dirty="0">
              <a:latin typeface="Century Gothic" panose="020B0502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3111136" y="4258876"/>
            <a:ext cx="6096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es-MX" sz="1600" dirty="0">
                <a:latin typeface="Century Gothic" panose="020B0502020202020204" pitchFamily="34" charset="0"/>
              </a:rPr>
              <a:t>Observa el siguiente video:</a:t>
            </a:r>
          </a:p>
          <a:p>
            <a:r>
              <a:rPr lang="es-ES_tradnl" sz="1600" dirty="0" smtClean="0">
                <a:latin typeface="Century Gothic" panose="020B0502020202020204" pitchFamily="34" charset="0"/>
                <a:hlinkClick r:id="rId3"/>
              </a:rPr>
              <a:t>https://www.youtube.com/watch?v=50LtJLjXh8k</a:t>
            </a:r>
            <a:endParaRPr lang="es-ES_tradnl" sz="1600" dirty="0" smtClean="0"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MX" sz="1600" dirty="0" smtClean="0">
                <a:latin typeface="Century Gothic" panose="020B0502020202020204" pitchFamily="34" charset="0"/>
              </a:rPr>
              <a:t>Investiga</a:t>
            </a:r>
            <a:r>
              <a:rPr lang="es-MX" sz="1600" baseline="0" dirty="0" smtClean="0">
                <a:latin typeface="Century Gothic" panose="020B0502020202020204" pitchFamily="34" charset="0"/>
              </a:rPr>
              <a:t> otros regionalismos, puedes pedir a tus abuelos y papis que te ayuden.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MX" sz="1600" baseline="0" dirty="0" smtClean="0">
                <a:latin typeface="Century Gothic" panose="020B0502020202020204" pitchFamily="34" charset="0"/>
              </a:rPr>
              <a:t>Graba un video en donde compartas los regionalismos que conociste y cual es su significado y para que la utilizamos.</a:t>
            </a:r>
            <a:endParaRPr lang="es-ES_tradnl" sz="1600" dirty="0">
              <a:latin typeface="Century Gothic" panose="020B050202020202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1260564" y="821388"/>
            <a:ext cx="9797143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000" b="1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Regionalismos</a:t>
            </a:r>
          </a:p>
          <a:p>
            <a:r>
              <a:rPr lang="es-ES" dirty="0">
                <a:latin typeface="Century Gothic" panose="020B0502020202020204" pitchFamily="34" charset="0"/>
              </a:rPr>
              <a:t>En </a:t>
            </a:r>
            <a:r>
              <a:rPr lang="es-ES" dirty="0" smtClean="0">
                <a:latin typeface="Century Gothic" panose="020B0502020202020204" pitchFamily="34" charset="0"/>
              </a:rPr>
              <a:t>lingüística </a:t>
            </a:r>
            <a:r>
              <a:rPr lang="es-ES" dirty="0">
                <a:latin typeface="Century Gothic" panose="020B0502020202020204" pitchFamily="34" charset="0"/>
              </a:rPr>
              <a:t>los regionalismos son aquellas palabras o construcciones sintácticas que resultan características de un lugar geográfico determinado, y que forman por ende parte de la identidad lingüística de sus habitantes o pobladores.</a:t>
            </a:r>
          </a:p>
          <a:p>
            <a:r>
              <a:rPr lang="es-ES" dirty="0">
                <a:latin typeface="Century Gothic" panose="020B0502020202020204" pitchFamily="34" charset="0"/>
              </a:rPr>
              <a:t>Generalmente, los regionalismos consisten en variaciones lexicales, o sea, en nombres distintos para las mismas cosas. Así, son evidencia de la riqueza lingüística de un idioma determinado, en el que un mismo referente dispone de numerosos vocablos</a:t>
            </a:r>
            <a:r>
              <a:rPr lang="es-ES" dirty="0" smtClean="0">
                <a:latin typeface="Century Gothic" panose="020B0502020202020204" pitchFamily="34" charset="0"/>
              </a:rPr>
              <a:t>.</a:t>
            </a:r>
            <a:r>
              <a:rPr lang="es-ES" dirty="0">
                <a:latin typeface="Century Gothic" panose="020B0502020202020204" pitchFamily="34" charset="0"/>
              </a:rPr>
              <a:t/>
            </a:r>
            <a:br>
              <a:rPr lang="es-ES" dirty="0">
                <a:latin typeface="Century Gothic" panose="020B0502020202020204" pitchFamily="34" charset="0"/>
              </a:rPr>
            </a:br>
            <a:r>
              <a:rPr lang="es-ES" dirty="0">
                <a:latin typeface="Century Gothic" panose="020B0502020202020204" pitchFamily="34" charset="0"/>
              </a:rPr>
              <a:t>Fuente: </a:t>
            </a:r>
            <a:r>
              <a:rPr lang="es-ES" dirty="0">
                <a:latin typeface="Century Gothic" panose="020B0502020202020204" pitchFamily="34" charset="0"/>
                <a:hlinkClick r:id="rId4"/>
              </a:rPr>
              <a:t>https://concepto.de/regionalismos/#ixzz6oeZxdBLn</a:t>
            </a:r>
            <a:endParaRPr lang="es-ES_tradnl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8620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i.pinimg.com/564x/0f/ce/c0/0fcec0528cf7110170908abc36f87d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6999" y="-2667000"/>
            <a:ext cx="6858001" cy="12192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redondeado 3"/>
          <p:cNvSpPr/>
          <p:nvPr/>
        </p:nvSpPr>
        <p:spPr>
          <a:xfrm>
            <a:off x="4029891" y="3437687"/>
            <a:ext cx="4258491" cy="599336"/>
          </a:xfrm>
          <a:prstGeom prst="roundRect">
            <a:avLst/>
          </a:prstGeom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latin typeface="Century Gothic" panose="020B0502020202020204" pitchFamily="34" charset="0"/>
              </a:rPr>
              <a:t>EXPLICACIÓN PARA NIÑOS:</a:t>
            </a:r>
            <a:endParaRPr lang="es-ES_tradnl" b="1" dirty="0">
              <a:latin typeface="Century Gothic" panose="020B0502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3111136" y="4258876"/>
            <a:ext cx="6096000" cy="1846659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s-MX" sz="1600" dirty="0" smtClean="0">
                <a:latin typeface="Century Gothic" panose="020B0502020202020204" pitchFamily="34" charset="0"/>
              </a:rPr>
              <a:t>Escucha con atención el video de</a:t>
            </a:r>
            <a:r>
              <a:rPr lang="es-MX" sz="1600" baseline="0" dirty="0" smtClean="0">
                <a:latin typeface="Century Gothic" panose="020B0502020202020204" pitchFamily="34" charset="0"/>
              </a:rPr>
              <a:t> tu maestra en donde comienza a contar una leyenda muy famosa. (Se subirá ese día el grupo de Facebook)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MX" sz="1600" baseline="0" dirty="0" smtClean="0">
                <a:latin typeface="Century Gothic" panose="020B0502020202020204" pitchFamily="34" charset="0"/>
              </a:rPr>
              <a:t>Pide a tus abuelos o papis que te la cuenten y sube un video continuando la leyenda. </a:t>
            </a:r>
            <a:endParaRPr lang="es-MX" sz="1600" dirty="0" smtClean="0"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s-MX" sz="1600" dirty="0" smtClean="0"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1260564" y="1383091"/>
            <a:ext cx="979714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b="1" dirty="0" smtClean="0">
                <a:latin typeface="Century Gothic" panose="020B0502020202020204" pitchFamily="34" charset="0"/>
              </a:rPr>
              <a:t>Leyenda: </a:t>
            </a:r>
          </a:p>
          <a:p>
            <a:pPr algn="ctr"/>
            <a:r>
              <a:rPr lang="es-ES" dirty="0" smtClean="0">
                <a:latin typeface="Century Gothic" panose="020B0502020202020204" pitchFamily="34" charset="0"/>
              </a:rPr>
              <a:t>Una </a:t>
            </a:r>
            <a:r>
              <a:rPr lang="es-ES" dirty="0">
                <a:latin typeface="Century Gothic" panose="020B0502020202020204" pitchFamily="34" charset="0"/>
              </a:rPr>
              <a:t>leyenda es una narración sobre hechos sobrenaturales, naturales o una mezcla de ambos que se transmite de generación en generación, de forma oral o escrita. Lo ubica en un tiempo y lugar similar al de los miembros de una comunidad, lo que aporta cierta, verosimilitud al relato</a:t>
            </a:r>
            <a:r>
              <a:rPr lang="es-ES" dirty="0" smtClean="0">
                <a:latin typeface="Century Gothic" panose="020B0502020202020204" pitchFamily="34" charset="0"/>
              </a:rPr>
              <a:t>.</a:t>
            </a:r>
          </a:p>
          <a:p>
            <a:pPr algn="ctr"/>
            <a:r>
              <a:rPr lang="es-ES" b="1" dirty="0" smtClean="0">
                <a:latin typeface="Century Gothic" panose="020B0502020202020204" pitchFamily="34" charset="0"/>
              </a:rPr>
              <a:t>Fuente bibliográfica: </a:t>
            </a:r>
            <a:r>
              <a:rPr lang="es-ES" dirty="0" smtClean="0">
                <a:latin typeface="Century Gothic" panose="020B0502020202020204" pitchFamily="34" charset="0"/>
              </a:rPr>
              <a:t>https://es.wikipedia.org/wiki/Leyenda</a:t>
            </a:r>
            <a:endParaRPr lang="es-ES_tradnl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6569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399</Words>
  <Application>Microsoft Office PowerPoint</Application>
  <PresentationFormat>Panorámica</PresentationFormat>
  <Paragraphs>41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Century Gothic</vt:lpstr>
      <vt:lpstr>Diverplate</vt:lpstr>
      <vt:lpstr>Times New Roman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yadiraapolomoo@gmail.com</dc:creator>
  <cp:lastModifiedBy>yadiraapolomoo@gmail.com</cp:lastModifiedBy>
  <cp:revision>6</cp:revision>
  <dcterms:created xsi:type="dcterms:W3CDTF">2021-03-09T20:31:35Z</dcterms:created>
  <dcterms:modified xsi:type="dcterms:W3CDTF">2021-03-09T21:50:47Z</dcterms:modified>
</cp:coreProperties>
</file>