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1" r:id="rId6"/>
    <p:sldId id="260" r:id="rId7"/>
    <p:sldId id="262" r:id="rId8"/>
    <p:sldId id="264" r:id="rId9"/>
    <p:sldId id="263" r:id="rId10"/>
    <p:sldId id="265" r:id="rId11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E510"/>
    <a:srgbClr val="FECB70"/>
    <a:srgbClr val="24225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463" autoAdjust="0"/>
    <p:restoredTop sz="94660"/>
  </p:normalViewPr>
  <p:slideViewPr>
    <p:cSldViewPr snapToGrid="0">
      <p:cViewPr>
        <p:scale>
          <a:sx n="70" d="100"/>
          <a:sy n="70" d="100"/>
        </p:scale>
        <p:origin x="504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Hoja_de_c_lculo_de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6647530925963802E-2"/>
          <c:y val="6.4649356575018607E-2"/>
          <c:w val="0.91166681408358641"/>
          <c:h val="0.73864636320105492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Hoja1!$C$1</c:f>
              <c:strCache>
                <c:ptCount val="1"/>
                <c:pt idx="0">
                  <c:v>COMPETENCIAS DEL CURSO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Competencia 1.1 y 1.2</c:v>
                </c:pt>
                <c:pt idx="1">
                  <c:v>Competencia 2.2</c:v>
                </c:pt>
                <c:pt idx="2">
                  <c:v>Competencia 4.1 </c:v>
                </c:pt>
                <c:pt idx="3">
                  <c:v>Competencia 5.3</c:v>
                </c:pt>
              </c:strCache>
            </c:strRef>
          </c:cat>
          <c:val>
            <c:numRef>
              <c:f>Hoja1!$C$2:$C$5</c:f>
              <c:numCache>
                <c:formatCode>General</c:formatCode>
                <c:ptCount val="4"/>
                <c:pt idx="0">
                  <c:v>8</c:v>
                </c:pt>
                <c:pt idx="1">
                  <c:v>8</c:v>
                </c:pt>
                <c:pt idx="2">
                  <c:v>7</c:v>
                </c:pt>
                <c:pt idx="3">
                  <c:v>9</c:v>
                </c:pt>
              </c:numCache>
            </c:numRef>
          </c:val>
        </c:ser>
        <c:ser>
          <c:idx val="2"/>
          <c:order val="1"/>
          <c:tx>
            <c:strRef>
              <c:f>Hoja1!$D$1</c:f>
              <c:strCache>
                <c:ptCount val="1"/>
                <c:pt idx="0">
                  <c:v>Columna2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cat>
            <c:strRef>
              <c:f>Hoja1!$A$2:$A$5</c:f>
              <c:strCache>
                <c:ptCount val="4"/>
                <c:pt idx="0">
                  <c:v>Competencia 1.1 y 1.2</c:v>
                </c:pt>
                <c:pt idx="1">
                  <c:v>Competencia 2.2</c:v>
                </c:pt>
                <c:pt idx="2">
                  <c:v>Competencia 4.1 </c:v>
                </c:pt>
                <c:pt idx="3">
                  <c:v>Competencia 5.3</c:v>
                </c:pt>
              </c:strCache>
            </c:strRef>
          </c:cat>
          <c:val>
            <c:numRef>
              <c:f>Hoja1!$D$2:$D$5</c:f>
              <c:numCache>
                <c:formatCode>General</c:formatCode>
                <c:ptCount val="4"/>
                <c:pt idx="0">
                  <c:v>8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16926664"/>
        <c:axId val="416929408"/>
      </c:barChart>
      <c:catAx>
        <c:axId val="4169266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6929408"/>
        <c:crosses val="autoZero"/>
        <c:auto val="1"/>
        <c:lblAlgn val="ctr"/>
        <c:lblOffset val="100"/>
        <c:noMultiLvlLbl val="0"/>
      </c:catAx>
      <c:valAx>
        <c:axId val="416929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4169266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65115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3259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17366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41739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47139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24201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33885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970276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62449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64674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51882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139DC5-6EF6-487B-8F38-7CC9A273880F}" type="datetimeFigureOut">
              <a:rPr lang="es-MX" smtClean="0"/>
              <a:t>09/03/2021</a:t>
            </a:fld>
            <a:endParaRPr lang="es-MX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7A64CD2-EB3B-40D8-87CF-5664DCBB4B70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41819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Rectángulo 2"/>
          <p:cNvSpPr/>
          <p:nvPr/>
        </p:nvSpPr>
        <p:spPr>
          <a:xfrm>
            <a:off x="1615744" y="143429"/>
            <a:ext cx="7965743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Escuela Normal de Educación Preescolar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Licenciatura en educación preescolar </a:t>
            </a:r>
          </a:p>
          <a:p>
            <a:pPr algn="ctr">
              <a:lnSpc>
                <a:spcPct val="150000"/>
              </a:lnSpc>
            </a:pPr>
            <a:endParaRPr lang="es-MX" sz="2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endParaRPr lang="es-MX" sz="20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Ciclo escolar 2020-2021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“Análisis del programa del curso” 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Profesora: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Martha Gabriela Ávila Camacho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Asignatura: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Estrategias para el desarrollo socioemocional 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Alumna: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Daniela Velázquez Díaz</a:t>
            </a: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Grado: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2° </a:t>
            </a: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Sección: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“D”</a:t>
            </a:r>
          </a:p>
          <a:p>
            <a:pPr algn="ctr">
              <a:lnSpc>
                <a:spcPct val="150000"/>
              </a:lnSpc>
            </a:pPr>
            <a:r>
              <a:rPr lang="es-MX" sz="2000" b="1" dirty="0" smtClean="0">
                <a:latin typeface="Arial" panose="020B0604020202020204" pitchFamily="34" charset="0"/>
                <a:cs typeface="Arial" panose="020B0604020202020204" pitchFamily="34" charset="0"/>
              </a:rPr>
              <a:t>Numero de lista: 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19</a:t>
            </a: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</a:p>
          <a:p>
            <a:pPr algn="r">
              <a:lnSpc>
                <a:spcPct val="150000"/>
              </a:lnSpc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Saltillo Coahuila </a:t>
            </a:r>
          </a:p>
          <a:p>
            <a:pPr algn="r">
              <a:lnSpc>
                <a:spcPct val="150000"/>
              </a:lnSpc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Marzo 2021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Escuela Normal de Educación Preescolar – Desarrollo de competencias  linguisticas">
            <a:extLst>
              <a:ext uri="{FF2B5EF4-FFF2-40B4-BE49-F238E27FC236}">
                <a16:creationId xmlns:a16="http://schemas.microsoft.com/office/drawing/2014/main" xmlns="" id="{44BB04CB-6AD7-4D5C-83C7-D986DF97FB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4464" y="1100950"/>
            <a:ext cx="1827280" cy="13587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394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310186" y="450376"/>
            <a:ext cx="595042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600" b="1" dirty="0" smtClean="0">
                <a:solidFill>
                  <a:srgbClr val="F1E510"/>
                </a:solidFill>
              </a:rPr>
              <a:t>Mi nivel de competencia</a:t>
            </a:r>
            <a:endParaRPr lang="es-MX" sz="3600" b="1" dirty="0">
              <a:solidFill>
                <a:srgbClr val="F1E510"/>
              </a:solidFill>
            </a:endParaRPr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094146"/>
              </p:ext>
            </p:extLst>
          </p:nvPr>
        </p:nvGraphicFramePr>
        <p:xfrm>
          <a:off x="7736765" y="4036072"/>
          <a:ext cx="4054902" cy="22250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27451"/>
                <a:gridCol w="2027451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10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Competente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9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Satisfactorio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8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Suficiente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7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Regular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6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Básico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s-MX" b="1" dirty="0" smtClean="0"/>
                        <a:t>5</a:t>
                      </a:r>
                      <a:endParaRPr lang="es-MX" b="1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/>
                        <a:t>No se muestra</a:t>
                      </a:r>
                      <a:endParaRPr lang="es-MX" dirty="0"/>
                    </a:p>
                  </a:txBody>
                  <a:tcPr>
                    <a:solidFill>
                      <a:srgbClr val="F1E51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1" name="Gráfico 20"/>
          <p:cNvGraphicFramePr/>
          <p:nvPr>
            <p:extLst>
              <p:ext uri="{D42A27DB-BD31-4B8C-83A1-F6EECF244321}">
                <p14:modId xmlns:p14="http://schemas.microsoft.com/office/powerpoint/2010/main" val="3509782712"/>
              </p:ext>
            </p:extLst>
          </p:nvPr>
        </p:nvGraphicFramePr>
        <p:xfrm>
          <a:off x="1172191" y="1497590"/>
          <a:ext cx="5856406" cy="3988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17472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8215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890336" y="598648"/>
            <a:ext cx="101065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b="1" dirty="0" smtClean="0">
                <a:solidFill>
                  <a:srgbClr val="242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¿Qué competencias movilizaremos?</a:t>
            </a:r>
            <a:endParaRPr lang="es-MX" sz="2800" b="1" dirty="0">
              <a:solidFill>
                <a:srgbClr val="242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1371599" y="1528011"/>
            <a:ext cx="1011855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AutoNum type="arabicPeriod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Detecta los procesos de aprendizaje de sus alumnos para favorecer su desarrollo cognitivo y socioemocional. 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Plantea las necesidades formativas de los alumnos de acuerdo con sus procesos de desarrollo y de aprendizaje, con base en los nuevos enfoques pedagógicos.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Establece relaciones entre los principios, conceptos disciplinarios y contenidos del plan y programas de estudio en función del logro de aprendizaje de sus alumnos, asegurando la coherencia y continuidad entre los distintos grados y niveles educativos.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80637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1151020" y="1869957"/>
            <a:ext cx="943275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Aplica el plan y programas de estudio para alcanzar los propósitos educativos y contribuir al pleno desenvolvimiento de las capacidades de sus alumnos.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Incorpora los recursos y medios didácticos idóneos para favorecer el aprendizaje de acuerdo con el conocimiento de los procesos de desarrollo cognitivo y socioemocional de los alumnos. 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988593" y="3808949"/>
            <a:ext cx="975761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Emplea la evaluación para intervenir en los diferentes ámbitos y momentos de la tarea educativa para mejorar los aprendizajes de sus alumnos.</a:t>
            </a:r>
          </a:p>
          <a:p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Evalúa el aprendizaje de sus alumnos mediante la aplicación de distintas teorías, métodos e instrumentos considerando las áreas campos y ámbitos de conocimiento, así como los saberes correspondientes al grado y nivel educativo.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4405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62526" y="2151727"/>
            <a:ext cx="635267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Integra recursos de la investigación educativa para enriquecer su práctica profesional, expresando su interés por el conocimiento, la ciencia y la mejora de la educación.</a:t>
            </a:r>
          </a:p>
          <a:p>
            <a:endParaRPr lang="es-MX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Utiliza los recursos metodológicos y técnicos de la investigación para explicar, comprender situaciones educativas y mejorar su docencia. 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6274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77229" y="613610"/>
            <a:ext cx="56187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b="1" dirty="0" smtClean="0">
                <a:solidFill>
                  <a:srgbClr val="24225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¿A través de que las movilizaremos?</a:t>
            </a:r>
            <a:endParaRPr lang="es-MX" sz="2400" b="1" dirty="0">
              <a:solidFill>
                <a:srgbClr val="24225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7595195" y="2691505"/>
            <a:ext cx="446162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1. Considero que está competencia la movilizaremos a través de los procesos de desarrollo y aprendizaje desde el plan y programas de estudio con base a enfoques pedagógicos para favorecer el aprendizaje de los alumnos.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1889" y="1198059"/>
            <a:ext cx="7231418" cy="5166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6906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4190941" y="3876050"/>
            <a:ext cx="56217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2. Se movilizara a través de la incorporación de recursos y medios didácticos para favorecer el desarrollo cognitivo y socioemocional del aprendizaje de los alumnos.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067" y="329504"/>
            <a:ext cx="4416111" cy="3307821"/>
          </a:xfrm>
          <a:prstGeom prst="rect">
            <a:avLst/>
          </a:prstGeom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90630" y="652819"/>
            <a:ext cx="2369024" cy="42115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2423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939067" y="2862814"/>
            <a:ext cx="574833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3. Está competencia se movilizara a través del uso de instrumentos o métodos para evaluar e aprendizaje de los alumnos, así como sus saberes de acuerdo a su grado y nivel educativo.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Imagen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07603" y="354533"/>
            <a:ext cx="4656516" cy="6148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846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361665" y="740664"/>
            <a:ext cx="55409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4. Se movilizara mediante el uso de recursos metodológicos y técnicos de la investigación para a mejora educativa y docente.</a:t>
            </a:r>
            <a:endParaRPr lang="es-MX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Imagen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5391" y="740664"/>
            <a:ext cx="5486400" cy="5376671"/>
          </a:xfrm>
          <a:prstGeom prst="rect">
            <a:avLst/>
          </a:prstGeom>
        </p:spPr>
      </p:pic>
      <p:pic>
        <p:nvPicPr>
          <p:cNvPr id="1026" name="Picture 2" descr="PRACTICA EDUCATIVA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5954" y="1939276"/>
            <a:ext cx="3993070" cy="29794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2015088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453</Words>
  <Application>Microsoft Office PowerPoint</Application>
  <PresentationFormat>Panorámica</PresentationFormat>
  <Paragraphs>47</Paragraphs>
  <Slides>10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pc</dc:creator>
  <cp:lastModifiedBy>pc</cp:lastModifiedBy>
  <cp:revision>9</cp:revision>
  <dcterms:created xsi:type="dcterms:W3CDTF">2021-03-09T15:14:28Z</dcterms:created>
  <dcterms:modified xsi:type="dcterms:W3CDTF">2021-03-09T16:26:25Z</dcterms:modified>
</cp:coreProperties>
</file>