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0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510"/>
    <a:srgbClr val="FECB70"/>
    <a:srgbClr val="242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3" autoAdjust="0"/>
    <p:restoredTop sz="94660"/>
  </p:normalViewPr>
  <p:slideViewPr>
    <p:cSldViewPr snapToGrid="0">
      <p:cViewPr>
        <p:scale>
          <a:sx n="70" d="100"/>
          <a:sy n="70" d="100"/>
        </p:scale>
        <p:origin x="50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647530925963802E-2"/>
          <c:y val="6.4649356575018607E-2"/>
          <c:w val="0.91166681408358641"/>
          <c:h val="0.7386463632010549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Hoja1!$C$1</c:f>
              <c:strCache>
                <c:ptCount val="1"/>
                <c:pt idx="0">
                  <c:v>COMPETENCIAS DEL CURSO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Competencia 1.1 y 1.2</c:v>
                </c:pt>
                <c:pt idx="1">
                  <c:v>Competencia 2.2</c:v>
                </c:pt>
                <c:pt idx="2">
                  <c:v>Competencia 4.1 </c:v>
                </c:pt>
                <c:pt idx="3">
                  <c:v>Competencia 5.3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9</c:v>
                </c:pt>
              </c:numCache>
            </c:numRef>
          </c:val>
        </c:ser>
        <c:ser>
          <c:idx val="2"/>
          <c:order val="1"/>
          <c:tx>
            <c:strRef>
              <c:f>Hoja1!$D$1</c:f>
              <c:strCache>
                <c:ptCount val="1"/>
                <c:pt idx="0">
                  <c:v>Columna2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Competencia 1.1 y 1.2</c:v>
                </c:pt>
                <c:pt idx="1">
                  <c:v>Competencia 2.2</c:v>
                </c:pt>
                <c:pt idx="2">
                  <c:v>Competencia 4.1 </c:v>
                </c:pt>
                <c:pt idx="3">
                  <c:v>Competencia 5.3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926664"/>
        <c:axId val="416929408"/>
      </c:barChart>
      <c:catAx>
        <c:axId val="41692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16929408"/>
        <c:crosses val="autoZero"/>
        <c:auto val="1"/>
        <c:lblAlgn val="ctr"/>
        <c:lblOffset val="100"/>
        <c:noMultiLvlLbl val="0"/>
      </c:catAx>
      <c:valAx>
        <c:axId val="41692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16926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651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259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36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73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7139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420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338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702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44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67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188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39DC5-6EF6-487B-8F38-7CC9A273880F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64CD2-EB3B-40D8-87CF-5664DCBB4B7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181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615744" y="143429"/>
            <a:ext cx="796574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 </a:t>
            </a:r>
          </a:p>
          <a:p>
            <a:pPr algn="ctr">
              <a:lnSpc>
                <a:spcPct val="150000"/>
              </a:lnSpc>
            </a:pP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“Análisis del programa del curso” </a:t>
            </a:r>
          </a:p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Profesora: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Martha Gabriela Ávila Camacho</a:t>
            </a:r>
          </a:p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Asignatura: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Estrategias para el desarrollo socioemocional </a:t>
            </a:r>
          </a:p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Alumna: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Daniela Velázquez Díaz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Grado: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2° 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Sección: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“D”</a:t>
            </a:r>
          </a:p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Numero de lista: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r">
              <a:lnSpc>
                <a:spcPct val="150000"/>
              </a:lnSpc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Saltillo Coahuila </a:t>
            </a:r>
          </a:p>
          <a:p>
            <a:pPr algn="r">
              <a:lnSpc>
                <a:spcPct val="150000"/>
              </a:lnSpc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Marzo 2021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xmlns="" id="{44BB04CB-6AD7-4D5C-83C7-D986DF97F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464" y="1100950"/>
            <a:ext cx="1827280" cy="135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94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310186" y="450376"/>
            <a:ext cx="5950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rgbClr val="F1E510"/>
                </a:solidFill>
              </a:rPr>
              <a:t>Mi nivel de competencia</a:t>
            </a:r>
            <a:endParaRPr lang="es-MX" sz="3600" b="1" dirty="0">
              <a:solidFill>
                <a:srgbClr val="F1E510"/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094146"/>
              </p:ext>
            </p:extLst>
          </p:nvPr>
        </p:nvGraphicFramePr>
        <p:xfrm>
          <a:off x="7736765" y="4036072"/>
          <a:ext cx="405490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7451"/>
                <a:gridCol w="20274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10</a:t>
                      </a:r>
                      <a:endParaRPr lang="es-MX" b="1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Competente</a:t>
                      </a:r>
                      <a:endParaRPr lang="es-MX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9</a:t>
                      </a:r>
                      <a:endParaRPr lang="es-MX" b="1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Satisfactorio</a:t>
                      </a:r>
                      <a:endParaRPr lang="es-MX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8</a:t>
                      </a:r>
                      <a:endParaRPr lang="es-MX" b="1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Suficiente</a:t>
                      </a:r>
                      <a:endParaRPr lang="es-MX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7</a:t>
                      </a:r>
                      <a:endParaRPr lang="es-MX" b="1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Regular</a:t>
                      </a:r>
                      <a:endParaRPr lang="es-MX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6</a:t>
                      </a:r>
                      <a:endParaRPr lang="es-MX" b="1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Básico</a:t>
                      </a:r>
                      <a:endParaRPr lang="es-MX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5</a:t>
                      </a:r>
                      <a:endParaRPr lang="es-MX" b="1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 se muestra</a:t>
                      </a:r>
                      <a:endParaRPr lang="es-MX" dirty="0"/>
                    </a:p>
                  </a:txBody>
                  <a:tcPr>
                    <a:solidFill>
                      <a:srgbClr val="F1E51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val="3509782712"/>
              </p:ext>
            </p:extLst>
          </p:nvPr>
        </p:nvGraphicFramePr>
        <p:xfrm>
          <a:off x="1172191" y="1497590"/>
          <a:ext cx="5856406" cy="3988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747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215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90336" y="598648"/>
            <a:ext cx="10106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242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competencias movilizaremos?</a:t>
            </a:r>
            <a:endParaRPr lang="es-MX" sz="2800" b="1" dirty="0">
              <a:solidFill>
                <a:srgbClr val="242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71599" y="1528011"/>
            <a:ext cx="1011855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socioemocional. </a:t>
            </a:r>
          </a:p>
          <a:p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Plantea las necesidades formativas de los alumnos de acuerdo con sus procesos de desarrollo y de aprendizaje, con base en los nuevos enfoques pedagógicos.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Establece relaciones entre los principios, conceptos disciplinarios y contenidos del plan y programas de estudio en función del logro de aprendizaje de sus alumnos, asegurando la coherencia y continuidad entre los distintos grados y niveles educativos.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063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151020" y="1869957"/>
            <a:ext cx="94327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Aplica el plan y programas de estudio para alcanzar los propósitos educativos y contribuir al pleno desenvolvimiento de las capacidades de sus alumnos.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Incorpora los recursos y medios didácticos idóneos para favorecer el aprendizaje de acuerdo con el conocimiento de los procesos de desarrollo cognitivo y socioemocional de los alumnos. 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88593" y="3808949"/>
            <a:ext cx="97576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Emplea la evaluación para intervenir en los diferentes ámbitos y momentos de la tarea educativa para mejorar los aprendizajes de sus alumnos.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Evalúa el aprendizaje de sus alumnos mediante la aplicación de distintas teorías, métodos e instrumentos considerando las áreas campos y ámbitos de conocimiento, así como los saberes correspondientes al grado y nivel educativo.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4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962526" y="2151727"/>
            <a:ext cx="63526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Integra recursos de la investigación educativa para enriquecer su práctica profesional, expresando su interés por el conocimiento, la ciencia y la mejora de la educación.</a:t>
            </a:r>
          </a:p>
          <a:p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Utiliza los recursos metodológicos y técnicos de la investigación para explicar, comprender situaciones educativas y mejorar su docencia.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27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77229" y="613610"/>
            <a:ext cx="5618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242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¿A través de que las movilizaremos?</a:t>
            </a:r>
            <a:endParaRPr lang="es-MX" sz="2400" b="1" dirty="0">
              <a:solidFill>
                <a:srgbClr val="242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595195" y="2691505"/>
            <a:ext cx="44616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Considero que está competencia la movilizaremos a través de los procesos de desarrollo y aprendizaje desde el plan y programas de estudio con base a enfoques pedagógicos para favorecer el aprendizaje de los alumnos.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9" y="1198059"/>
            <a:ext cx="7231418" cy="516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90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190941" y="3876050"/>
            <a:ext cx="56217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Se movilizara a través de la incorporación de recursos y medios didácticos para favorecer el desarrollo cognitivo y socioemocional del aprendizaje de los alumnos.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067" y="329504"/>
            <a:ext cx="4416111" cy="330782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630" y="652819"/>
            <a:ext cx="2369024" cy="421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4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939067" y="2862814"/>
            <a:ext cx="57483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Está competencia se movilizara a través del uso de instrumentos o métodos para evaluar e aprendizaje de los alumnos, así como sus saberes de acuerdo a su grado y nivel educativo.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603" y="354533"/>
            <a:ext cx="4656516" cy="614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846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61665" y="740664"/>
            <a:ext cx="55409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Se movilizara mediante el uso de recursos metodológicos y técnicos de la investigación para a mejora educativa y docente.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391" y="740664"/>
            <a:ext cx="5486400" cy="5376671"/>
          </a:xfrm>
          <a:prstGeom prst="rect">
            <a:avLst/>
          </a:prstGeom>
        </p:spPr>
      </p:pic>
      <p:pic>
        <p:nvPicPr>
          <p:cNvPr id="1026" name="Picture 2" descr="PRACTICA EDUCATIV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54" y="1939276"/>
            <a:ext cx="3993070" cy="2979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1508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453</Words>
  <Application>Microsoft Office PowerPoint</Application>
  <PresentationFormat>Panorámica</PresentationFormat>
  <Paragraphs>47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9</cp:revision>
  <dcterms:created xsi:type="dcterms:W3CDTF">2021-03-09T15:14:28Z</dcterms:created>
  <dcterms:modified xsi:type="dcterms:W3CDTF">2021-03-09T16:26:25Z</dcterms:modified>
</cp:coreProperties>
</file>