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FE4"/>
    <a:srgbClr val="1C8DB0"/>
    <a:srgbClr val="7BB0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Hoja1!$A$2:$A$6</c:f>
              <c:strCache>
                <c:ptCount val="5"/>
                <c:pt idx="0">
                  <c:v>Competencia 1.1</c:v>
                </c:pt>
                <c:pt idx="1">
                  <c:v>Competencia 1.2</c:v>
                </c:pt>
                <c:pt idx="2">
                  <c:v>Competencia 2.2</c:v>
                </c:pt>
                <c:pt idx="3">
                  <c:v>Competencia 4.1</c:v>
                </c:pt>
                <c:pt idx="4">
                  <c:v>Competencia 5.3</c:v>
                </c:pt>
              </c:strCache>
            </c:strRef>
          </c:cat>
          <c:val>
            <c:numRef>
              <c:f>Hoja1!$B$2:$B$6</c:f>
              <c:numCache>
                <c:formatCode>Estándar</c:formatCode>
                <c:ptCount val="5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996416"/>
        <c:axId val="77997952"/>
      </c:barChart>
      <c:catAx>
        <c:axId val="7799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77997952"/>
        <c:crosses val="autoZero"/>
        <c:auto val="1"/>
        <c:lblAlgn val="ctr"/>
        <c:lblOffset val="100"/>
        <c:noMultiLvlLbl val="0"/>
      </c:catAx>
      <c:valAx>
        <c:axId val="77997952"/>
        <c:scaling>
          <c:orientation val="minMax"/>
        </c:scaling>
        <c:delete val="0"/>
        <c:axPos val="l"/>
        <c:majorGridlines/>
        <c:numFmt formatCode="Estándar" sourceLinked="1"/>
        <c:majorTickMark val="out"/>
        <c:minorTickMark val="none"/>
        <c:tickLblPos val="nextTo"/>
        <c:crossAx val="7799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0.87931</cdr:x>
      <cdr:y>0.28767</cdr:y>
    </cdr:from>
    <cdr:to>
      <cdr:x>0.99138</cdr:x>
      <cdr:y>0.73973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344816" y="1512168"/>
          <a:ext cx="936104" cy="2376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97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2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05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16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6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04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68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76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76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50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90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0C236-ADB6-4498-880D-7FF983D9BC1F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2C431-26B8-483E-9A60-7C6D19F95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94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;p13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ESCUELA NORMAL DE EDUCACIÓN PREESCOLAR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dirty="0" smtClean="0">
                <a:solidFill>
                  <a:srgbClr val="000000"/>
                </a:solidFill>
              </a:rPr>
              <a:t>Licenciatura en Educación Preescolar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dirty="0" smtClean="0">
                <a:solidFill>
                  <a:srgbClr val="000000"/>
                </a:solidFill>
              </a:rPr>
              <a:t>Ciclo Escolar 2020-2021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Curso:</a:t>
            </a:r>
            <a:r>
              <a:rPr lang="es-ES" sz="1600" dirty="0" smtClean="0">
                <a:solidFill>
                  <a:srgbClr val="000000"/>
                </a:solidFill>
              </a:rPr>
              <a:t> Estrategias para el Desarrollo Socioemocional</a:t>
            </a:r>
          </a:p>
          <a:p>
            <a:pPr>
              <a:spcBef>
                <a:spcPts val="0"/>
              </a:spcBef>
            </a:pPr>
            <a:endParaRPr lang="es-ES" sz="1600" b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Docente:</a:t>
            </a:r>
            <a:r>
              <a:rPr lang="es-ES" sz="1600" dirty="0" smtClean="0">
                <a:solidFill>
                  <a:srgbClr val="000000"/>
                </a:solidFill>
              </a:rPr>
              <a:t> Eduarda Maldonado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Unidad de aprendizaje I: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r>
              <a:rPr lang="es-ES" sz="1600" dirty="0" smtClean="0">
                <a:solidFill>
                  <a:srgbClr val="000000"/>
                </a:solidFill>
              </a:rPr>
              <a:t>Bases teóricas del desarrollo de las habilidades socioemocionales.</a:t>
            </a:r>
          </a:p>
          <a:p>
            <a:pPr algn="l">
              <a:spcBef>
                <a:spcPts val="0"/>
              </a:spcBef>
            </a:pPr>
            <a:endParaRPr lang="es-ES" sz="1600" b="1" dirty="0" smtClean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Competencias:</a:t>
            </a:r>
          </a:p>
          <a:p>
            <a:pPr algn="l">
              <a:spcBef>
                <a:spcPts val="0"/>
              </a:spcBef>
            </a:pPr>
            <a:endParaRPr lang="es-ES" sz="1600" b="1" dirty="0" smtClean="0">
              <a:solidFill>
                <a:srgbClr val="000000"/>
              </a:solidFill>
            </a:endParaRPr>
          </a:p>
          <a:p>
            <a:pPr marL="285750" indent="-285750" algn="l">
              <a:spcBef>
                <a:spcPts val="0"/>
              </a:spcBef>
              <a:buFont typeface="Arial" pitchFamily="34" charset="0"/>
              <a:buChar char="•"/>
            </a:pPr>
            <a:r>
              <a:rPr lang="es-ES" sz="1600" dirty="0" smtClean="0">
                <a:solidFill>
                  <a:srgbClr val="000000"/>
                </a:solidFill>
              </a:rPr>
              <a:t>Detecta </a:t>
            </a:r>
            <a:r>
              <a:rPr lang="es-ES" sz="1600" dirty="0">
                <a:solidFill>
                  <a:srgbClr val="000000"/>
                </a:solidFill>
              </a:rPr>
              <a:t>los procesos de aprendizaje de sus alumnos para favorecer su desarrollo cognitivo y socioemocional</a:t>
            </a:r>
            <a:r>
              <a:rPr lang="es-ES" sz="1600" dirty="0" smtClean="0">
                <a:solidFill>
                  <a:srgbClr val="000000"/>
                </a:solidFill>
              </a:rPr>
              <a:t>.</a:t>
            </a:r>
            <a:endParaRPr lang="es-ES" sz="1600" dirty="0">
              <a:solidFill>
                <a:srgbClr val="000000"/>
              </a:solidFill>
            </a:endParaRPr>
          </a:p>
          <a:p>
            <a:pPr marL="285750" indent="-285750" algn="l">
              <a:spcBef>
                <a:spcPts val="0"/>
              </a:spcBef>
              <a:buFont typeface="Arial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</a:rPr>
              <a:t>Integra recursos de la investigación educativa para enriquecer su práctica profesional, expresando su interés por el conocimiento, la ciencia y la mejora de la educación.</a:t>
            </a: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es-ES" sz="1600" b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Semestre:</a:t>
            </a:r>
            <a:r>
              <a:rPr lang="es-ES" sz="1600" dirty="0" smtClean="0">
                <a:solidFill>
                  <a:srgbClr val="000000"/>
                </a:solidFill>
              </a:rPr>
              <a:t> 4°                             </a:t>
            </a:r>
            <a:r>
              <a:rPr lang="es-ES" sz="1600" b="1" dirty="0" smtClean="0">
                <a:solidFill>
                  <a:srgbClr val="000000"/>
                </a:solidFill>
              </a:rPr>
              <a:t>Sección:</a:t>
            </a:r>
            <a:r>
              <a:rPr lang="es-ES" sz="1600" dirty="0" smtClean="0">
                <a:solidFill>
                  <a:srgbClr val="000000"/>
                </a:solidFill>
              </a:rPr>
              <a:t> “D”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b="1" dirty="0" smtClean="0">
                <a:solidFill>
                  <a:srgbClr val="000000"/>
                </a:solidFill>
              </a:rPr>
              <a:t>Alumna:</a:t>
            </a:r>
            <a:r>
              <a:rPr lang="es-ES" sz="1600" dirty="0" smtClean="0">
                <a:solidFill>
                  <a:srgbClr val="000000"/>
                </a:solidFill>
              </a:rPr>
              <a:t>  Muñoz Quintanilla Yaneth </a:t>
            </a:r>
            <a:r>
              <a:rPr lang="es-ES" sz="1600" dirty="0" err="1" smtClean="0">
                <a:solidFill>
                  <a:srgbClr val="000000"/>
                </a:solidFill>
              </a:rPr>
              <a:t>Montserrath</a:t>
            </a:r>
            <a:r>
              <a:rPr lang="es-ES" sz="1600" dirty="0" smtClean="0">
                <a:solidFill>
                  <a:srgbClr val="000000"/>
                </a:solidFill>
              </a:rPr>
              <a:t>  #14</a:t>
            </a:r>
          </a:p>
          <a:p>
            <a:pPr>
              <a:spcBef>
                <a:spcPts val="0"/>
              </a:spcBef>
            </a:pPr>
            <a:endParaRPr lang="es-ES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s-ES" sz="1600" dirty="0" smtClean="0">
                <a:solidFill>
                  <a:srgbClr val="000000"/>
                </a:solidFill>
              </a:rPr>
              <a:t>Saltillo, Coahuila.                                                                                                                                   Marzo, 2021.</a:t>
            </a:r>
            <a:endParaRPr lang="es-ES" sz="1600" dirty="0">
              <a:solidFill>
                <a:srgbClr val="000000"/>
              </a:solidFill>
            </a:endParaRPr>
          </a:p>
        </p:txBody>
      </p:sp>
      <p:pic>
        <p:nvPicPr>
          <p:cNvPr id="17" name="Picture 2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23590" r="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390" t="2424" r="20294"/>
          <a:stretch/>
        </p:blipFill>
        <p:spPr bwMode="auto">
          <a:xfrm>
            <a:off x="827584" y="188640"/>
            <a:ext cx="792088" cy="1008112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426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08520" y="508518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ANÁLISIS DEL PROGRAMA</a:t>
            </a:r>
            <a:endParaRPr lang="es-ES" sz="5400" dirty="0">
              <a:solidFill>
                <a:schemeClr val="accent4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36512" y="508518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ANÁLISIS DEL PROGRAMA</a:t>
            </a:r>
            <a:endParaRPr lang="es-ES" sz="5400" dirty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1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Elipse"/>
          <p:cNvSpPr/>
          <p:nvPr/>
        </p:nvSpPr>
        <p:spPr>
          <a:xfrm>
            <a:off x="6660232" y="1892482"/>
            <a:ext cx="1800200" cy="1805398"/>
          </a:xfrm>
          <a:prstGeom prst="ellipse">
            <a:avLst/>
          </a:prstGeom>
          <a:solidFill>
            <a:srgbClr val="24BFE4"/>
          </a:solidFill>
          <a:ln>
            <a:solidFill>
              <a:srgbClr val="24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5527412" y="1124744"/>
            <a:ext cx="1780891" cy="1800200"/>
          </a:xfrm>
          <a:prstGeom prst="ellipse">
            <a:avLst/>
          </a:prstGeom>
          <a:solidFill>
            <a:srgbClr val="1C8DB0"/>
          </a:solidFill>
          <a:ln>
            <a:solidFill>
              <a:srgbClr val="1C8D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2123728" y="5201816"/>
            <a:ext cx="1584176" cy="1656184"/>
          </a:xfrm>
          <a:prstGeom prst="ellipse">
            <a:avLst/>
          </a:prstGeom>
          <a:solidFill>
            <a:srgbClr val="24BFE4"/>
          </a:solidFill>
          <a:ln>
            <a:solidFill>
              <a:srgbClr val="24BF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899592" y="5167389"/>
            <a:ext cx="1584176" cy="1656184"/>
          </a:xfrm>
          <a:prstGeom prst="ellipse">
            <a:avLst/>
          </a:prstGeom>
          <a:solidFill>
            <a:srgbClr val="1C8DB0"/>
          </a:solidFill>
          <a:ln>
            <a:solidFill>
              <a:srgbClr val="1C8D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251520" y="188640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¿Qué </a:t>
            </a:r>
            <a:r>
              <a:rPr lang="es-ES" sz="32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competencias profesionales movilizaremos en el </a:t>
            </a:r>
            <a:r>
              <a:rPr lang="es-E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curso?</a:t>
            </a:r>
            <a:endParaRPr lang="es-ES" sz="3200" b="1" dirty="0">
              <a:solidFill>
                <a:schemeClr val="tx2">
                  <a:lumMod val="40000"/>
                  <a:lumOff val="6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5496" y="1556792"/>
            <a:ext cx="46085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ES" sz="1600" b="1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1. Detecta los procesos de aprendizaje de sus alumnos para favorecer </a:t>
            </a:r>
            <a:r>
              <a:rPr lang="es-ES" sz="1600" b="1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su desarrollo </a:t>
            </a:r>
            <a:r>
              <a:rPr lang="es-ES" sz="1600" b="1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cognitivo y socioemocional.</a:t>
            </a:r>
          </a:p>
          <a:p>
            <a:pPr lvl="1">
              <a:spcAft>
                <a:spcPts val="1200"/>
              </a:spcAft>
            </a:pPr>
            <a:r>
              <a:rPr lang="es-ES" sz="1600" b="1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1.1</a:t>
            </a:r>
            <a:r>
              <a:rPr lang="es-ES" sz="1600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Plantea las necesidades formativas de los alumnos de acuerdo con sus procesos </a:t>
            </a:r>
            <a:r>
              <a:rPr lang="es-ES" sz="1600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de desarrollo </a:t>
            </a:r>
            <a:r>
              <a:rPr lang="es-ES" sz="1600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y de aprendizaje, con base en los nuevos enfoques pedagógicos.</a:t>
            </a:r>
          </a:p>
          <a:p>
            <a:pPr lvl="1">
              <a:spcAft>
                <a:spcPts val="1200"/>
              </a:spcAft>
            </a:pPr>
            <a:r>
              <a:rPr lang="es-ES" sz="1600" b="1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1.2</a:t>
            </a:r>
            <a:r>
              <a:rPr lang="es-ES" sz="1600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 Establece relaciones entre los principios, conceptos disciplinarios y contenidos del </a:t>
            </a:r>
            <a:r>
              <a:rPr lang="es-ES" sz="1600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plan y </a:t>
            </a:r>
            <a:r>
              <a:rPr lang="es-ES" sz="1600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programas de estudio en función del logro de aprendizaje de sus alumnos, asegurando </a:t>
            </a:r>
            <a:r>
              <a:rPr lang="es-ES" sz="1600" dirty="0" smtClean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la coherencia </a:t>
            </a:r>
            <a:r>
              <a:rPr lang="es-ES" sz="1600" dirty="0">
                <a:solidFill>
                  <a:srgbClr val="24BFE4"/>
                </a:solidFill>
                <a:latin typeface="Arial" pitchFamily="34" charset="0"/>
                <a:cs typeface="Arial" pitchFamily="34" charset="0"/>
              </a:rPr>
              <a:t>y continuidad entre los distintos grados y niveles educativos.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23528" y="191542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2"/>
                </a:solidFill>
                <a:latin typeface="Berlin Sans FB Demi" pitchFamily="34" charset="0"/>
              </a:rPr>
              <a:t>¿Qué </a:t>
            </a:r>
            <a:r>
              <a:rPr lang="es-ES" sz="3200" b="1" dirty="0">
                <a:solidFill>
                  <a:schemeClr val="tx2"/>
                </a:solidFill>
                <a:latin typeface="Berlin Sans FB Demi" pitchFamily="34" charset="0"/>
              </a:rPr>
              <a:t>competencias profesionales movilizaremos en el </a:t>
            </a:r>
            <a:r>
              <a:rPr lang="es-ES" sz="3200" b="1" dirty="0" smtClean="0">
                <a:solidFill>
                  <a:schemeClr val="tx2"/>
                </a:solidFill>
                <a:latin typeface="Berlin Sans FB Demi" pitchFamily="34" charset="0"/>
              </a:rPr>
              <a:t>curso?</a:t>
            </a:r>
            <a:endParaRPr lang="es-ES" sz="3200" b="1" dirty="0">
              <a:solidFill>
                <a:schemeClr val="tx2"/>
              </a:solidFill>
              <a:latin typeface="Berlin Sans FB Demi" pitchFamily="34" charset="0"/>
            </a:endParaRPr>
          </a:p>
        </p:txBody>
      </p:sp>
      <p:pic>
        <p:nvPicPr>
          <p:cNvPr id="2050" name="Picture 2" descr="20 Estrategias de aprendizaje: aprender de forma rápida y eficaz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03999"/>
            <a:ext cx="2160240" cy="135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5094312" y="3645024"/>
            <a:ext cx="399593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ES" sz="1600" b="1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2. Aplica el plan y programas de estudio para alcanzar los propósitos educativos </a:t>
            </a:r>
            <a:r>
              <a:rPr lang="es-ES" sz="1600" b="1" dirty="0" smtClean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y contribuir </a:t>
            </a:r>
            <a:r>
              <a:rPr lang="es-ES" sz="1600" b="1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al pleno desenvolvimiento de las capacidades de sus alumnos.</a:t>
            </a:r>
          </a:p>
          <a:p>
            <a:pPr lvl="1">
              <a:spcAft>
                <a:spcPts val="1200"/>
              </a:spcAft>
            </a:pPr>
            <a:r>
              <a:rPr lang="es-ES" sz="1600" b="1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2. 2</a:t>
            </a:r>
            <a:r>
              <a:rPr lang="es-ES" sz="1600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 Incorpora los recursos y medios didácticos idóneos para favorecer el aprendizaje </a:t>
            </a:r>
            <a:r>
              <a:rPr lang="es-ES" sz="1600" dirty="0" smtClean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de acuerdo </a:t>
            </a:r>
            <a:r>
              <a:rPr lang="es-ES" sz="1600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con el conocimiento de los procesos de desarrollo cognitivo y socioemocional </a:t>
            </a:r>
            <a:r>
              <a:rPr lang="es-ES" sz="1600" dirty="0" smtClean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de los </a:t>
            </a:r>
            <a:r>
              <a:rPr lang="es-ES" sz="1600" dirty="0">
                <a:solidFill>
                  <a:srgbClr val="1C8DB0"/>
                </a:solidFill>
                <a:latin typeface="Arial" pitchFamily="34" charset="0"/>
                <a:cs typeface="Arial" pitchFamily="34" charset="0"/>
              </a:rPr>
              <a:t>alumnos.</a:t>
            </a:r>
          </a:p>
        </p:txBody>
      </p:sp>
      <p:pic>
        <p:nvPicPr>
          <p:cNvPr id="2052" name="Picture 4" descr="Programas de Estudio Vigentes 2021A – COLEGIO DE BACHILLERES DEL ESTADO DE  BAJA CALIFORNIA SU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205" y="1556939"/>
            <a:ext cx="196215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3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4982271" y="4149080"/>
            <a:ext cx="2520280" cy="2448272"/>
          </a:xfrm>
          <a:prstGeom prst="ellipse">
            <a:avLst/>
          </a:prstGeom>
          <a:solidFill>
            <a:srgbClr val="7BB0FD"/>
          </a:solidFill>
          <a:ln>
            <a:solidFill>
              <a:srgbClr val="7BB0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5743502" y="2852936"/>
            <a:ext cx="3292994" cy="327731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835696" y="1400296"/>
            <a:ext cx="2275265" cy="2315472"/>
          </a:xfrm>
          <a:prstGeom prst="ellipse">
            <a:avLst/>
          </a:prstGeom>
          <a:solidFill>
            <a:srgbClr val="7BB0FD"/>
          </a:solidFill>
          <a:ln>
            <a:solidFill>
              <a:srgbClr val="7BB0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Elipse"/>
          <p:cNvSpPr/>
          <p:nvPr/>
        </p:nvSpPr>
        <p:spPr>
          <a:xfrm>
            <a:off x="611560" y="-1554"/>
            <a:ext cx="2880320" cy="27351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184417" y="3283818"/>
            <a:ext cx="439248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E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Emplea la evaluación para </a:t>
            </a:r>
            <a:r>
              <a:rPr lang="es-ES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intervenir en </a:t>
            </a:r>
            <a:r>
              <a:rPr lang="es-E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diferentes ámbitos y </a:t>
            </a:r>
            <a:r>
              <a:rPr lang="es-ES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momentos de </a:t>
            </a:r>
            <a:r>
              <a:rPr lang="es-E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tarea educativa para mejorar </a:t>
            </a:r>
            <a:r>
              <a:rPr lang="es-ES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aprendizajes </a:t>
            </a:r>
            <a:r>
              <a:rPr lang="es-E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sus alumnos.</a:t>
            </a:r>
          </a:p>
          <a:p>
            <a:pPr lvl="1">
              <a:spcAft>
                <a:spcPts val="1200"/>
              </a:spcAft>
            </a:pPr>
            <a:r>
              <a:rPr lang="es-E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4.1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Evalúa el aprendizaje de sus </a:t>
            </a:r>
            <a:r>
              <a:rPr lang="es-ES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alumnos mediante 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aplicación de distintas </a:t>
            </a:r>
            <a:r>
              <a:rPr lang="es-ES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teorías, métodos 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 instrumentos considerando </a:t>
            </a:r>
            <a:r>
              <a:rPr lang="es-ES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las áreas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campos y ámbitos de </a:t>
            </a:r>
            <a:r>
              <a:rPr lang="es-ES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conocimiento, así 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como los saberes correspondientes </a:t>
            </a:r>
            <a:r>
              <a:rPr lang="es-ES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 grado </a:t>
            </a:r>
            <a:r>
              <a:rPr lang="es-ES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 nivel educativo.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860032" y="476672"/>
            <a:ext cx="4176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ES" sz="1700" b="1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5. Integra recursos de la </a:t>
            </a:r>
            <a:r>
              <a:rPr lang="es-ES" sz="1700" b="1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investigación educativa </a:t>
            </a:r>
            <a:r>
              <a:rPr lang="es-ES" sz="1700" b="1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para enriquecer su </a:t>
            </a:r>
            <a:r>
              <a:rPr lang="es-ES" sz="1700" b="1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práctica profesional</a:t>
            </a:r>
            <a:r>
              <a:rPr lang="es-ES" sz="1700" b="1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, expresando su interés </a:t>
            </a:r>
            <a:r>
              <a:rPr lang="es-ES" sz="1700" b="1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por el </a:t>
            </a:r>
            <a:r>
              <a:rPr lang="es-ES" sz="1700" b="1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conocimiento, la ciencia y la </a:t>
            </a:r>
            <a:r>
              <a:rPr lang="es-ES" sz="1700" b="1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mejora de </a:t>
            </a:r>
            <a:r>
              <a:rPr lang="es-ES" sz="1700" b="1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la educación.</a:t>
            </a:r>
          </a:p>
          <a:p>
            <a:pPr lvl="1">
              <a:spcAft>
                <a:spcPts val="1200"/>
              </a:spcAft>
            </a:pPr>
            <a:r>
              <a:rPr lang="es-ES" sz="1700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5.3 Utiliza los recursos metodológicos </a:t>
            </a:r>
            <a:r>
              <a:rPr lang="es-ES" sz="1700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y técnicos </a:t>
            </a:r>
            <a:r>
              <a:rPr lang="es-ES" sz="1700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de la investigación para </a:t>
            </a:r>
            <a:r>
              <a:rPr lang="es-ES" sz="1700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explicar, comprender </a:t>
            </a:r>
            <a:r>
              <a:rPr lang="es-ES" sz="1700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situaciones educativas </a:t>
            </a:r>
            <a:r>
              <a:rPr lang="es-ES" sz="1700" dirty="0" smtClean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y mejorar </a:t>
            </a:r>
            <a:r>
              <a:rPr lang="es-ES" sz="1700" dirty="0">
                <a:solidFill>
                  <a:srgbClr val="7BB0FD"/>
                </a:solidFill>
                <a:latin typeface="Arial" pitchFamily="34" charset="0"/>
                <a:cs typeface="Arial" pitchFamily="34" charset="0"/>
              </a:rPr>
              <a:t>su docencia.</a:t>
            </a:r>
          </a:p>
        </p:txBody>
      </p:sp>
      <p:pic>
        <p:nvPicPr>
          <p:cNvPr id="3074" name="Picture 2" descr="5. Emplea la evaluación para intervenir en los diferentes ámbitos y  momentos de la tarea educativa. – Práctica Profesi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448" y="211460"/>
            <a:ext cx="18764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cursos Educativos - Tecnologia Educativa Lanara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097" y="3684983"/>
            <a:ext cx="2688333" cy="268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17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4710368" y="3501008"/>
            <a:ext cx="3384376" cy="337267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206415" y="2852936"/>
            <a:ext cx="3384376" cy="337267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51520" y="191542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¿A </a:t>
            </a:r>
            <a:r>
              <a:rPr lang="es-ES" sz="3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través de </a:t>
            </a:r>
            <a:r>
              <a:rPr lang="es-E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qué </a:t>
            </a:r>
            <a:r>
              <a:rPr lang="es-ES" sz="3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las </a:t>
            </a:r>
            <a:r>
              <a:rPr lang="es-E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 Demi" pitchFamily="34" charset="0"/>
              </a:rPr>
              <a:t>movilizaremos?</a:t>
            </a:r>
            <a:endParaRPr lang="es-ES" sz="3200" b="1" dirty="0">
              <a:solidFill>
                <a:schemeClr val="accent4">
                  <a:lumMod val="40000"/>
                  <a:lumOff val="6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88640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accent4"/>
                </a:solidFill>
                <a:latin typeface="Berlin Sans FB Demi" pitchFamily="34" charset="0"/>
              </a:rPr>
              <a:t>¿A través </a:t>
            </a:r>
            <a:r>
              <a:rPr lang="es-ES" sz="3200" b="1" dirty="0">
                <a:solidFill>
                  <a:schemeClr val="accent4"/>
                </a:solidFill>
                <a:latin typeface="Berlin Sans FB Demi" pitchFamily="34" charset="0"/>
              </a:rPr>
              <a:t>de </a:t>
            </a:r>
            <a:r>
              <a:rPr lang="es-ES" sz="3200" b="1" dirty="0" smtClean="0">
                <a:solidFill>
                  <a:schemeClr val="accent4"/>
                </a:solidFill>
                <a:latin typeface="Berlin Sans FB Demi" pitchFamily="34" charset="0"/>
              </a:rPr>
              <a:t>qué </a:t>
            </a:r>
            <a:r>
              <a:rPr lang="es-ES" sz="3200" b="1" dirty="0">
                <a:solidFill>
                  <a:schemeClr val="accent4"/>
                </a:solidFill>
                <a:latin typeface="Berlin Sans FB Demi" pitchFamily="34" charset="0"/>
              </a:rPr>
              <a:t>las </a:t>
            </a:r>
            <a:r>
              <a:rPr lang="es-ES" sz="3200" b="1" dirty="0" smtClean="0">
                <a:solidFill>
                  <a:schemeClr val="accent4"/>
                </a:solidFill>
                <a:latin typeface="Berlin Sans FB Demi" pitchFamily="34" charset="0"/>
              </a:rPr>
              <a:t>movilizaremos?</a:t>
            </a:r>
            <a:endParaRPr lang="es-ES" sz="3200" b="1" dirty="0">
              <a:solidFill>
                <a:schemeClr val="accent4"/>
              </a:solidFill>
              <a:latin typeface="Berlin Sans FB Dem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42319" y="1196752"/>
            <a:ext cx="84969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ES" sz="16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Detecta los procesos de aprendizaje de sus alumnos para favorecer </a:t>
            </a: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 desarrollo </a:t>
            </a:r>
            <a:r>
              <a:rPr lang="es-ES" sz="16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cognitivo y socioemocional.</a:t>
            </a:r>
          </a:p>
          <a:p>
            <a:pPr lvl="1">
              <a:spcAft>
                <a:spcPts val="1200"/>
              </a:spcAft>
            </a:pP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1.1</a:t>
            </a:r>
            <a:r>
              <a:rPr lang="es-ES" sz="1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Plantea las necesidades formativas de los alumnos de acuerdo con sus procesos </a:t>
            </a:r>
            <a:r>
              <a:rPr lang="es-ES" sz="1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desarrollo </a:t>
            </a:r>
            <a:r>
              <a:rPr lang="es-ES" sz="16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de aprendizaje, con base en los nuevos enfoques pedagógicos.</a:t>
            </a:r>
          </a:p>
          <a:p>
            <a:pPr lvl="1">
              <a:spcAft>
                <a:spcPts val="1200"/>
              </a:spcAft>
            </a:pPr>
            <a:r>
              <a:rPr lang="es-ES" sz="16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1.2</a:t>
            </a:r>
            <a:r>
              <a:rPr lang="es-ES" sz="16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Establece relaciones entre los principios, conceptos disciplinarios y contenidos del </a:t>
            </a:r>
            <a:r>
              <a:rPr lang="es-ES" sz="1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 y </a:t>
            </a:r>
            <a:r>
              <a:rPr lang="es-ES" sz="16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programas de estudio en función del logro de aprendizaje de sus alumnos, asegurando </a:t>
            </a:r>
            <a:r>
              <a:rPr lang="es-ES" sz="1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coherencia </a:t>
            </a:r>
            <a:r>
              <a:rPr lang="es-ES" sz="16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continuidad entre los distintos grados y niveles educativos.</a:t>
            </a:r>
          </a:p>
        </p:txBody>
      </p:sp>
      <p:pic>
        <p:nvPicPr>
          <p:cNvPr id="5122" name="Picture 2" descr="El Proceso Enseñanza- Aprendizaje by MariFer Día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976" y="3501008"/>
            <a:ext cx="5421630" cy="304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6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2252" y="332655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erlin Sans FB Demi" pitchFamily="34" charset="0"/>
              </a:rPr>
              <a:t>Mi nivel de competencia</a:t>
            </a:r>
            <a:endParaRPr lang="es-ES" sz="3200" b="1" dirty="0">
              <a:solidFill>
                <a:schemeClr val="accent6">
                  <a:lumMod val="20000"/>
                  <a:lumOff val="8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3528" y="33265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accent6"/>
                </a:solidFill>
                <a:latin typeface="Berlin Sans FB Demi" pitchFamily="34" charset="0"/>
              </a:rPr>
              <a:t>Mi nivel de competencia</a:t>
            </a:r>
            <a:endParaRPr lang="es-ES" sz="3200" b="1" dirty="0">
              <a:solidFill>
                <a:schemeClr val="accent6"/>
              </a:solidFill>
              <a:latin typeface="Berlin Sans FB Demi" pitchFamily="34" charset="0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044969446"/>
              </p:ext>
            </p:extLst>
          </p:nvPr>
        </p:nvGraphicFramePr>
        <p:xfrm>
          <a:off x="171039" y="1484784"/>
          <a:ext cx="707373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308304" y="2924944"/>
            <a:ext cx="1728192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10 Competente</a:t>
            </a:r>
          </a:p>
          <a:p>
            <a:r>
              <a:rPr lang="es-MX" sz="1600" dirty="0" smtClean="0"/>
              <a:t> 9  Satisfactorio</a:t>
            </a:r>
          </a:p>
          <a:p>
            <a:r>
              <a:rPr lang="es-MX" sz="1600" dirty="0" smtClean="0"/>
              <a:t> 8  Suficiente</a:t>
            </a:r>
          </a:p>
          <a:p>
            <a:r>
              <a:rPr lang="es-MX" sz="1600" dirty="0" smtClean="0"/>
              <a:t> 7  Regular</a:t>
            </a:r>
          </a:p>
          <a:p>
            <a:r>
              <a:rPr lang="es-MX" sz="1600" dirty="0" smtClean="0"/>
              <a:t> 6  Básico</a:t>
            </a:r>
          </a:p>
          <a:p>
            <a:r>
              <a:rPr lang="es-MX" sz="1600" dirty="0" smtClean="0"/>
              <a:t> 5  No se muestra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564381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516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Yaneth Muñoz</dc:creator>
  <cp:lastModifiedBy>Yaneth Muñoz</cp:lastModifiedBy>
  <cp:revision>35</cp:revision>
  <dcterms:created xsi:type="dcterms:W3CDTF">2021-03-09T05:07:02Z</dcterms:created>
  <dcterms:modified xsi:type="dcterms:W3CDTF">2021-03-09T06:29:24Z</dcterms:modified>
</cp:coreProperties>
</file>