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37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Criterio de evaluacion a la competencia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Hoja1!$A$2:$A$6</c:f>
              <c:strCache>
                <c:ptCount val="5"/>
                <c:pt idx="0">
                  <c:v>Competencia 1.1 </c:v>
                </c:pt>
                <c:pt idx="1">
                  <c:v>Competencia 1.2</c:v>
                </c:pt>
                <c:pt idx="2">
                  <c:v>Competencia 2.1</c:v>
                </c:pt>
                <c:pt idx="3">
                  <c:v>Competencia 3.1</c:v>
                </c:pt>
                <c:pt idx="4">
                  <c:v>Competencia 4.1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9</c:v>
                </c:pt>
                <c:pt idx="3">
                  <c:v>8</c:v>
                </c:pt>
                <c:pt idx="4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5409112"/>
        <c:axId val="365410680"/>
      </c:barChart>
      <c:catAx>
        <c:axId val="365409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65410680"/>
        <c:crosses val="autoZero"/>
        <c:auto val="1"/>
        <c:lblAlgn val="ctr"/>
        <c:lblOffset val="100"/>
        <c:noMultiLvlLbl val="0"/>
      </c:catAx>
      <c:valAx>
        <c:axId val="365410680"/>
        <c:scaling>
          <c:orientation val="minMax"/>
          <c:max val="10"/>
          <c:min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65409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F088-896B-4157-94DE-74C2F43E5337}" type="datetimeFigureOut">
              <a:rPr lang="es-MX" smtClean="0"/>
              <a:t>08/03/2021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DBAE-EB9B-4E19-936C-88BBB4F1E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2050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F088-896B-4157-94DE-74C2F43E5337}" type="datetimeFigureOut">
              <a:rPr lang="es-MX" smtClean="0"/>
              <a:t>08/03/2021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DBAE-EB9B-4E19-936C-88BBB4F1E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8415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F088-896B-4157-94DE-74C2F43E5337}" type="datetimeFigureOut">
              <a:rPr lang="es-MX" smtClean="0"/>
              <a:t>08/03/2021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DBAE-EB9B-4E19-936C-88BBB4F1E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2734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F088-896B-4157-94DE-74C2F43E5337}" type="datetimeFigureOut">
              <a:rPr lang="es-MX" smtClean="0"/>
              <a:t>08/03/2021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DBAE-EB9B-4E19-936C-88BBB4F1E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9698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F088-896B-4157-94DE-74C2F43E5337}" type="datetimeFigureOut">
              <a:rPr lang="es-MX" smtClean="0"/>
              <a:t>08/03/2021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DBAE-EB9B-4E19-936C-88BBB4F1E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2564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F088-896B-4157-94DE-74C2F43E5337}" type="datetimeFigureOut">
              <a:rPr lang="es-MX" smtClean="0"/>
              <a:t>08/03/2021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DBAE-EB9B-4E19-936C-88BBB4F1E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667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F088-896B-4157-94DE-74C2F43E5337}" type="datetimeFigureOut">
              <a:rPr lang="es-MX" smtClean="0"/>
              <a:t>08/03/2021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DBAE-EB9B-4E19-936C-88BBB4F1E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2721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F088-896B-4157-94DE-74C2F43E5337}" type="datetimeFigureOut">
              <a:rPr lang="es-MX" smtClean="0"/>
              <a:t>08/03/2021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DBAE-EB9B-4E19-936C-88BBB4F1E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9936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F088-896B-4157-94DE-74C2F43E5337}" type="datetimeFigureOut">
              <a:rPr lang="es-MX" smtClean="0"/>
              <a:t>08/03/2021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DBAE-EB9B-4E19-936C-88BBB4F1E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6148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F088-896B-4157-94DE-74C2F43E5337}" type="datetimeFigureOut">
              <a:rPr lang="es-MX" smtClean="0"/>
              <a:t>08/03/2021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DBAE-EB9B-4E19-936C-88BBB4F1E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3481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F088-896B-4157-94DE-74C2F43E5337}" type="datetimeFigureOut">
              <a:rPr lang="es-MX" smtClean="0"/>
              <a:t>08/03/2021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DBAE-EB9B-4E19-936C-88BBB4F1E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803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6F088-896B-4157-94DE-74C2F43E5337}" type="datetimeFigureOut">
              <a:rPr lang="es-MX" smtClean="0"/>
              <a:t>08/03/2021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FDBAE-EB9B-4E19-936C-88BBB4F1E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051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746974" y="733246"/>
            <a:ext cx="10728101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Escuela Normal de Educación Preescolar</a:t>
            </a:r>
          </a:p>
          <a:p>
            <a:pPr algn="ctr"/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Ciclo Escolar 2020-2021</a:t>
            </a:r>
          </a:p>
          <a:p>
            <a:pPr algn="ctr"/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Estrategias para el desarrollo socioemocional</a:t>
            </a:r>
          </a:p>
          <a:p>
            <a:pPr algn="ctr"/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Profesora Martha Gabriela Ávila Camacho</a:t>
            </a:r>
          </a:p>
          <a:p>
            <a:pPr algn="ctr"/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“Análisis del programa del curso”</a:t>
            </a:r>
          </a:p>
          <a:p>
            <a:pPr algn="ctr"/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Cuarto semestre 2° “D”</a:t>
            </a:r>
          </a:p>
          <a:p>
            <a:pPr algn="ctr"/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Carolina Estefanía Herrera Rodríguez #9</a:t>
            </a:r>
          </a:p>
          <a:p>
            <a:pPr algn="ctr"/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Unidad I:</a:t>
            </a:r>
          </a:p>
          <a:p>
            <a:pPr algn="ctr"/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Bases teóricas del desarrollo de las habilidades socioemocionales.</a:t>
            </a:r>
          </a:p>
          <a:p>
            <a:pPr algn="ctr"/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Competencias:</a:t>
            </a:r>
          </a:p>
          <a:p>
            <a:pPr algn="ctr"/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-Detecta los procesos de aprendizaje de sus alumnos para favorecer su desarrollo cognitivo y socioemocional.</a:t>
            </a:r>
          </a:p>
          <a:p>
            <a:pPr algn="ctr"/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-Integra recursos de la investigación educativa para enriquecer su práctica profesional, expresando su interés por el conocimiento, la ciencia y la mejora de la educación.</a:t>
            </a:r>
          </a:p>
          <a:p>
            <a:pPr algn="ctr"/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 Marzo del 2021                                                                            Saltillo, Coahuila.</a:t>
            </a:r>
          </a:p>
          <a:p>
            <a:pPr algn="ctr"/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3388" y="275015"/>
            <a:ext cx="1940690" cy="143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1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estra de Primaria: Marcos infantiles para fotos y marcos o bordes  escolares | Writing paper template, School border, Paper tem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7001" y="-2667000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076576" y="1143000"/>
            <a:ext cx="60388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ANÁLISIS</a:t>
            </a:r>
            <a:r>
              <a:rPr lang="es-MX" sz="8000" b="1" dirty="0" smtClean="0">
                <a:latin typeface="Comic Sans MS" panose="030F0702030302020204" pitchFamily="66" charset="0"/>
              </a:rPr>
              <a:t> </a:t>
            </a:r>
            <a:r>
              <a:rPr lang="es-MX" sz="8000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DEL </a:t>
            </a:r>
            <a:r>
              <a:rPr lang="es-MX" sz="80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PROGRAMA</a:t>
            </a:r>
            <a:endParaRPr lang="es-MX" sz="80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143250" y="1162050"/>
            <a:ext cx="60388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 smtClean="0">
                <a:latin typeface="Comic Sans MS" panose="030F0702030302020204" pitchFamily="66" charset="0"/>
              </a:rPr>
              <a:t>ANÁLISIS DEL PROGRAMA</a:t>
            </a:r>
            <a:endParaRPr lang="es-MX" sz="8000" b="1" dirty="0">
              <a:latin typeface="Comic Sans MS" panose="030F0702030302020204" pitchFamily="66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514600" y="5200650"/>
            <a:ext cx="7219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u="sng" dirty="0" smtClean="0">
                <a:latin typeface="Comic Sans MS" panose="030F0702030302020204" pitchFamily="66" charset="0"/>
              </a:rPr>
              <a:t>Estrategias para el desarrollo socioemocional</a:t>
            </a:r>
            <a:endParaRPr lang="es-MX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64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62250" y="43815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¿Qué competencias movilizaremos?</a:t>
            </a:r>
            <a:endParaRPr lang="es-MX" sz="32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18209" y="1392240"/>
            <a:ext cx="10448485" cy="258532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Comic Sans MS" panose="030F0702030302020204" pitchFamily="66" charset="0"/>
              </a:rPr>
              <a:t>1.- Detecta los procesos de aprendizaje de sus alumnos para favorecer su desarrollo cognitivo y socioemocional.</a:t>
            </a:r>
          </a:p>
          <a:p>
            <a:endParaRPr lang="es-MX" dirty="0" smtClean="0">
              <a:latin typeface="Comic Sans MS" panose="030F0702030302020204" pitchFamily="66" charset="0"/>
            </a:endParaRPr>
          </a:p>
          <a:p>
            <a:r>
              <a:rPr lang="es-MX" dirty="0" smtClean="0">
                <a:latin typeface="Comic Sans MS" panose="030F0702030302020204" pitchFamily="66" charset="0"/>
              </a:rPr>
              <a:t> 	</a:t>
            </a:r>
            <a:r>
              <a:rPr lang="es-MX" b="1" dirty="0" smtClean="0">
                <a:latin typeface="Comic Sans MS" panose="030F0702030302020204" pitchFamily="66" charset="0"/>
              </a:rPr>
              <a:t>1.1</a:t>
            </a:r>
            <a:r>
              <a:rPr lang="es-MX" dirty="0" smtClean="0">
                <a:latin typeface="Comic Sans MS" panose="030F0702030302020204" pitchFamily="66" charset="0"/>
              </a:rPr>
              <a:t> Plantea las necesidades formativas de los alumnos de acuerdo con sus procesos de desarrollo y de aprendizaje, con base en los nuevos enfoques pedagógicos. </a:t>
            </a:r>
          </a:p>
          <a:p>
            <a:endParaRPr lang="es-MX" dirty="0" smtClean="0">
              <a:latin typeface="Comic Sans MS" panose="030F0702030302020204" pitchFamily="66" charset="0"/>
            </a:endParaRPr>
          </a:p>
          <a:p>
            <a:r>
              <a:rPr lang="es-MX" dirty="0">
                <a:latin typeface="Comic Sans MS" panose="030F0702030302020204" pitchFamily="66" charset="0"/>
              </a:rPr>
              <a:t>	</a:t>
            </a:r>
            <a:r>
              <a:rPr lang="es-MX" b="1" dirty="0" smtClean="0">
                <a:latin typeface="Comic Sans MS" panose="030F0702030302020204" pitchFamily="66" charset="0"/>
              </a:rPr>
              <a:t>1.2 </a:t>
            </a:r>
            <a:r>
              <a:rPr lang="es-MX" dirty="0" smtClean="0">
                <a:latin typeface="Comic Sans MS" panose="030F0702030302020204" pitchFamily="66" charset="0"/>
              </a:rPr>
              <a:t>Establece relaciones entre los principios, conceptos disciplinarios y contenidos del plan y programas de estudio en función del logro de aprendizaje de sus alumnos, asegurando la coherencia y continuidad entre los distintos grados y niveles educativos.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918208" y="4346878"/>
            <a:ext cx="10448485" cy="203132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Comic Sans MS" panose="030F0702030302020204" pitchFamily="66" charset="0"/>
              </a:rPr>
              <a:t>2.- Aplica el plan y programas de estudio para alcanzar los propósitos educativos y contribuir al pleno desenvolvimiento de las capacidades de sus alumnos. </a:t>
            </a:r>
          </a:p>
          <a:p>
            <a:endParaRPr lang="es-MX" b="1" dirty="0" smtClean="0">
              <a:latin typeface="Comic Sans MS" panose="030F0702030302020204" pitchFamily="66" charset="0"/>
            </a:endParaRPr>
          </a:p>
          <a:p>
            <a:r>
              <a:rPr lang="es-MX" dirty="0" smtClean="0">
                <a:latin typeface="Comic Sans MS" panose="030F0702030302020204" pitchFamily="66" charset="0"/>
              </a:rPr>
              <a:t>	</a:t>
            </a:r>
            <a:r>
              <a:rPr lang="es-MX" b="1" dirty="0" smtClean="0">
                <a:latin typeface="Comic Sans MS" panose="030F0702030302020204" pitchFamily="66" charset="0"/>
              </a:rPr>
              <a:t>2.1 </a:t>
            </a:r>
            <a:r>
              <a:rPr lang="es-MX" dirty="0" smtClean="0">
                <a:latin typeface="Comic Sans MS" panose="030F0702030302020204" pitchFamily="66" charset="0"/>
              </a:rPr>
              <a:t>Incorpora los recursos y medios didácticos idóneos para favorecer el aprendizaje de acuerdo con el conocimiento de los procesos de desarrollo cognitivo y socioemocional de los alumnos. </a:t>
            </a:r>
          </a:p>
          <a:p>
            <a:endParaRPr lang="es-MX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93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43061" y="815047"/>
            <a:ext cx="10281432" cy="20313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Comic Sans MS" panose="030F0702030302020204" pitchFamily="66" charset="0"/>
              </a:rPr>
              <a:t>3.- Emplea la evaluación para intervenir en los diferentes ámbitos y momentos de la tarea educativa para mejorar los aprendizajes de sus alumnos.</a:t>
            </a:r>
          </a:p>
          <a:p>
            <a:r>
              <a:rPr lang="es-MX" b="1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s-MX" dirty="0" smtClean="0">
                <a:latin typeface="Comic Sans MS" panose="030F0702030302020204" pitchFamily="66" charset="0"/>
              </a:rPr>
              <a:t>	</a:t>
            </a:r>
            <a:r>
              <a:rPr lang="es-MX" b="1" dirty="0" smtClean="0">
                <a:latin typeface="Comic Sans MS" panose="030F0702030302020204" pitchFamily="66" charset="0"/>
              </a:rPr>
              <a:t>3.1 </a:t>
            </a:r>
            <a:r>
              <a:rPr lang="es-MX" dirty="0" smtClean="0">
                <a:latin typeface="Comic Sans MS" panose="030F0702030302020204" pitchFamily="66" charset="0"/>
              </a:rPr>
              <a:t>Evalúa el aprendizaje de sus alumnos mediante la aplicación de distintas teorías, métodos e instrumentos considerando las áreas, Licenciatura en Educación Preescolar. Plan de estudios 2018 10 campos y ámbitos de conocimiento, así como los saberes correspondientes al grado y nivel educativo.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043061" y="3396969"/>
            <a:ext cx="10281432" cy="175432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Comic Sans MS" panose="030F0702030302020204" pitchFamily="66" charset="0"/>
              </a:rPr>
              <a:t>4.- Integra recursos de la investigación educativa para enriquecer su práctica profesional, expresando su interés por el conocimiento, la ciencia y la mejora de la educación.</a:t>
            </a:r>
          </a:p>
          <a:p>
            <a:endParaRPr lang="es-MX" dirty="0" smtClean="0">
              <a:latin typeface="Comic Sans MS" panose="030F0702030302020204" pitchFamily="66" charset="0"/>
            </a:endParaRPr>
          </a:p>
          <a:p>
            <a:r>
              <a:rPr lang="es-MX" dirty="0" smtClean="0">
                <a:latin typeface="Comic Sans MS" panose="030F0702030302020204" pitchFamily="66" charset="0"/>
              </a:rPr>
              <a:t> 	</a:t>
            </a:r>
            <a:r>
              <a:rPr lang="es-MX" b="1" dirty="0" smtClean="0">
                <a:latin typeface="Comic Sans MS" panose="030F0702030302020204" pitchFamily="66" charset="0"/>
              </a:rPr>
              <a:t>4.1 </a:t>
            </a:r>
            <a:r>
              <a:rPr lang="es-MX" dirty="0" smtClean="0">
                <a:latin typeface="Comic Sans MS" panose="030F0702030302020204" pitchFamily="66" charset="0"/>
              </a:rPr>
              <a:t>Utiliza los recursos metodológicos y técnicos de la investigación para explicar, comprender situaciones educativas y mejorar su docencia.</a:t>
            </a:r>
          </a:p>
        </p:txBody>
      </p:sp>
    </p:spTree>
    <p:extLst>
      <p:ext uri="{BB962C8B-B14F-4D97-AF65-F5344CB8AC3E}">
        <p14:creationId xmlns:p14="http://schemas.microsoft.com/office/powerpoint/2010/main" val="15385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09032" y="452218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¿A través de que las movilizaremos?</a:t>
            </a:r>
            <a:endParaRPr lang="es-MX" sz="32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535009" y="1392240"/>
            <a:ext cx="3344698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Comic Sans MS" panose="030F0702030302020204" pitchFamily="66" charset="0"/>
              </a:rPr>
              <a:t>1.- </a:t>
            </a:r>
            <a:r>
              <a:rPr lang="es-MX" b="1" dirty="0" smtClean="0">
                <a:latin typeface="Comic Sans MS" panose="030F0702030302020204" pitchFamily="66" charset="0"/>
              </a:rPr>
              <a:t>Detecta </a:t>
            </a:r>
            <a:r>
              <a:rPr lang="es-MX" b="1" dirty="0" smtClean="0">
                <a:latin typeface="Comic Sans MS" panose="030F0702030302020204" pitchFamily="66" charset="0"/>
              </a:rPr>
              <a:t>los procesos de aprendizaje de sus alumnos para favorecer su desarrollo cognitivo y socioemocional</a:t>
            </a:r>
            <a:r>
              <a:rPr lang="es-MX" b="1" dirty="0" smtClean="0">
                <a:latin typeface="Comic Sans MS" panose="030F0702030302020204" pitchFamily="66" charset="0"/>
              </a:rPr>
              <a:t>.</a:t>
            </a:r>
            <a:endParaRPr lang="es-MX" b="1" dirty="0" smtClean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Estrategias básicas que debe usar un profesor para mejorar la conducta de  un alumno con TD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552" y="3149060"/>
            <a:ext cx="4286250" cy="340042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7176222" y="1253741"/>
            <a:ext cx="3611047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Comic Sans MS" panose="030F0702030302020204" pitchFamily="66" charset="0"/>
              </a:rPr>
              <a:t>2.- Aplica el plan y programas de estudio para alcanzar los propósitos educativos y contribuir al pleno desenvolvimiento de las capacidades de sus alumnos.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3471" y="3224815"/>
            <a:ext cx="2408643" cy="310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2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47972" y="815047"/>
            <a:ext cx="3458601" cy="175432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Comic Sans MS" panose="030F0702030302020204" pitchFamily="66" charset="0"/>
              </a:rPr>
              <a:t>3.- Emplea la evaluación para intervenir en los diferentes ámbitos y momentos de la tarea educativa para mejorar los aprendizajes de sus alumnos</a:t>
            </a:r>
            <a:r>
              <a:rPr lang="es-MX" b="1" dirty="0" smtClean="0">
                <a:latin typeface="Comic Sans MS" panose="030F0702030302020204" pitchFamily="66" charset="0"/>
              </a:rPr>
              <a:t>.</a:t>
            </a:r>
            <a:endParaRPr lang="es-MX" b="1" dirty="0" smtClean="0">
              <a:latin typeface="Comic Sans MS" panose="030F0702030302020204" pitchFamily="66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670138" y="815047"/>
            <a:ext cx="4147917" cy="175432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Comic Sans MS" panose="030F0702030302020204" pitchFamily="66" charset="0"/>
              </a:rPr>
              <a:t>4.- Integra recursos de la investigación educativa para enriquecer su práctica profesional, expresando su interés por el conocimiento, la ciencia y la mejora de la educación</a:t>
            </a:r>
            <a:r>
              <a:rPr lang="es-MX" b="1" dirty="0" smtClean="0">
                <a:latin typeface="Comic Sans MS" panose="030F0702030302020204" pitchFamily="66" charset="0"/>
              </a:rPr>
              <a:t>.</a:t>
            </a:r>
            <a:endParaRPr lang="es-MX" dirty="0" smtClean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Evaluación de los aprendizajes en la modalidad de educación a distancia (2ª  Ed. 2020) | AprendeINTE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8"/>
          <a:stretch/>
        </p:blipFill>
        <p:spPr bwMode="auto">
          <a:xfrm>
            <a:off x="823985" y="3538088"/>
            <a:ext cx="5106573" cy="217896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453" y="3042745"/>
            <a:ext cx="4747391" cy="316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14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7985" y="326095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Mi nivel de competencia</a:t>
            </a:r>
            <a:endParaRPr lang="es-MX" sz="44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067697411"/>
              </p:ext>
            </p:extLst>
          </p:nvPr>
        </p:nvGraphicFramePr>
        <p:xfrm>
          <a:off x="818056" y="1253191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9412014" y="521629"/>
            <a:ext cx="2286000" cy="175432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s-MX" b="1" dirty="0"/>
              <a:t>10 Competente </a:t>
            </a:r>
            <a:endParaRPr lang="es-MX" b="1" dirty="0" smtClean="0"/>
          </a:p>
          <a:p>
            <a:r>
              <a:rPr lang="es-MX" b="1" dirty="0" smtClean="0"/>
              <a:t>9 </a:t>
            </a:r>
            <a:r>
              <a:rPr lang="es-MX" b="1" dirty="0"/>
              <a:t>Satisfactorio </a:t>
            </a:r>
            <a:endParaRPr lang="es-MX" b="1" dirty="0" smtClean="0"/>
          </a:p>
          <a:p>
            <a:r>
              <a:rPr lang="es-MX" b="1" dirty="0" smtClean="0"/>
              <a:t>8 </a:t>
            </a:r>
            <a:r>
              <a:rPr lang="es-MX" b="1" dirty="0"/>
              <a:t>Suficiente </a:t>
            </a:r>
            <a:endParaRPr lang="es-MX" b="1" dirty="0" smtClean="0"/>
          </a:p>
          <a:p>
            <a:r>
              <a:rPr lang="es-MX" b="1" dirty="0" smtClean="0"/>
              <a:t>7 </a:t>
            </a:r>
            <a:r>
              <a:rPr lang="es-MX" b="1" dirty="0"/>
              <a:t>Regular </a:t>
            </a:r>
            <a:endParaRPr lang="es-MX" b="1" dirty="0" smtClean="0"/>
          </a:p>
          <a:p>
            <a:r>
              <a:rPr lang="es-MX" b="1" dirty="0" smtClean="0"/>
              <a:t>6 </a:t>
            </a:r>
            <a:r>
              <a:rPr lang="es-MX" b="1" dirty="0"/>
              <a:t>Básico </a:t>
            </a:r>
            <a:endParaRPr lang="es-MX" b="1" dirty="0" smtClean="0"/>
          </a:p>
          <a:p>
            <a:r>
              <a:rPr lang="es-MX" b="1" dirty="0" smtClean="0"/>
              <a:t>5 </a:t>
            </a:r>
            <a:r>
              <a:rPr lang="es-MX" b="1" dirty="0"/>
              <a:t>No se muestra</a:t>
            </a:r>
          </a:p>
        </p:txBody>
      </p:sp>
    </p:spTree>
    <p:extLst>
      <p:ext uri="{BB962C8B-B14F-4D97-AF65-F5344CB8AC3E}">
        <p14:creationId xmlns:p14="http://schemas.microsoft.com/office/powerpoint/2010/main" val="33948867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355</Words>
  <Application>Microsoft Office PowerPoint</Application>
  <PresentationFormat>Panorámica</PresentationFormat>
  <Paragraphs>57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Gil</dc:creator>
  <cp:lastModifiedBy>Gil</cp:lastModifiedBy>
  <cp:revision>10</cp:revision>
  <dcterms:created xsi:type="dcterms:W3CDTF">2021-03-09T00:39:47Z</dcterms:created>
  <dcterms:modified xsi:type="dcterms:W3CDTF">2021-03-09T04:49:53Z</dcterms:modified>
</cp:coreProperties>
</file>