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5982"/>
    <a:srgbClr val="B78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93E846-912F-2D47-855E-4AF0D235A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D7292D-99E4-024C-95DE-C1CFD46EFF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09A446-3E3B-674B-AF75-0B7424320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2B6520-A849-9045-840E-356AC3089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C71B75-BF9A-5D4D-9308-F76828639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377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71272B-7D1A-4143-8BDF-FE685DFFA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C1CD29-52DF-3048-96BB-15FD4CC5C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F46812-AAC5-DD47-A007-9671D58EF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51317D-F91D-B246-A9A9-CEA31CD59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96861C-4AEB-3448-9B21-9F2EC9B89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373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5C949A-75EC-504C-9E76-94A2CBE19B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36EEF5-7C96-B04D-9DD6-7779CEC31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547A76-DDF9-814D-BA10-05B72BFA7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DD43D1-7EAA-A347-A77E-EB3D8E25B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107568-09A4-A446-B93B-246369F31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251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56E0C6-054A-AA49-A438-28256A092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E9DB0B-117F-F94E-853E-26A5E4772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C2F45B-D68F-2D46-93CC-74671D0D5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F252E6-2107-5445-BFD8-413D0655C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DC36A2-7C0E-4F4A-BBB4-8B58FA53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180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444DE1-B05F-A942-96B7-29460A14E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03C457-8A40-E840-B272-8006A80F4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B8A906-B695-8B49-830B-63D3D4A43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476CD-E9A0-044F-9B9F-9AB068EE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8178AE-1F7C-0F42-8F56-5342632D3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832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0FA258-AF83-3747-AC4F-D4A1E39B3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4844CB-0C71-9E4F-A69F-98F24117EE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3C276D-71B9-A64A-B3C2-4C43123DC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ED4FD2-2485-B04F-98F0-508678F1D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0B033E-CECA-C948-997C-005512AF6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8E9C5D-C433-A94E-965E-7EECC20D1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44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AA85F9-0E00-734F-AA54-1381F6EA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D5C0C2-AACA-2B48-B0B7-2501DF5FC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874B14-0D73-7B46-97F6-55914716E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626F90-8C3A-F949-B0A5-BCEF84842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356E288-C322-C54B-9EB2-6488D7D918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EF24A06-D923-4446-A764-B55148FDD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36282C1-829E-9745-A766-0C77110C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F7D08E-229C-8F4D-9451-E49189BB3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843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E5AC8-D8EE-B14F-935E-E7B99A97B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BE87D5E-BF63-4A41-B2A4-456F03F23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01DBEC-C474-E14E-AB77-F6D9CD244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0EBC0B-C6C6-C54C-8648-17A554B9B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347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0CC0CEF-1988-994E-A718-BA52AA80E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4452591-03CC-E342-8E49-C260184C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AAC02C-2D43-A848-8234-6C5CC995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0072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463A0-BB76-0841-8CFF-624A24D78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EB10E1-8E56-1E43-8138-5F7002B62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3EB0E6-CCED-A741-958F-70CA8A0F1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69AD6D-6A72-4E4B-8B32-1E3A507D5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209AA2-E6C4-F94E-A5B7-7F457371C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6B4BC3-3FDC-A84D-8265-7EBA963F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6617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3E5A82-3BD4-3841-8CBE-BDDC08122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C4627-1D39-1D4F-B9AA-D7EA505CFB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2E3532-58EC-6949-BCC3-4C29871C3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384E9F-664B-334C-B944-1E09EFA6D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400ADC-3481-DB47-A2F0-D57548027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6C2ADA-B1AA-3948-986B-34EACF75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18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DD0AD7-DDD7-FC40-B804-3F88E8F5C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8CF064-5024-C649-A2D0-C9F8E9A7B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0C0E36-671D-F548-AE58-160A36D92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7CDC0-CEE4-5D43-9011-687B51ED4CF4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FE4B67-1201-BD45-82FD-21237B384E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B0FF3A-1313-6D48-9C31-F4549A790B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0EDC-5EF8-024D-AAA7-A2815869E4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547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C58DAAE-1F8B-2F46-984D-239716413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0969" y="0"/>
            <a:ext cx="1247775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6FFDCF2-60CA-1C4A-B970-52001E9A9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966040"/>
          </a:xfrm>
        </p:spPr>
        <p:txBody>
          <a:bodyPr>
            <a:noAutofit/>
          </a:bodyPr>
          <a:lstStyle/>
          <a:p>
            <a:r>
              <a:rPr lang="es-MX" sz="4400" b="1">
                <a:solidFill>
                  <a:schemeClr val="bg1"/>
                </a:solidFill>
              </a:rPr>
              <a:t>Escuela Normal de Educación Preescolar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E92203-279B-DC4D-BFF1-8A929BEC6A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6531"/>
            <a:ext cx="9144000" cy="2531269"/>
          </a:xfrm>
        </p:spPr>
        <p:txBody>
          <a:bodyPr>
            <a:normAutofit fontScale="77500" lnSpcReduction="20000"/>
          </a:bodyPr>
          <a:lstStyle/>
          <a:p>
            <a:r>
              <a:rPr lang="es-MX" sz="3000" b="1">
                <a:solidFill>
                  <a:schemeClr val="bg1"/>
                </a:solidFill>
              </a:rPr>
              <a:t>El derecho a la inclusión</a:t>
            </a:r>
          </a:p>
          <a:p>
            <a:r>
              <a:rPr lang="es-MX" sz="3000" b="1">
                <a:solidFill>
                  <a:schemeClr val="bg1"/>
                </a:solidFill>
              </a:rPr>
              <a:t>Curso: Atención a la diversidad</a:t>
            </a:r>
          </a:p>
          <a:p>
            <a:r>
              <a:rPr lang="es-MX" sz="3000" b="1">
                <a:solidFill>
                  <a:schemeClr val="bg1"/>
                </a:solidFill>
              </a:rPr>
              <a:t>Docente: MAYRA CRISTINA BUENO ZERTUCHE</a:t>
            </a:r>
          </a:p>
          <a:p>
            <a:r>
              <a:rPr lang="es-MX" sz="3000" b="1">
                <a:solidFill>
                  <a:schemeClr val="bg1"/>
                </a:solidFill>
              </a:rPr>
              <a:t>Alumna: Fernanda Merary Ruiz Bocanegra N.L17
Grado 2 sección D
Saltillo Coahuila.          Marzo del 2021</a:t>
            </a:r>
            <a:r>
              <a:rPr lang="es-MX"/>
              <a:t>
</a:t>
            </a:r>
          </a:p>
          <a:p>
            <a:endParaRPr lang="es-MX"/>
          </a:p>
          <a:p>
            <a:endParaRPr lang="es-MX"/>
          </a:p>
          <a:p>
            <a:endParaRPr lang="es-MX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913C447C-B676-6E4F-A916-5D49C97B7F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53" y="771925"/>
            <a:ext cx="1214494" cy="173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0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D75BE368-69FF-5F4F-9DBF-6E7E8E05E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7A3C9C8-D47E-D549-846A-8DA74C2F0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>
                <a:solidFill>
                  <a:srgbClr val="955982"/>
                </a:solidFill>
                <a:latin typeface="Britannic Bold" panose="020B0903060703020204" pitchFamily="34" charset="0"/>
              </a:rPr>
              <a:t>La normalidad como generadora de exclusión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9DBFB3-B843-CF41-9D6E-EC1ECA962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>
                <a:latin typeface="Century" panose="02040604050505020304" pitchFamily="18" charset="0"/>
              </a:rPr>
              <a:t>Palabras clave del vídeo.</a:t>
            </a:r>
          </a:p>
          <a:p>
            <a:pPr marL="0" indent="0">
              <a:buNone/>
            </a:pPr>
            <a:r>
              <a:rPr lang="es-MX">
                <a:latin typeface="Century" panose="02040604050505020304" pitchFamily="18" charset="0"/>
              </a:rPr>
              <a:t>Diversidad individual</a:t>
            </a:r>
          </a:p>
          <a:p>
            <a:pPr marL="0" indent="0">
              <a:buNone/>
            </a:pPr>
            <a:r>
              <a:rPr lang="es-MX">
                <a:latin typeface="Century" panose="02040604050505020304" pitchFamily="18" charset="0"/>
              </a:rPr>
              <a:t>La normalidad es una construcción social</a:t>
            </a:r>
          </a:p>
          <a:p>
            <a:pPr marL="0" indent="0">
              <a:buNone/>
            </a:pPr>
            <a:r>
              <a:rPr lang="es-MX">
                <a:latin typeface="Century" panose="02040604050505020304" pitchFamily="18" charset="0"/>
              </a:rPr>
              <a:t>Reflexionar sobre qué es para ti la normalidad</a:t>
            </a:r>
          </a:p>
          <a:p>
            <a:pPr marL="0" indent="0">
              <a:buNone/>
            </a:pPr>
            <a:r>
              <a:rPr lang="es-MX">
                <a:latin typeface="Century" panose="02040604050505020304" pitchFamily="18" charset="0"/>
              </a:rPr>
              <a:t>Ser diversos es ser normal.</a:t>
            </a:r>
          </a:p>
          <a:p>
            <a:pPr marL="0" indent="0">
              <a:buNone/>
            </a:pPr>
            <a:endParaRPr lang="es-MX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19AAAFE-25D4-6C44-9B5D-821D3ED4B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441" y="4094890"/>
            <a:ext cx="2630246" cy="263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1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9713B64-31D2-ED43-AA40-4C692C9E5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E6B84E4-6B0E-E240-B1C9-6E9993AEE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>
                <a:solidFill>
                  <a:srgbClr val="955982"/>
                </a:solidFill>
                <a:latin typeface="Britannic Bold" panose="020B0903060703020204" pitchFamily="34" charset="0"/>
              </a:rPr>
              <a:t>El derecho a la inclusión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59FBE3-9997-824B-AD4B-2A6802A5B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>
                <a:latin typeface="Century" panose="02040604050505020304" pitchFamily="18" charset="0"/>
              </a:rPr>
              <a:t>Inclusiva </a:t>
            </a:r>
          </a:p>
          <a:p>
            <a:pPr marL="0" indent="0">
              <a:buNone/>
            </a:pPr>
            <a:r>
              <a:rPr lang="es-MX">
                <a:latin typeface="Century" panose="02040604050505020304" pitchFamily="18" charset="0"/>
              </a:rPr>
              <a:t>Trata de reducir al máximo la desigualdad del acceso de oportunidades, y evitar los distintos tipos de discriminación a los que están expuestos niños, niñas y adolescentes.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71B03C4-AC85-1042-8D89-0915EA058E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155" y="4202806"/>
            <a:ext cx="2510577" cy="199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3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8B88C11-66BD-3642-BC4B-E9830EE71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DDBB67-AA0F-0D41-9A10-3EA07490B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50" y="-71437"/>
            <a:ext cx="11258550" cy="5819775"/>
          </a:xfrm>
        </p:spPr>
        <p:txBody>
          <a:bodyPr/>
          <a:lstStyle/>
          <a:p>
            <a:pPr marL="0" indent="0">
              <a:buNone/>
            </a:pPr>
            <a:r>
              <a:rPr lang="es-MX">
                <a:latin typeface="Century" panose="02040604050505020304" pitchFamily="18" charset="0"/>
              </a:rPr>
              <a:t>Los niños tienen derecho a recibir una educación que cubra cada una de sus necesidades básicas del aprendizaje.</a:t>
            </a:r>
          </a:p>
          <a:p>
            <a:pPr marL="0" indent="0">
              <a:buNone/>
            </a:pPr>
            <a:r>
              <a:rPr lang="es-MX">
                <a:latin typeface="Century" panose="02040604050505020304" pitchFamily="18" charset="0"/>
              </a:rPr>
              <a:t>(ONU 1989), Hace referencia a la igualdad de todas las personas en cuenta sus derechos y sin distinciones, habla del derecho de los niños a recibir una educación.</a:t>
            </a:r>
          </a:p>
          <a:p>
            <a:pPr marL="0" indent="0">
              <a:buNone/>
            </a:pPr>
            <a:endParaRPr lang="es-MX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s-MX">
                <a:latin typeface="Century" panose="02040604050505020304" pitchFamily="18" charset="0"/>
              </a:rPr>
              <a:t>El artículo tercero constitucional puntualiza el derecho educativo (2013-2018) “asegurar mayor cobertura, inclusión y equidad educativa entre todos los grupos de la población para la construcción de una sociedad más justa” </a:t>
            </a:r>
          </a:p>
        </p:txBody>
      </p:sp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D5F550D8-3936-2049-A55A-71D693297132}"/>
              </a:ext>
            </a:extLst>
          </p:cNvPr>
          <p:cNvSpPr txBox="1">
            <a:spLocks/>
          </p:cNvSpPr>
          <p:nvPr/>
        </p:nvSpPr>
        <p:spPr>
          <a:xfrm>
            <a:off x="790574" y="4560095"/>
            <a:ext cx="10658475" cy="1345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>
                <a:latin typeface="Century" panose="02040604050505020304" pitchFamily="18" charset="0"/>
              </a:rPr>
              <a:t>Artículo 592 también habla en su artículo 2, que nos exhorta favorecer la inclusión para atender la diversidad, para ofrecer una educación pertinente e inclusiva</a:t>
            </a:r>
            <a:r>
              <a:rPr lang="es-MX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75080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Escuela Normal de Educación Preescolar</vt:lpstr>
      <vt:lpstr>La normalidad como generadora de exclusión </vt:lpstr>
      <vt:lpstr>El derecho a la inclusión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528445905306</dc:creator>
  <cp:lastModifiedBy>528445905306</cp:lastModifiedBy>
  <cp:revision>5</cp:revision>
  <dcterms:created xsi:type="dcterms:W3CDTF">2021-03-16T06:18:52Z</dcterms:created>
  <dcterms:modified xsi:type="dcterms:W3CDTF">2021-03-19T23:48:20Z</dcterms:modified>
</cp:coreProperties>
</file>