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041CD1-4C1E-4E58-805C-2E6E8081F3D2}" v="15" dt="2021-03-13T05:43:53.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userId="5d0269ee9b06e5e9" providerId="LiveId" clId="{D1041CD1-4C1E-4E58-805C-2E6E8081F3D2}"/>
    <pc:docChg chg="custSel modSld modMainMaster">
      <pc:chgData name="andrea" userId="5d0269ee9b06e5e9" providerId="LiveId" clId="{D1041CD1-4C1E-4E58-805C-2E6E8081F3D2}" dt="2021-03-13T05:48:13.385" v="46" actId="20577"/>
      <pc:docMkLst>
        <pc:docMk/>
      </pc:docMkLst>
      <pc:sldChg chg="modSp mod">
        <pc:chgData name="andrea" userId="5d0269ee9b06e5e9" providerId="LiveId" clId="{D1041CD1-4C1E-4E58-805C-2E6E8081F3D2}" dt="2021-03-13T05:48:13.385" v="46" actId="20577"/>
        <pc:sldMkLst>
          <pc:docMk/>
          <pc:sldMk cId="699528261" sldId="256"/>
        </pc:sldMkLst>
        <pc:spChg chg="mod">
          <ac:chgData name="andrea" userId="5d0269ee9b06e5e9" providerId="LiveId" clId="{D1041CD1-4C1E-4E58-805C-2E6E8081F3D2}" dt="2021-03-13T05:43:45.354" v="15" actId="1076"/>
          <ac:spMkLst>
            <pc:docMk/>
            <pc:sldMk cId="699528261" sldId="256"/>
            <ac:spMk id="6" creationId="{CF7A602F-1D3F-4ACA-8AD6-6A032E59C641}"/>
          </ac:spMkLst>
        </pc:spChg>
        <pc:spChg chg="mod">
          <ac:chgData name="andrea" userId="5d0269ee9b06e5e9" providerId="LiveId" clId="{D1041CD1-4C1E-4E58-805C-2E6E8081F3D2}" dt="2021-03-13T05:48:13.385" v="46" actId="20577"/>
          <ac:spMkLst>
            <pc:docMk/>
            <pc:sldMk cId="699528261" sldId="256"/>
            <ac:spMk id="8" creationId="{8392D25D-194E-49FB-AC19-952D199B75C3}"/>
          </ac:spMkLst>
        </pc:spChg>
        <pc:picChg chg="mod">
          <ac:chgData name="andrea" userId="5d0269ee9b06e5e9" providerId="LiveId" clId="{D1041CD1-4C1E-4E58-805C-2E6E8081F3D2}" dt="2021-03-13T05:43:53.393" v="18" actId="1076"/>
          <ac:picMkLst>
            <pc:docMk/>
            <pc:sldMk cId="699528261" sldId="256"/>
            <ac:picMk id="7" creationId="{D63EFE72-71E0-4575-B37B-1B6203A5B5B8}"/>
          </ac:picMkLst>
        </pc:picChg>
      </pc:sldChg>
      <pc:sldChg chg="modSp mod">
        <pc:chgData name="andrea" userId="5d0269ee9b06e5e9" providerId="LiveId" clId="{D1041CD1-4C1E-4E58-805C-2E6E8081F3D2}" dt="2021-03-13T05:41:45.085" v="3" actId="1076"/>
        <pc:sldMkLst>
          <pc:docMk/>
          <pc:sldMk cId="1051470064" sldId="257"/>
        </pc:sldMkLst>
        <pc:spChg chg="mod">
          <ac:chgData name="andrea" userId="5d0269ee9b06e5e9" providerId="LiveId" clId="{D1041CD1-4C1E-4E58-805C-2E6E8081F3D2}" dt="2021-03-13T05:41:45.085" v="3" actId="1076"/>
          <ac:spMkLst>
            <pc:docMk/>
            <pc:sldMk cId="1051470064" sldId="257"/>
            <ac:spMk id="4" creationId="{2647B743-8ED7-4517-9121-4E188E6303D8}"/>
          </ac:spMkLst>
        </pc:spChg>
      </pc:sldChg>
      <pc:sldChg chg="modSp mod">
        <pc:chgData name="andrea" userId="5d0269ee9b06e5e9" providerId="LiveId" clId="{D1041CD1-4C1E-4E58-805C-2E6E8081F3D2}" dt="2021-03-13T05:43:21.387" v="10" actId="1076"/>
        <pc:sldMkLst>
          <pc:docMk/>
          <pc:sldMk cId="3779403614" sldId="259"/>
        </pc:sldMkLst>
        <pc:spChg chg="mod">
          <ac:chgData name="andrea" userId="5d0269ee9b06e5e9" providerId="LiveId" clId="{D1041CD1-4C1E-4E58-805C-2E6E8081F3D2}" dt="2021-03-13T05:43:21.387" v="10" actId="1076"/>
          <ac:spMkLst>
            <pc:docMk/>
            <pc:sldMk cId="3779403614" sldId="259"/>
            <ac:spMk id="2" creationId="{9A087BA7-B754-44DF-8537-55C895C04886}"/>
          </ac:spMkLst>
        </pc:spChg>
        <pc:spChg chg="mod">
          <ac:chgData name="andrea" userId="5d0269ee9b06e5e9" providerId="LiveId" clId="{D1041CD1-4C1E-4E58-805C-2E6E8081F3D2}" dt="2021-03-13T05:43:13.581" v="9" actId="1076"/>
          <ac:spMkLst>
            <pc:docMk/>
            <pc:sldMk cId="3779403614" sldId="259"/>
            <ac:spMk id="3" creationId="{995CBCC2-FFD2-4FEF-B5BF-CBBEF445CCCD}"/>
          </ac:spMkLst>
        </pc:spChg>
      </pc:sldChg>
      <pc:sldMasterChg chg="modSldLayout">
        <pc:chgData name="andrea" userId="5d0269ee9b06e5e9" providerId="LiveId" clId="{D1041CD1-4C1E-4E58-805C-2E6E8081F3D2}" dt="2021-03-13T05:42:21.319" v="7"/>
        <pc:sldMasterMkLst>
          <pc:docMk/>
          <pc:sldMasterMk cId="2859054502" sldId="2147483752"/>
        </pc:sldMasterMkLst>
        <pc:sldLayoutChg chg="delSp">
          <pc:chgData name="andrea" userId="5d0269ee9b06e5e9" providerId="LiveId" clId="{D1041CD1-4C1E-4E58-805C-2E6E8081F3D2}" dt="2021-03-13T05:42:21.319" v="7"/>
          <pc:sldLayoutMkLst>
            <pc:docMk/>
            <pc:sldMasterMk cId="2859054502" sldId="2147483752"/>
            <pc:sldLayoutMk cId="1921380433" sldId="2147483770"/>
          </pc:sldLayoutMkLst>
          <pc:spChg chg="del">
            <ac:chgData name="andrea" userId="5d0269ee9b06e5e9" providerId="LiveId" clId="{D1041CD1-4C1E-4E58-805C-2E6E8081F3D2}" dt="2021-03-13T05:42:21.319" v="7"/>
            <ac:spMkLst>
              <pc:docMk/>
              <pc:sldMasterMk cId="2859054502" sldId="2147483752"/>
              <pc:sldLayoutMk cId="1921380433" sldId="2147483770"/>
              <ac:spMk id="11"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98097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2000063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76960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38169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2605417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D7645B60-7346-4249-9FA4-2016DAABD6BE}" type="datetimeFigureOut">
              <a:rPr lang="es-MX" smtClean="0"/>
              <a:t>12/03/2021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920319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D7645B60-7346-4249-9FA4-2016DAABD6BE}" type="datetimeFigureOut">
              <a:rPr lang="es-MX" smtClean="0"/>
              <a:t>12/03/2021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2283353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934524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423807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39129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187216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7645B60-7346-4249-9FA4-2016DAABD6BE}"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78988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416900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645B60-7346-4249-9FA4-2016DAABD6BE}" type="datetimeFigureOut">
              <a:rPr lang="es-MX" smtClean="0"/>
              <a:t>12/03/2021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56434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7645B60-7346-4249-9FA4-2016DAABD6BE}" type="datetimeFigureOut">
              <a:rPr lang="es-MX" smtClean="0"/>
              <a:t>12/03/2021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407830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7645B60-7346-4249-9FA4-2016DAABD6BE}" type="datetimeFigureOut">
              <a:rPr lang="es-MX" smtClean="0"/>
              <a:t>12/03/2021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200015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1836054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7645B60-7346-4249-9FA4-2016DAABD6BE}"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215DA28-C997-43B1-B3CC-010E30F5F524}" type="slidenum">
              <a:rPr lang="es-MX" smtClean="0"/>
              <a:t>‹Nº›</a:t>
            </a:fld>
            <a:endParaRPr lang="es-MX"/>
          </a:p>
        </p:txBody>
      </p:sp>
    </p:spTree>
    <p:extLst>
      <p:ext uri="{BB962C8B-B14F-4D97-AF65-F5344CB8AC3E}">
        <p14:creationId xmlns:p14="http://schemas.microsoft.com/office/powerpoint/2010/main" val="383364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7645B60-7346-4249-9FA4-2016DAABD6BE}" type="datetimeFigureOut">
              <a:rPr lang="es-MX" smtClean="0"/>
              <a:t>12/03/2021</a:t>
            </a:fld>
            <a:endParaRPr lang="es-MX"/>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MX"/>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215DA28-C997-43B1-B3CC-010E30F5F524}" type="slidenum">
              <a:rPr lang="es-MX" smtClean="0"/>
              <a:t>‹Nº›</a:t>
            </a:fld>
            <a:endParaRPr lang="es-MX"/>
          </a:p>
        </p:txBody>
      </p:sp>
    </p:spTree>
    <p:extLst>
      <p:ext uri="{BB962C8B-B14F-4D97-AF65-F5344CB8AC3E}">
        <p14:creationId xmlns:p14="http://schemas.microsoft.com/office/powerpoint/2010/main" val="270749840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 id="214748378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CF7A602F-1D3F-4ACA-8AD6-6A032E59C641}"/>
              </a:ext>
            </a:extLst>
          </p:cNvPr>
          <p:cNvSpPr>
            <a:spLocks noChangeArrowheads="1"/>
          </p:cNvSpPr>
          <p:nvPr/>
        </p:nvSpPr>
        <p:spPr bwMode="auto">
          <a:xfrm>
            <a:off x="3863046" y="685310"/>
            <a:ext cx="54505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ESCUELA NORMAL DE EDUCACIÓN PREESCOLAR</a:t>
            </a: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Licenciatura en Educación Preescolar</a:t>
            </a: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Ciclo 2020 – 2021</a:t>
            </a:r>
            <a:endParaRPr kumimoji="0" lang="es-MX" altLang="es-MX" sz="2000" b="0" i="0" u="none" strike="noStrike" cap="none" normalizeH="0" baseline="0" dirty="0">
              <a:ln>
                <a:noFill/>
              </a:ln>
              <a:solidFill>
                <a:schemeClr val="tx1"/>
              </a:solidFill>
              <a:effectLst/>
              <a:latin typeface="+mj-lt"/>
            </a:endParaRPr>
          </a:p>
        </p:txBody>
      </p:sp>
      <p:pic>
        <p:nvPicPr>
          <p:cNvPr id="7" name="Imagen 1" descr="Escuela Normal de Educación Preescolar – Desarrollo de competencias  linguisticas">
            <a:extLst>
              <a:ext uri="{FF2B5EF4-FFF2-40B4-BE49-F238E27FC236}">
                <a16:creationId xmlns:a16="http://schemas.microsoft.com/office/drawing/2014/main" id="{D63EFE72-71E0-4575-B37B-1B6203A5B5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9621" y="1923359"/>
            <a:ext cx="1857375" cy="142016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8392D25D-194E-49FB-AC19-952D199B75C3}"/>
              </a:ext>
            </a:extLst>
          </p:cNvPr>
          <p:cNvSpPr>
            <a:spLocks noChangeArrowheads="1"/>
          </p:cNvSpPr>
          <p:nvPr/>
        </p:nvSpPr>
        <p:spPr bwMode="auto">
          <a:xfrm>
            <a:off x="2235002" y="3618145"/>
            <a:ext cx="870661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Curso: </a:t>
            </a: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Creación Literaria</a:t>
            </a: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 </a:t>
            </a: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Docente: </a:t>
            </a: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Silvia Banda Servín </a:t>
            </a: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Alumna: </a:t>
            </a: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Andrea Flores Sandoval </a:t>
            </a: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Actividad: </a:t>
            </a: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sng"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La literatura infantil desarrolla la función imaginativa del lenguaje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0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Fecha: </a:t>
            </a:r>
            <a:r>
              <a:rPr kumimoji="0" lang="es-MX" altLang="es-MX" sz="20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12 de marzo de 2021.</a:t>
            </a:r>
            <a:r>
              <a:rPr kumimoji="0" lang="es-MX" altLang="es-MX" sz="2000" b="1"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                                                   Saltillo, Coahuila.</a:t>
            </a:r>
            <a:endParaRPr kumimoji="0" lang="es-MX" altLang="es-MX" sz="20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69952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96D1F980-30BF-446C-AE38-8A143B2701C6}"/>
              </a:ext>
            </a:extLst>
          </p:cNvPr>
          <p:cNvGrpSpPr/>
          <p:nvPr/>
        </p:nvGrpSpPr>
        <p:grpSpPr>
          <a:xfrm>
            <a:off x="450995" y="428360"/>
            <a:ext cx="11602964" cy="5877339"/>
            <a:chOff x="450995" y="381255"/>
            <a:chExt cx="11602964" cy="5877342"/>
          </a:xfrm>
        </p:grpSpPr>
        <p:sp>
          <p:nvSpPr>
            <p:cNvPr id="4" name="CuadroTexto 3">
              <a:extLst>
                <a:ext uri="{FF2B5EF4-FFF2-40B4-BE49-F238E27FC236}">
                  <a16:creationId xmlns:a16="http://schemas.microsoft.com/office/drawing/2014/main" id="{2647B743-8ED7-4517-9121-4E188E6303D8}"/>
                </a:ext>
              </a:extLst>
            </p:cNvPr>
            <p:cNvSpPr txBox="1"/>
            <p:nvPr/>
          </p:nvSpPr>
          <p:spPr>
            <a:xfrm rot="16200000">
              <a:off x="-1138427" y="3089509"/>
              <a:ext cx="3763619" cy="584775"/>
            </a:xfrm>
            <a:prstGeom prst="rect">
              <a:avLst/>
            </a:prstGeom>
            <a:noFill/>
          </p:spPr>
          <p:txBody>
            <a:bodyPr wrap="square" rtlCol="0">
              <a:spAutoFit/>
            </a:bodyPr>
            <a:lstStyle/>
            <a:p>
              <a:pPr algn="ctr"/>
              <a:r>
                <a:rPr lang="es-MX" sz="1600" b="1" dirty="0"/>
                <a:t>LA LITERATURA INFANTIL DESARROLLA LA FUNCIÓN IMAGINATIVA DEL LENGUAJE </a:t>
              </a:r>
            </a:p>
          </p:txBody>
        </p:sp>
        <p:sp>
          <p:nvSpPr>
            <p:cNvPr id="5" name="Abrir llave 4">
              <a:extLst>
                <a:ext uri="{FF2B5EF4-FFF2-40B4-BE49-F238E27FC236}">
                  <a16:creationId xmlns:a16="http://schemas.microsoft.com/office/drawing/2014/main" id="{96B514A7-B2C2-4703-AC50-09154C424ECB}"/>
                </a:ext>
              </a:extLst>
            </p:cNvPr>
            <p:cNvSpPr/>
            <p:nvPr/>
          </p:nvSpPr>
          <p:spPr>
            <a:xfrm>
              <a:off x="1297875" y="381255"/>
              <a:ext cx="584776" cy="5877341"/>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Rectángulo 5">
              <a:extLst>
                <a:ext uri="{FF2B5EF4-FFF2-40B4-BE49-F238E27FC236}">
                  <a16:creationId xmlns:a16="http://schemas.microsoft.com/office/drawing/2014/main" id="{8927B8F1-99BC-4E3E-A8F0-5E135A061EE1}"/>
                </a:ext>
              </a:extLst>
            </p:cNvPr>
            <p:cNvSpPr/>
            <p:nvPr/>
          </p:nvSpPr>
          <p:spPr>
            <a:xfrm>
              <a:off x="1629178" y="1597083"/>
              <a:ext cx="1591100" cy="3539431"/>
            </a:xfrm>
            <a:prstGeom prst="rect">
              <a:avLst/>
            </a:prstGeom>
          </p:spPr>
          <p:txBody>
            <a:bodyPr wrap="square">
              <a:spAutoFit/>
            </a:bodyPr>
            <a:lstStyle/>
            <a:p>
              <a:pPr algn="ctr"/>
              <a:r>
                <a:rPr lang="es-MX" sz="1600" dirty="0"/>
                <a:t>La literatura promueve el desarrollo de la función imaginativa del lenguaje y forma a lectores autónomos, debido a que toda obra literaria contribuye a la creación de la lengua.</a:t>
              </a:r>
            </a:p>
          </p:txBody>
        </p:sp>
        <p:sp>
          <p:nvSpPr>
            <p:cNvPr id="7" name="Abrir llave 6">
              <a:extLst>
                <a:ext uri="{FF2B5EF4-FFF2-40B4-BE49-F238E27FC236}">
                  <a16:creationId xmlns:a16="http://schemas.microsoft.com/office/drawing/2014/main" id="{A13F1449-5C41-4305-B202-156B1FF3E648}"/>
                </a:ext>
              </a:extLst>
            </p:cNvPr>
            <p:cNvSpPr/>
            <p:nvPr/>
          </p:nvSpPr>
          <p:spPr>
            <a:xfrm>
              <a:off x="3121730" y="381255"/>
              <a:ext cx="584776" cy="5877342"/>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8" name="Rectángulo 7">
              <a:extLst>
                <a:ext uri="{FF2B5EF4-FFF2-40B4-BE49-F238E27FC236}">
                  <a16:creationId xmlns:a16="http://schemas.microsoft.com/office/drawing/2014/main" id="{93D00B3E-5390-425F-9C21-2107B98E2862}"/>
                </a:ext>
              </a:extLst>
            </p:cNvPr>
            <p:cNvSpPr/>
            <p:nvPr/>
          </p:nvSpPr>
          <p:spPr>
            <a:xfrm>
              <a:off x="4902462" y="804387"/>
              <a:ext cx="7143764" cy="954108"/>
            </a:xfrm>
            <a:prstGeom prst="rect">
              <a:avLst/>
            </a:prstGeom>
          </p:spPr>
          <p:txBody>
            <a:bodyPr wrap="square">
              <a:spAutoFit/>
            </a:bodyPr>
            <a:lstStyle/>
            <a:p>
              <a:pPr algn="just"/>
              <a:r>
                <a:rPr lang="es-MX" sz="1400" dirty="0">
                  <a:latin typeface="Roboto"/>
                </a:rPr>
                <a:t>La educación con una visión holística, integral y sistemática se sustenta en una serie de teorías del aprendizaje con principios comunes, que se transforman en una tipología de conocimiento, incluyendo contenidos conceptuales, procedimentales y actitudinales, que producirán aprendizajes significativos.</a:t>
              </a:r>
              <a:endParaRPr lang="es-MX" sz="1400" dirty="0"/>
            </a:p>
          </p:txBody>
        </p:sp>
        <p:sp>
          <p:nvSpPr>
            <p:cNvPr id="9" name="Rectángulo 8">
              <a:extLst>
                <a:ext uri="{FF2B5EF4-FFF2-40B4-BE49-F238E27FC236}">
                  <a16:creationId xmlns:a16="http://schemas.microsoft.com/office/drawing/2014/main" id="{79A89CD5-B077-4498-96BC-176303B8AC4F}"/>
                </a:ext>
              </a:extLst>
            </p:cNvPr>
            <p:cNvSpPr/>
            <p:nvPr/>
          </p:nvSpPr>
          <p:spPr>
            <a:xfrm>
              <a:off x="3260034" y="1052783"/>
              <a:ext cx="1682183" cy="523221"/>
            </a:xfrm>
            <a:prstGeom prst="rect">
              <a:avLst/>
            </a:prstGeom>
          </p:spPr>
          <p:txBody>
            <a:bodyPr wrap="square">
              <a:spAutoFit/>
            </a:bodyPr>
            <a:lstStyle/>
            <a:p>
              <a:pPr algn="ctr"/>
              <a:r>
                <a:rPr lang="es-MX" sz="1400" b="1" dirty="0">
                  <a:latin typeface="Roboto"/>
                </a:rPr>
                <a:t>NUEVA VISIÓN EDUCATIVA</a:t>
              </a:r>
            </a:p>
          </p:txBody>
        </p:sp>
        <p:sp>
          <p:nvSpPr>
            <p:cNvPr id="10" name="Abrir llave 9">
              <a:extLst>
                <a:ext uri="{FF2B5EF4-FFF2-40B4-BE49-F238E27FC236}">
                  <a16:creationId xmlns:a16="http://schemas.microsoft.com/office/drawing/2014/main" id="{49BD4B48-F37B-4C76-934C-96311D788C65}"/>
                </a:ext>
              </a:extLst>
            </p:cNvPr>
            <p:cNvSpPr/>
            <p:nvPr/>
          </p:nvSpPr>
          <p:spPr>
            <a:xfrm>
              <a:off x="4718458" y="2519458"/>
              <a:ext cx="584776" cy="1169431"/>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Rectángulo 10">
              <a:extLst>
                <a:ext uri="{FF2B5EF4-FFF2-40B4-BE49-F238E27FC236}">
                  <a16:creationId xmlns:a16="http://schemas.microsoft.com/office/drawing/2014/main" id="{01BF594E-1327-4AC2-98B3-86745E6E96C8}"/>
                </a:ext>
              </a:extLst>
            </p:cNvPr>
            <p:cNvSpPr/>
            <p:nvPr/>
          </p:nvSpPr>
          <p:spPr>
            <a:xfrm>
              <a:off x="3251233" y="2628134"/>
              <a:ext cx="1739576" cy="738664"/>
            </a:xfrm>
            <a:prstGeom prst="rect">
              <a:avLst/>
            </a:prstGeom>
          </p:spPr>
          <p:txBody>
            <a:bodyPr wrap="square">
              <a:spAutoFit/>
            </a:bodyPr>
            <a:lstStyle/>
            <a:p>
              <a:pPr algn="ctr"/>
              <a:r>
                <a:rPr lang="es-MX" sz="1400" b="1" dirty="0">
                  <a:latin typeface="Roboto"/>
                </a:rPr>
                <a:t>EJE TRANSVERSAL LENGUAJE</a:t>
              </a:r>
            </a:p>
          </p:txBody>
        </p:sp>
        <p:sp>
          <p:nvSpPr>
            <p:cNvPr id="12" name="Abrir llave 11">
              <a:extLst>
                <a:ext uri="{FF2B5EF4-FFF2-40B4-BE49-F238E27FC236}">
                  <a16:creationId xmlns:a16="http://schemas.microsoft.com/office/drawing/2014/main" id="{8A6EC83F-1E24-491D-A861-9AEEB19CC862}"/>
                </a:ext>
              </a:extLst>
            </p:cNvPr>
            <p:cNvSpPr/>
            <p:nvPr/>
          </p:nvSpPr>
          <p:spPr>
            <a:xfrm>
              <a:off x="4592301" y="779965"/>
              <a:ext cx="584776" cy="1056066"/>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14" name="Rectángulo 13">
              <a:extLst>
                <a:ext uri="{FF2B5EF4-FFF2-40B4-BE49-F238E27FC236}">
                  <a16:creationId xmlns:a16="http://schemas.microsoft.com/office/drawing/2014/main" id="{ABB85B8B-C36B-413E-9562-A9E1A073A4B0}"/>
                </a:ext>
              </a:extLst>
            </p:cNvPr>
            <p:cNvSpPr/>
            <p:nvPr/>
          </p:nvSpPr>
          <p:spPr>
            <a:xfrm>
              <a:off x="5010846" y="2519338"/>
              <a:ext cx="7004615" cy="1169551"/>
            </a:xfrm>
            <a:prstGeom prst="rect">
              <a:avLst/>
            </a:prstGeom>
          </p:spPr>
          <p:txBody>
            <a:bodyPr wrap="square">
              <a:spAutoFit/>
            </a:bodyPr>
            <a:lstStyle/>
            <a:p>
              <a:pPr algn="just"/>
              <a:r>
                <a:rPr lang="es-MX" sz="1400" dirty="0">
                  <a:latin typeface="Roboto"/>
                </a:rPr>
                <a:t>Los ejes transversales se convierten en bases para la práctica pedagógica al integrar las dimensiones del ser, el saber, y el hacer a través de los contenidos actitudinales, conceptuales y procedimentales presentes en todas las áreas. El eje Transversal Lenguaje, se concibe como elemento indispensable para la adquisición del conocimiento.</a:t>
              </a:r>
            </a:p>
          </p:txBody>
        </p:sp>
        <p:sp>
          <p:nvSpPr>
            <p:cNvPr id="15" name="Rectángulo 14">
              <a:extLst>
                <a:ext uri="{FF2B5EF4-FFF2-40B4-BE49-F238E27FC236}">
                  <a16:creationId xmlns:a16="http://schemas.microsoft.com/office/drawing/2014/main" id="{EF661CE6-3167-4542-977E-8DAB7489670B}"/>
                </a:ext>
              </a:extLst>
            </p:cNvPr>
            <p:cNvSpPr/>
            <p:nvPr/>
          </p:nvSpPr>
          <p:spPr>
            <a:xfrm>
              <a:off x="3191267" y="4668655"/>
              <a:ext cx="1872729" cy="523221"/>
            </a:xfrm>
            <a:prstGeom prst="rect">
              <a:avLst/>
            </a:prstGeom>
          </p:spPr>
          <p:txBody>
            <a:bodyPr wrap="square">
              <a:spAutoFit/>
            </a:bodyPr>
            <a:lstStyle/>
            <a:p>
              <a:pPr algn="ctr"/>
              <a:r>
                <a:rPr lang="es-MX" sz="1400" b="1" dirty="0">
                  <a:latin typeface="Roboto"/>
                </a:rPr>
                <a:t>COMPETENCIA COMUNICATIVA</a:t>
              </a:r>
            </a:p>
          </p:txBody>
        </p:sp>
        <p:sp>
          <p:nvSpPr>
            <p:cNvPr id="16" name="Abrir llave 15">
              <a:extLst>
                <a:ext uri="{FF2B5EF4-FFF2-40B4-BE49-F238E27FC236}">
                  <a16:creationId xmlns:a16="http://schemas.microsoft.com/office/drawing/2014/main" id="{62203D5E-9A2E-419B-9F93-ED0F2E4A62FE}"/>
                </a:ext>
              </a:extLst>
            </p:cNvPr>
            <p:cNvSpPr/>
            <p:nvPr/>
          </p:nvSpPr>
          <p:spPr>
            <a:xfrm>
              <a:off x="4758638" y="4118774"/>
              <a:ext cx="584776" cy="1600438"/>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7" name="Rectángulo 16">
              <a:extLst>
                <a:ext uri="{FF2B5EF4-FFF2-40B4-BE49-F238E27FC236}">
                  <a16:creationId xmlns:a16="http://schemas.microsoft.com/office/drawing/2014/main" id="{A13F01D8-7321-4120-8137-32FE4BAC35A1}"/>
                </a:ext>
              </a:extLst>
            </p:cNvPr>
            <p:cNvSpPr/>
            <p:nvPr/>
          </p:nvSpPr>
          <p:spPr>
            <a:xfrm>
              <a:off x="5049342" y="4130044"/>
              <a:ext cx="7004617" cy="1600438"/>
            </a:xfrm>
            <a:prstGeom prst="rect">
              <a:avLst/>
            </a:prstGeom>
          </p:spPr>
          <p:txBody>
            <a:bodyPr wrap="square">
              <a:spAutoFit/>
            </a:bodyPr>
            <a:lstStyle/>
            <a:p>
              <a:pPr algn="just"/>
              <a:r>
                <a:rPr lang="es-MX" sz="1400" dirty="0">
                  <a:latin typeface="Roboto"/>
                </a:rPr>
                <a:t>El propósito de la enseñanza de la lengua es lograr el desarrollo de la competencia comunicativa es importante que el niño logre afianzar las habilidades y destrezas en las cuatro actividades del lenguaje como escuchar, hablar, leer y escribir. Una vez desarrollado plenamente el lenguaje, interactuará con los procesos  del pensamiento, porque el lenguaje facilita la expansión del mismo. Actualmente, la falta de contextos comunicativos de calidad en los centros escolares, ocasiona un pobre desarrollo de las habilidades escritas, y por consecuencia, de la competencia comunicativa.</a:t>
              </a:r>
            </a:p>
          </p:txBody>
        </p:sp>
      </p:grpSp>
    </p:spTree>
    <p:extLst>
      <p:ext uri="{BB962C8B-B14F-4D97-AF65-F5344CB8AC3E}">
        <p14:creationId xmlns:p14="http://schemas.microsoft.com/office/powerpoint/2010/main" val="1051470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29BD248-87B8-45FD-A33C-48079E1C966A}"/>
              </a:ext>
            </a:extLst>
          </p:cNvPr>
          <p:cNvSpPr txBox="1"/>
          <p:nvPr/>
        </p:nvSpPr>
        <p:spPr>
          <a:xfrm rot="16200000">
            <a:off x="-861389" y="3136612"/>
            <a:ext cx="3763618" cy="584775"/>
          </a:xfrm>
          <a:prstGeom prst="rect">
            <a:avLst/>
          </a:prstGeom>
          <a:noFill/>
        </p:spPr>
        <p:txBody>
          <a:bodyPr wrap="square" rtlCol="0">
            <a:spAutoFit/>
          </a:bodyPr>
          <a:lstStyle/>
          <a:p>
            <a:pPr algn="ctr"/>
            <a:r>
              <a:rPr lang="es-MX" sz="1600" b="1" dirty="0"/>
              <a:t>LA LITERATURA INFANTIL DESARROLLA LA FUNCIÓN IMAGINATIVA DEL LENGUAJE </a:t>
            </a:r>
          </a:p>
        </p:txBody>
      </p:sp>
      <p:sp>
        <p:nvSpPr>
          <p:cNvPr id="6" name="Rectángulo 5">
            <a:extLst>
              <a:ext uri="{FF2B5EF4-FFF2-40B4-BE49-F238E27FC236}">
                <a16:creationId xmlns:a16="http://schemas.microsoft.com/office/drawing/2014/main" id="{9E9E7C6A-7B97-462C-9F98-FBAEA9C8C387}"/>
              </a:ext>
            </a:extLst>
          </p:cNvPr>
          <p:cNvSpPr/>
          <p:nvPr/>
        </p:nvSpPr>
        <p:spPr>
          <a:xfrm>
            <a:off x="1769063" y="1409097"/>
            <a:ext cx="1632816" cy="523220"/>
          </a:xfrm>
          <a:prstGeom prst="rect">
            <a:avLst/>
          </a:prstGeom>
        </p:spPr>
        <p:txBody>
          <a:bodyPr wrap="square">
            <a:spAutoFit/>
          </a:bodyPr>
          <a:lstStyle/>
          <a:p>
            <a:r>
              <a:rPr lang="es-MX" sz="1400" b="1" dirty="0">
                <a:latin typeface="Roboto"/>
              </a:rPr>
              <a:t>BLOQUES DE CONTENIDO</a:t>
            </a:r>
          </a:p>
        </p:txBody>
      </p:sp>
      <p:sp>
        <p:nvSpPr>
          <p:cNvPr id="7" name="Rectángulo 6">
            <a:extLst>
              <a:ext uri="{FF2B5EF4-FFF2-40B4-BE49-F238E27FC236}">
                <a16:creationId xmlns:a16="http://schemas.microsoft.com/office/drawing/2014/main" id="{02535F2F-CD98-4427-8963-27B2E4371212}"/>
              </a:ext>
            </a:extLst>
          </p:cNvPr>
          <p:cNvSpPr/>
          <p:nvPr/>
        </p:nvSpPr>
        <p:spPr>
          <a:xfrm>
            <a:off x="3401879" y="655043"/>
            <a:ext cx="8467863" cy="2031325"/>
          </a:xfrm>
          <a:prstGeom prst="rect">
            <a:avLst/>
          </a:prstGeom>
        </p:spPr>
        <p:txBody>
          <a:bodyPr wrap="square">
            <a:spAutoFit/>
          </a:bodyPr>
          <a:lstStyle/>
          <a:p>
            <a:pPr algn="just"/>
            <a:r>
              <a:rPr lang="es-MX" sz="1400" dirty="0">
                <a:latin typeface="Roboto"/>
              </a:rPr>
              <a:t>La enseñanza de la lengua y la literatura en la educación básica de la I y II etapa, es orientada por un programa organizado en cuatro bloques de contenidos distribuidos de la siguiente manera: -El intercambio oral -Reflexiones sobre la lengua -¡A leer y escribir! -Literatura el mundo de la imaginación.</a:t>
            </a:r>
          </a:p>
          <a:p>
            <a:pPr algn="just"/>
            <a:r>
              <a:rPr lang="es-MX" sz="1400" dirty="0">
                <a:latin typeface="Roboto"/>
              </a:rPr>
              <a:t>Los niños logran comprender y producir textos hablados y escritos, estas habilidades incluyen hablar, informar, describir, argumentar y diversos propósitos de acuerdo a diferentes situaciones comunicativas, en este sentido los niños y niñas deben desarrollar gradualmente sus propias habilidades comunicativas.</a:t>
            </a:r>
          </a:p>
          <a:p>
            <a:pPr algn="just"/>
            <a:r>
              <a:rPr lang="es-MX" sz="1400" dirty="0">
                <a:latin typeface="Roboto"/>
              </a:rPr>
              <a:t>Dentro del ámbito escolar se promueve el desarrollo de la competencia lingüística y comunicativa desde el momento que entra en contacto con el juego de la imaginación, descubriendo actividades que originan una posición activa, creativa y recreativa.</a:t>
            </a:r>
          </a:p>
        </p:txBody>
      </p:sp>
      <p:sp>
        <p:nvSpPr>
          <p:cNvPr id="8" name="Abrir llave 7">
            <a:extLst>
              <a:ext uri="{FF2B5EF4-FFF2-40B4-BE49-F238E27FC236}">
                <a16:creationId xmlns:a16="http://schemas.microsoft.com/office/drawing/2014/main" id="{5D73EE9B-BAEB-427A-BBC6-CB27FFD09290}"/>
              </a:ext>
            </a:extLst>
          </p:cNvPr>
          <p:cNvSpPr/>
          <p:nvPr/>
        </p:nvSpPr>
        <p:spPr>
          <a:xfrm>
            <a:off x="3109491" y="634569"/>
            <a:ext cx="584776" cy="2072275"/>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Abrir llave 8">
            <a:extLst>
              <a:ext uri="{FF2B5EF4-FFF2-40B4-BE49-F238E27FC236}">
                <a16:creationId xmlns:a16="http://schemas.microsoft.com/office/drawing/2014/main" id="{EBA8EA22-2D0C-426D-805C-2B785277C5CD}"/>
              </a:ext>
            </a:extLst>
          </p:cNvPr>
          <p:cNvSpPr/>
          <p:nvPr/>
        </p:nvSpPr>
        <p:spPr>
          <a:xfrm>
            <a:off x="1297875" y="381255"/>
            <a:ext cx="584776" cy="5877339"/>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Rectángulo 9">
            <a:extLst>
              <a:ext uri="{FF2B5EF4-FFF2-40B4-BE49-F238E27FC236}">
                <a16:creationId xmlns:a16="http://schemas.microsoft.com/office/drawing/2014/main" id="{5457FD52-2A96-4B10-BBEF-29A172A88280}"/>
              </a:ext>
            </a:extLst>
          </p:cNvPr>
          <p:cNvSpPr/>
          <p:nvPr/>
        </p:nvSpPr>
        <p:spPr>
          <a:xfrm>
            <a:off x="1616765" y="3908535"/>
            <a:ext cx="1492726" cy="738664"/>
          </a:xfrm>
          <a:prstGeom prst="rect">
            <a:avLst/>
          </a:prstGeom>
        </p:spPr>
        <p:txBody>
          <a:bodyPr wrap="square">
            <a:spAutoFit/>
          </a:bodyPr>
          <a:lstStyle/>
          <a:p>
            <a:pPr algn="ctr"/>
            <a:r>
              <a:rPr lang="es-MX" sz="1400" b="1" dirty="0">
                <a:latin typeface="Roboto"/>
              </a:rPr>
              <a:t>ESTRATEGIAS Y ACTIVIDADES</a:t>
            </a:r>
          </a:p>
        </p:txBody>
      </p:sp>
      <p:sp>
        <p:nvSpPr>
          <p:cNvPr id="11" name="Abrir llave 10">
            <a:extLst>
              <a:ext uri="{FF2B5EF4-FFF2-40B4-BE49-F238E27FC236}">
                <a16:creationId xmlns:a16="http://schemas.microsoft.com/office/drawing/2014/main" id="{319E5B18-D213-4368-8822-031D3186361E}"/>
              </a:ext>
            </a:extLst>
          </p:cNvPr>
          <p:cNvSpPr/>
          <p:nvPr/>
        </p:nvSpPr>
        <p:spPr>
          <a:xfrm>
            <a:off x="3121060" y="2960158"/>
            <a:ext cx="584776" cy="3242799"/>
          </a:xfrm>
          <a:prstGeom prst="lef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2" name="Rectángulo 11">
            <a:extLst>
              <a:ext uri="{FF2B5EF4-FFF2-40B4-BE49-F238E27FC236}">
                <a16:creationId xmlns:a16="http://schemas.microsoft.com/office/drawing/2014/main" id="{DDA79F1D-B49B-4810-A1BB-37B758DB9972}"/>
              </a:ext>
            </a:extLst>
          </p:cNvPr>
          <p:cNvSpPr/>
          <p:nvPr/>
        </p:nvSpPr>
        <p:spPr>
          <a:xfrm>
            <a:off x="3413448" y="3037731"/>
            <a:ext cx="8456294" cy="3323987"/>
          </a:xfrm>
          <a:prstGeom prst="rect">
            <a:avLst/>
          </a:prstGeom>
        </p:spPr>
        <p:txBody>
          <a:bodyPr wrap="square">
            <a:spAutoFit/>
          </a:bodyPr>
          <a:lstStyle/>
          <a:p>
            <a:r>
              <a:rPr lang="es-MX" sz="1400" dirty="0">
                <a:latin typeface="Roboto"/>
              </a:rPr>
              <a:t>En base al Bloque de la literatura y el mundo de la imaginación se sugiere que el docente realice actividades de producción y composición de textos.</a:t>
            </a:r>
          </a:p>
          <a:p>
            <a:r>
              <a:rPr lang="es-MX" sz="1400" dirty="0">
                <a:latin typeface="Roboto"/>
              </a:rPr>
              <a:t>Inostroza (1997: 56) sugiere una serie de condiciones para incorporar dentro el aula:</a:t>
            </a:r>
          </a:p>
          <a:p>
            <a:r>
              <a:rPr lang="es-MX" sz="1400" dirty="0">
                <a:latin typeface="Roboto"/>
              </a:rPr>
              <a:t>• Crear un ambiente apropiado para la convivencia donde se establezcan relación alumno–docente</a:t>
            </a:r>
          </a:p>
          <a:p>
            <a:r>
              <a:rPr lang="es-MX" sz="1400" dirty="0">
                <a:latin typeface="Roboto"/>
              </a:rPr>
              <a:t>• Favorecer el desarrollo integral del niño a través de un clima de armonía</a:t>
            </a:r>
          </a:p>
          <a:p>
            <a:r>
              <a:rPr lang="es-MX" sz="1400" dirty="0">
                <a:latin typeface="Roboto"/>
              </a:rPr>
              <a:t>• Estimular la comunicación con y entre los alumnos, generando espacios para propiciar el trabajo cooperativo, la solidaridad, la toma de decisiones y la autodisciplina.</a:t>
            </a:r>
          </a:p>
          <a:p>
            <a:r>
              <a:rPr lang="es-MX" sz="1400" dirty="0">
                <a:latin typeface="Roboto"/>
              </a:rPr>
              <a:t>• Facilitar el desarrollo de estrategias de aprendizaje que permitan satisfacer las necesidades e intereses de los alumnos</a:t>
            </a:r>
          </a:p>
          <a:p>
            <a:r>
              <a:rPr lang="es-MX" sz="1400" dirty="0">
                <a:latin typeface="Roboto"/>
              </a:rPr>
              <a:t>La intención de estas orientaciones del programa de lengua y literatura para la educación Básica enfatiza en el sentido globalizador de los contenidos del área entre sí, su relación permanente con las demás áreas y con los ejes transversales a partir de una concepción integral del educando.</a:t>
            </a:r>
          </a:p>
          <a:p>
            <a:r>
              <a:rPr lang="es-MX" sz="1400" dirty="0">
                <a:latin typeface="Roboto"/>
              </a:rPr>
              <a:t>La lectura y la literatura son inseparables, existe una relación tan intima que no se pueden considerar por separado. (</a:t>
            </a:r>
            <a:r>
              <a:rPr lang="es-MX" sz="1400" dirty="0" err="1">
                <a:latin typeface="Roboto"/>
              </a:rPr>
              <a:t>Subero</a:t>
            </a:r>
            <a:r>
              <a:rPr lang="es-MX" sz="1400" dirty="0">
                <a:latin typeface="Roboto"/>
              </a:rPr>
              <a:t>, 1977)</a:t>
            </a:r>
          </a:p>
          <a:p>
            <a:endParaRPr lang="es-MX" sz="1400" dirty="0">
              <a:latin typeface="Roboto"/>
            </a:endParaRPr>
          </a:p>
        </p:txBody>
      </p:sp>
    </p:spTree>
    <p:extLst>
      <p:ext uri="{BB962C8B-B14F-4D97-AF65-F5344CB8AC3E}">
        <p14:creationId xmlns:p14="http://schemas.microsoft.com/office/powerpoint/2010/main" val="138595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087BA7-B754-44DF-8537-55C895C04886}"/>
              </a:ext>
            </a:extLst>
          </p:cNvPr>
          <p:cNvSpPr>
            <a:spLocks noGrp="1"/>
          </p:cNvSpPr>
          <p:nvPr>
            <p:ph type="title"/>
          </p:nvPr>
        </p:nvSpPr>
        <p:spPr>
          <a:xfrm>
            <a:off x="1295400" y="1002374"/>
            <a:ext cx="9601200" cy="705678"/>
          </a:xfrm>
        </p:spPr>
        <p:txBody>
          <a:bodyPr>
            <a:normAutofit/>
          </a:bodyPr>
          <a:lstStyle/>
          <a:p>
            <a:r>
              <a:rPr lang="es-MX" dirty="0"/>
              <a:t>Conclusiones.</a:t>
            </a:r>
          </a:p>
        </p:txBody>
      </p:sp>
      <p:sp>
        <p:nvSpPr>
          <p:cNvPr id="3" name="Marcador de contenido 2">
            <a:extLst>
              <a:ext uri="{FF2B5EF4-FFF2-40B4-BE49-F238E27FC236}">
                <a16:creationId xmlns:a16="http://schemas.microsoft.com/office/drawing/2014/main" id="{995CBCC2-FFD2-4FEF-B5BF-CBBEF445CCCD}"/>
              </a:ext>
            </a:extLst>
          </p:cNvPr>
          <p:cNvSpPr>
            <a:spLocks noGrp="1"/>
          </p:cNvSpPr>
          <p:nvPr>
            <p:ph idx="1"/>
          </p:nvPr>
        </p:nvSpPr>
        <p:spPr>
          <a:xfrm>
            <a:off x="1295400" y="2125342"/>
            <a:ext cx="9601200" cy="3581400"/>
          </a:xfrm>
        </p:spPr>
        <p:txBody>
          <a:bodyPr>
            <a:normAutofit fontScale="77500" lnSpcReduction="20000"/>
          </a:bodyPr>
          <a:lstStyle/>
          <a:p>
            <a:r>
              <a:rPr lang="es-MX" dirty="0"/>
              <a:t>La literatura infantil tiene una gran importancia e impacto en el desarrollo social, emocional y cognitivo de los niños. La literatura promueve el desarrollo de la función imaginativa del lenguaje y forma a lectores autónomos, debido a que toda obra literaria contribuye a la creación de la lengua.</a:t>
            </a:r>
          </a:p>
          <a:p>
            <a:r>
              <a:rPr lang="es-MX" dirty="0"/>
              <a:t>Es muy importante que las escuelas consideren el hecho de que ayudar a los alumnos a leer y escribir no lo es todo. Es necesario sembrar en los niños un sentimiento de pertenencia y dominio sobre el uso de su propio lenguaje y aprendizaje, sobre su propia lectura, escritura, habla y pensamiento, en la actualidad no se evidencia, y esto permitiría tomar conciencia de su potencial comunicativo</a:t>
            </a:r>
          </a:p>
          <a:p>
            <a:r>
              <a:rPr lang="es-MX" dirty="0"/>
              <a:t>La existencia de la literatura infantil se debe a la existencia de la literatura, que nutre la estética, la imaginación, la emoción y el espíritu, y solo incluye una gran cantidad de materiales tradicionales a través de los cuales se puede rastrear la vida espiritual, la raza o el progreso de las personas. civilización.</a:t>
            </a:r>
          </a:p>
        </p:txBody>
      </p:sp>
    </p:spTree>
    <p:extLst>
      <p:ext uri="{BB962C8B-B14F-4D97-AF65-F5344CB8AC3E}">
        <p14:creationId xmlns:p14="http://schemas.microsoft.com/office/powerpoint/2010/main" val="3779403614"/>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TM04033925[[fn=Gota]]</Template>
  <TotalTime>1447</TotalTime>
  <Words>841</Words>
  <Application>Microsoft Office PowerPoint</Application>
  <PresentationFormat>Panorámica</PresentationFormat>
  <Paragraphs>37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Roboto</vt:lpstr>
      <vt:lpstr>Tw Cen MT</vt:lpstr>
      <vt:lpstr>Gota</vt:lpstr>
      <vt:lpstr>Presentación de PowerPoint</vt:lpstr>
      <vt:lpstr>Presentación de PowerPoint</vt:lpstr>
      <vt:lpstr>Presentación de PowerPoint</vt:lpstr>
      <vt:lpstr>Conclusiones.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dc:creator>
  <cp:lastModifiedBy>andrea</cp:lastModifiedBy>
  <cp:revision>11</cp:revision>
  <dcterms:created xsi:type="dcterms:W3CDTF">2021-03-12T05:32:08Z</dcterms:created>
  <dcterms:modified xsi:type="dcterms:W3CDTF">2021-03-13T05:48:21Z</dcterms:modified>
</cp:coreProperties>
</file>