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FF9AB0C8-BCC1-4497-9113-D2C0F0997F13}">
          <p14:sldIdLst>
            <p14:sldId id="256"/>
            <p14:sldId id="258"/>
          </p14:sldIdLst>
        </p14:section>
        <p14:section name="Sección sin título" id="{138E50A4-EDF1-450B-89D5-5B6EFAB6773E}">
          <p14:sldIdLst>
            <p14:sldId id="259"/>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8" autoAdjust="0"/>
    <p:restoredTop sz="94660"/>
  </p:normalViewPr>
  <p:slideViewPr>
    <p:cSldViewPr snapToGrid="0">
      <p:cViewPr>
        <p:scale>
          <a:sx n="71" d="100"/>
          <a:sy n="71" d="100"/>
        </p:scale>
        <p:origin x="52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4CEF2CFD-7B19-4CB7-9536-587E10325D4E}" type="datetimeFigureOut">
              <a:rPr lang="en-US" smtClean="0"/>
              <a:t>3/11/2021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308557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4CEF2CFD-7B19-4CB7-9536-587E10325D4E}" type="datetimeFigureOut">
              <a:rPr lang="en-US" smtClean="0"/>
              <a:t>3/11/2021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89885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899"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199"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4CEF2CFD-7B19-4CB7-9536-587E10325D4E}" type="datetimeFigureOut">
              <a:rPr lang="en-US" smtClean="0"/>
              <a:t>3/11/2021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4250104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4CEF2CFD-7B19-4CB7-9536-587E10325D4E}" type="datetimeFigureOut">
              <a:rPr lang="en-US" smtClean="0"/>
              <a:t>3/11/2021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189281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2"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4CEF2CFD-7B19-4CB7-9536-587E10325D4E}" type="datetimeFigureOut">
              <a:rPr lang="en-US" smtClean="0"/>
              <a:t>3/11/2021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255088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1"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1"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4CEF2CFD-7B19-4CB7-9536-587E10325D4E}" type="datetimeFigureOut">
              <a:rPr lang="en-US" smtClean="0"/>
              <a:t>3/11/2021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567253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9"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9" y="2505076"/>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2" y="2505076"/>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4CEF2CFD-7B19-4CB7-9536-587E10325D4E}" type="datetimeFigureOut">
              <a:rPr lang="en-US" smtClean="0"/>
              <a:t>3/11/2021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2924009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4CEF2CFD-7B19-4CB7-9536-587E10325D4E}" type="datetimeFigureOut">
              <a:rPr lang="en-US" smtClean="0"/>
              <a:t>3/11/2021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259257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CEF2CFD-7B19-4CB7-9536-587E10325D4E}" type="datetimeFigureOut">
              <a:rPr lang="en-US" smtClean="0"/>
              <a:t>3/11/2021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1327284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CEF2CFD-7B19-4CB7-9536-587E10325D4E}" type="datetimeFigureOut">
              <a:rPr lang="en-US" smtClean="0"/>
              <a:t>3/11/2021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73435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CEF2CFD-7B19-4CB7-9536-587E10325D4E}" type="datetimeFigureOut">
              <a:rPr lang="en-US" smtClean="0"/>
              <a:t>3/11/2021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BAA2FC2-2D64-4460-B39C-EDC2A5AA9F02}" type="slidenum">
              <a:rPr lang="en-US" smtClean="0"/>
              <a:t>‹Nº›</a:t>
            </a:fld>
            <a:endParaRPr lang="en-US"/>
          </a:p>
        </p:txBody>
      </p:sp>
    </p:spTree>
    <p:extLst>
      <p:ext uri="{BB962C8B-B14F-4D97-AF65-F5344CB8AC3E}">
        <p14:creationId xmlns:p14="http://schemas.microsoft.com/office/powerpoint/2010/main" val="375305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F2CFD-7B19-4CB7-9536-587E10325D4E}" type="datetimeFigureOut">
              <a:rPr lang="en-US" smtClean="0"/>
              <a:t>3/11/2021</a:t>
            </a:fld>
            <a:endParaRPr lang="en-US"/>
          </a:p>
        </p:txBody>
      </p:sp>
      <p:sp>
        <p:nvSpPr>
          <p:cNvPr id="5" name="Marcador de pie de página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A2FC2-2D64-4460-B39C-EDC2A5AA9F02}" type="slidenum">
              <a:rPr lang="en-US" smtClean="0"/>
              <a:t>‹Nº›</a:t>
            </a:fld>
            <a:endParaRPr lang="en-US"/>
          </a:p>
        </p:txBody>
      </p:sp>
    </p:spTree>
    <p:extLst>
      <p:ext uri="{BB962C8B-B14F-4D97-AF65-F5344CB8AC3E}">
        <p14:creationId xmlns:p14="http://schemas.microsoft.com/office/powerpoint/2010/main" val="4159093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43237" y="1183340"/>
            <a:ext cx="9144000" cy="5042647"/>
          </a:xfrm>
        </p:spPr>
        <p:txBody>
          <a:bodyPr>
            <a:normAutofit fontScale="92500" lnSpcReduction="20000"/>
          </a:bodyPr>
          <a:lstStyle/>
          <a:p>
            <a:r>
              <a:rPr lang="es-ES" dirty="0"/>
              <a:t>ESCUELA NORMAL DE EDUCACIÓN PREESCOLAR</a:t>
            </a:r>
            <a:endParaRPr lang="en-US" dirty="0"/>
          </a:p>
          <a:p>
            <a:r>
              <a:rPr lang="es-ES" dirty="0"/>
              <a:t>CICLO ESCOLAR 2020- </a:t>
            </a:r>
            <a:r>
              <a:rPr lang="es-ES" dirty="0" smtClean="0"/>
              <a:t>2021</a:t>
            </a:r>
          </a:p>
          <a:p>
            <a:endParaRPr lang="es-ES" dirty="0"/>
          </a:p>
          <a:p>
            <a:endParaRPr lang="en-US" dirty="0"/>
          </a:p>
          <a:p>
            <a:r>
              <a:rPr lang="es-ES" dirty="0"/>
              <a:t> </a:t>
            </a:r>
            <a:endParaRPr lang="en-US" dirty="0"/>
          </a:p>
          <a:p>
            <a:r>
              <a:rPr lang="es-ES" dirty="0"/>
              <a:t> </a:t>
            </a:r>
            <a:endParaRPr lang="en-US" dirty="0"/>
          </a:p>
          <a:p>
            <a:r>
              <a:rPr lang="es-ES" dirty="0"/>
              <a:t> </a:t>
            </a:r>
            <a:endParaRPr lang="en-US" dirty="0"/>
          </a:p>
          <a:p>
            <a:r>
              <a:rPr lang="es-ES" dirty="0"/>
              <a:t>La literatura infantil desarrolla la función imaginativa del lenguaje</a:t>
            </a:r>
            <a:endParaRPr lang="en-US" dirty="0"/>
          </a:p>
          <a:p>
            <a:r>
              <a:rPr lang="es-ES" dirty="0"/>
              <a:t>Creación literaria</a:t>
            </a:r>
            <a:endParaRPr lang="en-US" dirty="0"/>
          </a:p>
          <a:p>
            <a:r>
              <a:rPr lang="es-ES" dirty="0"/>
              <a:t>Maestro: Silvia banda Servín </a:t>
            </a:r>
            <a:endParaRPr lang="en-US" dirty="0"/>
          </a:p>
          <a:p>
            <a:r>
              <a:rPr lang="es-ES" dirty="0"/>
              <a:t>Alumna: Karen Guadalupe morales Verastegui</a:t>
            </a:r>
            <a:endParaRPr lang="en-US" dirty="0"/>
          </a:p>
          <a:p>
            <a:r>
              <a:rPr lang="es-ES" dirty="0"/>
              <a:t>Grado: 3º Sección: “A”</a:t>
            </a:r>
            <a:endParaRPr lang="en-US" dirty="0"/>
          </a:p>
          <a:p>
            <a:r>
              <a:rPr lang="es-ES" dirty="0"/>
              <a:t>NL: 12</a:t>
            </a:r>
            <a:endParaRPr lang="en-US" dirty="0"/>
          </a:p>
          <a:p>
            <a:endParaRPr lang="en-US" dirty="0"/>
          </a:p>
        </p:txBody>
      </p:sp>
      <p:pic>
        <p:nvPicPr>
          <p:cNvPr id="1026" name="Picture 2" descr="TICS EN LA EDUCACIÓN PREESCOLAR. | EN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6549" y="2047874"/>
            <a:ext cx="1857375"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24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5348151" y="202025"/>
            <a:ext cx="1867989" cy="744583"/>
          </a:xfrm>
          <a:prstGeom prst="round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tx1"/>
                </a:solidFill>
                <a:effectLst>
                  <a:outerShdw blurRad="38100" dist="38100" dir="2700000" algn="tl">
                    <a:srgbClr val="000000">
                      <a:alpha val="43137"/>
                    </a:srgbClr>
                  </a:outerShdw>
                </a:effectLst>
                <a:latin typeface="Century Gothic" panose="020B0502020202020204" pitchFamily="34" charset="0"/>
              </a:rPr>
              <a:t>Literatura</a:t>
            </a:r>
            <a:endParaRPr lang="en-US" sz="2000" b="1"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
        <p:nvSpPr>
          <p:cNvPr id="3" name="CuadroTexto 2"/>
          <p:cNvSpPr txBox="1"/>
          <p:nvPr/>
        </p:nvSpPr>
        <p:spPr>
          <a:xfrm>
            <a:off x="836023" y="570014"/>
            <a:ext cx="3474720" cy="1015663"/>
          </a:xfrm>
          <a:prstGeom prst="rect">
            <a:avLst/>
          </a:prstGeom>
          <a:noFill/>
          <a:ln>
            <a:solidFill>
              <a:srgbClr val="99FF66"/>
            </a:solidFill>
          </a:ln>
        </p:spPr>
        <p:txBody>
          <a:bodyPr wrap="square" rtlCol="0">
            <a:spAutoFit/>
          </a:bodyPr>
          <a:lstStyle/>
          <a:p>
            <a:pPr algn="just"/>
            <a:r>
              <a:rPr lang="es-ES" sz="1200" dirty="0" smtClean="0">
                <a:latin typeface="Century Gothic" panose="020B0502020202020204" pitchFamily="34" charset="0"/>
              </a:rPr>
              <a:t>Promueve el desarrollo de la función imaginativa del lenguaje y forma a lectores autónomos, debido a que toda obra literaria contribuye a la creación de la lengua.</a:t>
            </a:r>
            <a:endParaRPr lang="en-US" sz="1200" dirty="0">
              <a:latin typeface="Century Gothic" panose="020B0502020202020204" pitchFamily="34" charset="0"/>
            </a:endParaRPr>
          </a:p>
        </p:txBody>
      </p:sp>
      <p:sp>
        <p:nvSpPr>
          <p:cNvPr id="4" name="CuadroTexto 3"/>
          <p:cNvSpPr txBox="1"/>
          <p:nvPr/>
        </p:nvSpPr>
        <p:spPr>
          <a:xfrm>
            <a:off x="7843156" y="6232935"/>
            <a:ext cx="3474720" cy="461665"/>
          </a:xfrm>
          <a:prstGeom prst="rect">
            <a:avLst/>
          </a:prstGeom>
          <a:noFill/>
          <a:ln>
            <a:solidFill>
              <a:srgbClr val="99FF66"/>
            </a:solidFill>
          </a:ln>
        </p:spPr>
        <p:txBody>
          <a:bodyPr wrap="square" rtlCol="0">
            <a:spAutoFit/>
          </a:bodyPr>
          <a:lstStyle/>
          <a:p>
            <a:pPr algn="just"/>
            <a:r>
              <a:rPr lang="es-ES" sz="1200" dirty="0">
                <a:latin typeface="Century Gothic" panose="020B0502020202020204" pitchFamily="34" charset="0"/>
              </a:rPr>
              <a:t>L</a:t>
            </a:r>
            <a:r>
              <a:rPr lang="es-ES" sz="1200" dirty="0" smtClean="0">
                <a:latin typeface="Century Gothic" panose="020B0502020202020204" pitchFamily="34" charset="0"/>
              </a:rPr>
              <a:t>a literatura infantil permite que el niño incursione en el conocimiento de la lengua.</a:t>
            </a:r>
            <a:endParaRPr lang="en-US" sz="1200" dirty="0">
              <a:latin typeface="Century Gothic" panose="020B0502020202020204" pitchFamily="34" charset="0"/>
            </a:endParaRPr>
          </a:p>
        </p:txBody>
      </p:sp>
      <p:sp>
        <p:nvSpPr>
          <p:cNvPr id="7" name="CuadroTexto 6"/>
          <p:cNvSpPr txBox="1"/>
          <p:nvPr/>
        </p:nvSpPr>
        <p:spPr>
          <a:xfrm>
            <a:off x="836023" y="1981135"/>
            <a:ext cx="3474720" cy="1015663"/>
          </a:xfrm>
          <a:prstGeom prst="rect">
            <a:avLst/>
          </a:prstGeom>
          <a:noFill/>
          <a:ln>
            <a:solidFill>
              <a:srgbClr val="99FF66"/>
            </a:solidFill>
          </a:ln>
        </p:spPr>
        <p:txBody>
          <a:bodyPr wrap="square" rtlCol="0">
            <a:spAutoFit/>
          </a:bodyPr>
          <a:lstStyle/>
          <a:p>
            <a:pPr algn="just"/>
            <a:r>
              <a:rPr lang="es-ES" sz="1200" dirty="0" smtClean="0">
                <a:latin typeface="Century Gothic" panose="020B0502020202020204" pitchFamily="34" charset="0"/>
              </a:rPr>
              <a:t>El lenguaje se estudia con lo biológico, lo cultural y lo socio-histórico, tomando en consideración el contexto donde se desenvuelve el niño con la finalidad que vaya construyendo su propio aprendizaje.</a:t>
            </a:r>
            <a:endParaRPr lang="en-US" sz="1200" dirty="0">
              <a:latin typeface="Century Gothic" panose="020B0502020202020204" pitchFamily="34" charset="0"/>
            </a:endParaRPr>
          </a:p>
        </p:txBody>
      </p:sp>
      <p:sp>
        <p:nvSpPr>
          <p:cNvPr id="8" name="Rectángulo 7"/>
          <p:cNvSpPr/>
          <p:nvPr/>
        </p:nvSpPr>
        <p:spPr>
          <a:xfrm>
            <a:off x="4676502" y="2196352"/>
            <a:ext cx="3211286" cy="1384995"/>
          </a:xfrm>
          <a:prstGeom prst="rect">
            <a:avLst/>
          </a:prstGeom>
          <a:ln>
            <a:solidFill>
              <a:srgbClr val="99FF66"/>
            </a:solidFill>
          </a:ln>
        </p:spPr>
        <p:txBody>
          <a:bodyPr wrap="square">
            <a:spAutoFit/>
          </a:bodyPr>
          <a:lstStyle/>
          <a:p>
            <a:pPr algn="just"/>
            <a:r>
              <a:rPr lang="es-ES" sz="1200" dirty="0">
                <a:latin typeface="Century Gothic" panose="020B0502020202020204" pitchFamily="34" charset="0"/>
                <a:ea typeface="Calibri" panose="020F0502020204030204" pitchFamily="34" charset="0"/>
                <a:cs typeface="Times New Roman" panose="02020603050405020304" pitchFamily="18" charset="0"/>
              </a:rPr>
              <a:t>La intencionalidad educativa es formar un hombre que sea capaz de aprender a ser, que sea cada día más humano y que sea capaz de aprender a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conocer, </a:t>
            </a:r>
            <a:r>
              <a:rPr lang="es-ES" sz="1200" dirty="0">
                <a:latin typeface="Century Gothic" panose="020B0502020202020204" pitchFamily="34" charset="0"/>
                <a:ea typeface="Calibri" panose="020F0502020204030204" pitchFamily="34" charset="0"/>
                <a:cs typeface="Times New Roman" panose="02020603050405020304" pitchFamily="18" charset="0"/>
              </a:rPr>
              <a:t>que este dispuesto a adquirir el conocimiento, procesarlo y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transformarlo.</a:t>
            </a:r>
            <a:endParaRPr lang="en-US" sz="1200" dirty="0">
              <a:latin typeface="Century Gothic" panose="020B0502020202020204" pitchFamily="34" charset="0"/>
            </a:endParaRPr>
          </a:p>
        </p:txBody>
      </p:sp>
      <p:sp>
        <p:nvSpPr>
          <p:cNvPr id="9" name="Rectángulo 8"/>
          <p:cNvSpPr/>
          <p:nvPr/>
        </p:nvSpPr>
        <p:spPr>
          <a:xfrm>
            <a:off x="836023" y="3248694"/>
            <a:ext cx="3474720" cy="1080424"/>
          </a:xfrm>
          <a:prstGeom prst="rect">
            <a:avLst/>
          </a:prstGeom>
          <a:ln>
            <a:solidFill>
              <a:srgbClr val="99FF66"/>
            </a:solidFill>
          </a:ln>
        </p:spPr>
        <p:txBody>
          <a:bodyPr wrap="square">
            <a:spAutoFit/>
          </a:bodyPr>
          <a:lstStyle/>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El lenguaje permite al hombre participar en procesos sociales de entendimiento que afiance su propia identidad al interactuar en una sociedad específica y compartir con una misma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cultura.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ángulo 9"/>
          <p:cNvSpPr/>
          <p:nvPr/>
        </p:nvSpPr>
        <p:spPr>
          <a:xfrm>
            <a:off x="4676503" y="1355042"/>
            <a:ext cx="3211286" cy="646331"/>
          </a:xfrm>
          <a:prstGeom prst="rect">
            <a:avLst/>
          </a:prstGeom>
          <a:ln>
            <a:solidFill>
              <a:srgbClr val="99FF66"/>
            </a:solidFill>
          </a:ln>
        </p:spPr>
        <p:txBody>
          <a:bodyPr wrap="square">
            <a:spAutoFit/>
          </a:bodyPr>
          <a:lstStyle/>
          <a:p>
            <a:pPr algn="just"/>
            <a:r>
              <a:rPr lang="es-ES" sz="1200" dirty="0">
                <a:latin typeface="Century Gothic" panose="020B0502020202020204" pitchFamily="34" charset="0"/>
                <a:ea typeface="Calibri" panose="020F0502020204030204" pitchFamily="34" charset="0"/>
                <a:cs typeface="Times New Roman" panose="02020603050405020304" pitchFamily="18" charset="0"/>
              </a:rPr>
              <a:t>El eje Transversal Lenguaje, se concibe como elemento indispensable para la adquisición del conocimiento</a:t>
            </a:r>
            <a:endParaRPr lang="en-US" sz="1200" dirty="0">
              <a:latin typeface="Century Gothic" panose="020B0502020202020204" pitchFamily="34" charset="0"/>
            </a:endParaRPr>
          </a:p>
        </p:txBody>
      </p:sp>
      <p:sp>
        <p:nvSpPr>
          <p:cNvPr id="11" name="Rectángulo redondeado 10"/>
          <p:cNvSpPr/>
          <p:nvPr/>
        </p:nvSpPr>
        <p:spPr>
          <a:xfrm>
            <a:off x="9129847" y="386690"/>
            <a:ext cx="2188029" cy="744583"/>
          </a:xfrm>
          <a:prstGeom prst="round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tx1"/>
                </a:solidFill>
                <a:effectLst>
                  <a:outerShdw blurRad="38100" dist="38100" dir="2700000" algn="tl">
                    <a:srgbClr val="000000">
                      <a:alpha val="43137"/>
                    </a:srgbClr>
                  </a:outerShdw>
                </a:effectLst>
                <a:latin typeface="Century Gothic" panose="020B0502020202020204" pitchFamily="34" charset="0"/>
              </a:rPr>
              <a:t>Competencia comunicativa</a:t>
            </a:r>
            <a:endParaRPr lang="en-US" sz="2000" b="1"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
        <p:nvSpPr>
          <p:cNvPr id="12" name="Rectángulo 11"/>
          <p:cNvSpPr/>
          <p:nvPr/>
        </p:nvSpPr>
        <p:spPr>
          <a:xfrm>
            <a:off x="8253549" y="1523052"/>
            <a:ext cx="3685901" cy="1015663"/>
          </a:xfrm>
          <a:prstGeom prst="rect">
            <a:avLst/>
          </a:prstGeom>
          <a:ln>
            <a:solidFill>
              <a:srgbClr val="99FF66"/>
            </a:solidFill>
          </a:ln>
        </p:spPr>
        <p:txBody>
          <a:bodyPr wrap="square">
            <a:spAutoFit/>
          </a:bodyPr>
          <a:lstStyle/>
          <a:p>
            <a:pPr algn="just"/>
            <a:r>
              <a:rPr lang="es-ES" sz="1200" dirty="0" smtClean="0">
                <a:latin typeface="Century Gothic" panose="020B0502020202020204" pitchFamily="34" charset="0"/>
                <a:ea typeface="Calibri" panose="020F0502020204030204" pitchFamily="34" charset="0"/>
                <a:cs typeface="Times New Roman" panose="02020603050405020304" pitchFamily="18" charset="0"/>
              </a:rPr>
              <a:t>Según </a:t>
            </a:r>
            <a:r>
              <a:rPr lang="es-ES" sz="1200" dirty="0" err="1" smtClean="0">
                <a:latin typeface="Century Gothic" panose="020B0502020202020204" pitchFamily="34" charset="0"/>
                <a:ea typeface="Calibri" panose="020F0502020204030204" pitchFamily="34" charset="0"/>
                <a:cs typeface="Times New Roman" panose="02020603050405020304" pitchFamily="18" charset="0"/>
              </a:rPr>
              <a:t>hyme</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 (1976) es la capacidad que adquiere un hablante nativo y que le permite saber cuándo hablar y cuándo callar, sobre qué hablar y con quién, dónde, cuándo y de que modo hacerlo.</a:t>
            </a:r>
            <a:endParaRPr lang="en-US" sz="1200" dirty="0">
              <a:latin typeface="Century Gothic" panose="020B0502020202020204" pitchFamily="34" charset="0"/>
            </a:endParaRPr>
          </a:p>
        </p:txBody>
      </p:sp>
      <p:sp>
        <p:nvSpPr>
          <p:cNvPr id="13" name="Rectángulo 12"/>
          <p:cNvSpPr/>
          <p:nvPr/>
        </p:nvSpPr>
        <p:spPr>
          <a:xfrm>
            <a:off x="8253549" y="2888850"/>
            <a:ext cx="3640183" cy="1015663"/>
          </a:xfrm>
          <a:prstGeom prst="rect">
            <a:avLst/>
          </a:prstGeom>
          <a:ln>
            <a:solidFill>
              <a:srgbClr val="99FF66"/>
            </a:solidFill>
          </a:ln>
        </p:spPr>
        <p:txBody>
          <a:bodyPr wrap="square">
            <a:spAutoFit/>
          </a:bodyPr>
          <a:lstStyle/>
          <a:p>
            <a:pPr algn="just"/>
            <a:r>
              <a:rPr lang="es-ES" sz="1200" dirty="0" err="1" smtClean="0">
                <a:latin typeface="Century Gothic" panose="020B0502020202020204" pitchFamily="34" charset="0"/>
                <a:ea typeface="Calibri" panose="020F0502020204030204" pitchFamily="34" charset="0"/>
                <a:cs typeface="Times New Roman" panose="02020603050405020304" pitchFamily="18" charset="0"/>
              </a:rPr>
              <a:t>Haberman</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 (1984), advierte en su teoría que la acción comunicativa y esencialmente en la acción </a:t>
            </a:r>
            <a:r>
              <a:rPr lang="es-ES" sz="1200" dirty="0" err="1" smtClean="0">
                <a:latin typeface="Century Gothic" panose="020B0502020202020204" pitchFamily="34" charset="0"/>
                <a:ea typeface="Calibri" panose="020F0502020204030204" pitchFamily="34" charset="0"/>
                <a:cs typeface="Times New Roman" panose="02020603050405020304" pitchFamily="18" charset="0"/>
              </a:rPr>
              <a:t>conversativa</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 la conducta de los sujetos tiene como intención entender al otro para que exista una interacción social. </a:t>
            </a:r>
            <a:endParaRPr lang="en-US" sz="1200" dirty="0">
              <a:latin typeface="Century Gothic" panose="020B0502020202020204" pitchFamily="34" charset="0"/>
            </a:endParaRPr>
          </a:p>
        </p:txBody>
      </p:sp>
      <p:sp>
        <p:nvSpPr>
          <p:cNvPr id="14" name="Rectángulo 13"/>
          <p:cNvSpPr/>
          <p:nvPr/>
        </p:nvSpPr>
        <p:spPr>
          <a:xfrm>
            <a:off x="5348151" y="4312212"/>
            <a:ext cx="3685901" cy="882806"/>
          </a:xfrm>
          <a:prstGeom prst="rect">
            <a:avLst/>
          </a:prstGeom>
          <a:ln>
            <a:solidFill>
              <a:srgbClr val="99FF66"/>
            </a:solidFill>
          </a:ln>
        </p:spPr>
        <p:txBody>
          <a:bodyPr wrap="square">
            <a:spAutoFit/>
          </a:bodyPr>
          <a:lstStyle/>
          <a:p>
            <a:pPr algn="just">
              <a:lnSpc>
                <a:spcPct val="107000"/>
              </a:lnSpc>
              <a:spcAft>
                <a:spcPts val="800"/>
              </a:spcAft>
            </a:pPr>
            <a:r>
              <a:rPr lang="es-ES" sz="1200" dirty="0" smtClean="0">
                <a:latin typeface="Century Gothic" panose="020B0502020202020204" pitchFamily="34" charset="0"/>
                <a:ea typeface="Calibri" panose="020F0502020204030204" pitchFamily="34" charset="0"/>
                <a:cs typeface="Times New Roman" panose="02020603050405020304" pitchFamily="18" charset="0"/>
              </a:rPr>
              <a:t>Terrero,(1982) afirma que el lenguaje posee un valor funcional expresivo, va de un uso afectivo emocional, a una función cada vez más cognoscitiva.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ángulo 14"/>
          <p:cNvSpPr/>
          <p:nvPr/>
        </p:nvSpPr>
        <p:spPr>
          <a:xfrm>
            <a:off x="9311641" y="4652795"/>
            <a:ext cx="2582091" cy="1278042"/>
          </a:xfrm>
          <a:prstGeom prst="rect">
            <a:avLst/>
          </a:prstGeom>
          <a:ln>
            <a:solidFill>
              <a:srgbClr val="99FF66"/>
            </a:solidFill>
          </a:ln>
        </p:spPr>
        <p:txBody>
          <a:bodyPr wrap="square">
            <a:spAutoFit/>
          </a:bodyPr>
          <a:lstStyle/>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Bruner (1986), en el primer nivel, el niño inicia la construcción de tres nociones fundamentales para la comunicación la intencionalidad, la referencia y la convencionalidad.</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16" name="Rectángulo 15"/>
          <p:cNvSpPr/>
          <p:nvPr/>
        </p:nvSpPr>
        <p:spPr>
          <a:xfrm>
            <a:off x="3413760" y="5484480"/>
            <a:ext cx="4168140" cy="882806"/>
          </a:xfrm>
          <a:prstGeom prst="rect">
            <a:avLst/>
          </a:prstGeom>
          <a:ln>
            <a:solidFill>
              <a:srgbClr val="99FF66"/>
            </a:solidFill>
          </a:ln>
        </p:spPr>
        <p:txBody>
          <a:bodyPr wrap="square">
            <a:spAutoFit/>
          </a:bodyPr>
          <a:lstStyle/>
          <a:p>
            <a:pPr algn="just">
              <a:lnSpc>
                <a:spcPct val="107000"/>
              </a:lnSpc>
              <a:spcAft>
                <a:spcPts val="800"/>
              </a:spcAft>
            </a:pPr>
            <a:r>
              <a:rPr lang="es-ES" sz="1200" dirty="0" smtClean="0">
                <a:latin typeface="Century Gothic" panose="020B0502020202020204" pitchFamily="34" charset="0"/>
                <a:ea typeface="Calibri" panose="020F0502020204030204" pitchFamily="34" charset="0"/>
                <a:cs typeface="Times New Roman" panose="02020603050405020304" pitchFamily="18" charset="0"/>
              </a:rPr>
              <a:t> Leer y escribir no lo es todo. Es necesario lograr un sentimiento de pertenencia y dominio sobre el uso de su propio lenguaje y aprendizaje, sobre su propia lectura, escritura, habla y pensamiento.</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17" name="Rectángulo 16"/>
          <p:cNvSpPr/>
          <p:nvPr/>
        </p:nvSpPr>
        <p:spPr>
          <a:xfrm>
            <a:off x="812070" y="4753615"/>
            <a:ext cx="2324101" cy="1278042"/>
          </a:xfrm>
          <a:prstGeom prst="rect">
            <a:avLst/>
          </a:prstGeom>
          <a:ln>
            <a:solidFill>
              <a:srgbClr val="99FF66"/>
            </a:solidFill>
          </a:ln>
        </p:spPr>
        <p:txBody>
          <a:bodyPr wrap="square">
            <a:spAutoFit/>
          </a:bodyPr>
          <a:lstStyle/>
          <a:p>
            <a:pPr algn="just">
              <a:lnSpc>
                <a:spcPct val="107000"/>
              </a:lnSpc>
              <a:spcAft>
                <a:spcPts val="800"/>
              </a:spcAft>
            </a:pPr>
            <a:r>
              <a:rPr lang="es-ES" sz="1200" dirty="0" smtClean="0">
                <a:latin typeface="Century Gothic" panose="020B0502020202020204" pitchFamily="34" charset="0"/>
                <a:ea typeface="Calibri" panose="020F0502020204030204" pitchFamily="34" charset="0"/>
                <a:cs typeface="Times New Roman" panose="02020603050405020304" pitchFamily="18" charset="0"/>
              </a:rPr>
              <a:t>La literatura establece un incesante intercambio de sentidos, juega un papel significativo porque permite el desarrollo de la función imaginativa del lenguaje.</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cxnSp>
        <p:nvCxnSpPr>
          <p:cNvPr id="20" name="Conector curvado 19"/>
          <p:cNvCxnSpPr>
            <a:stCxn id="3" idx="3"/>
            <a:endCxn id="2" idx="1"/>
          </p:cNvCxnSpPr>
          <p:nvPr/>
        </p:nvCxnSpPr>
        <p:spPr>
          <a:xfrm flipV="1">
            <a:off x="4310743" y="574317"/>
            <a:ext cx="1037408" cy="503529"/>
          </a:xfrm>
          <a:prstGeom prst="curved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a:stCxn id="3" idx="2"/>
            <a:endCxn id="7" idx="0"/>
          </p:cNvCxnSpPr>
          <p:nvPr/>
        </p:nvCxnSpPr>
        <p:spPr>
          <a:xfrm>
            <a:off x="2573383" y="1585677"/>
            <a:ext cx="0" cy="3954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ector recto 23"/>
          <p:cNvCxnSpPr>
            <a:stCxn id="7" idx="2"/>
            <a:endCxn id="9" idx="0"/>
          </p:cNvCxnSpPr>
          <p:nvPr/>
        </p:nvCxnSpPr>
        <p:spPr>
          <a:xfrm>
            <a:off x="2573383" y="2996798"/>
            <a:ext cx="0" cy="251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Conector curvado 30"/>
          <p:cNvCxnSpPr>
            <a:stCxn id="9" idx="3"/>
            <a:endCxn id="14" idx="1"/>
          </p:cNvCxnSpPr>
          <p:nvPr/>
        </p:nvCxnSpPr>
        <p:spPr>
          <a:xfrm>
            <a:off x="4310743" y="3788906"/>
            <a:ext cx="1037408" cy="964709"/>
          </a:xfrm>
          <a:prstGeom prst="curved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stCxn id="11" idx="2"/>
            <a:endCxn id="12" idx="0"/>
          </p:cNvCxnSpPr>
          <p:nvPr/>
        </p:nvCxnSpPr>
        <p:spPr>
          <a:xfrm flipH="1">
            <a:off x="10096500" y="1131273"/>
            <a:ext cx="127362" cy="3917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stCxn id="12" idx="2"/>
            <a:endCxn id="13" idx="0"/>
          </p:cNvCxnSpPr>
          <p:nvPr/>
        </p:nvCxnSpPr>
        <p:spPr>
          <a:xfrm flipH="1">
            <a:off x="10073641" y="2538715"/>
            <a:ext cx="22859" cy="3501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a:stCxn id="13" idx="2"/>
            <a:endCxn id="15" idx="0"/>
          </p:cNvCxnSpPr>
          <p:nvPr/>
        </p:nvCxnSpPr>
        <p:spPr>
          <a:xfrm>
            <a:off x="10073641" y="3904513"/>
            <a:ext cx="529046" cy="7482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a:stCxn id="13" idx="2"/>
            <a:endCxn id="14" idx="3"/>
          </p:cNvCxnSpPr>
          <p:nvPr/>
        </p:nvCxnSpPr>
        <p:spPr>
          <a:xfrm flipH="1">
            <a:off x="9034052" y="3904513"/>
            <a:ext cx="1039589" cy="8491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a:stCxn id="14" idx="2"/>
          </p:cNvCxnSpPr>
          <p:nvPr/>
        </p:nvCxnSpPr>
        <p:spPr>
          <a:xfrm>
            <a:off x="7191102" y="5195018"/>
            <a:ext cx="2362744" cy="10203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p:cNvCxnSpPr>
            <a:stCxn id="17" idx="3"/>
            <a:endCxn id="16" idx="1"/>
          </p:cNvCxnSpPr>
          <p:nvPr/>
        </p:nvCxnSpPr>
        <p:spPr>
          <a:xfrm>
            <a:off x="3136171" y="5392636"/>
            <a:ext cx="277589" cy="5332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p:cNvCxnSpPr>
            <a:stCxn id="9" idx="2"/>
            <a:endCxn id="17" idx="0"/>
          </p:cNvCxnSpPr>
          <p:nvPr/>
        </p:nvCxnSpPr>
        <p:spPr>
          <a:xfrm flipH="1">
            <a:off x="1974121" y="4329118"/>
            <a:ext cx="599262" cy="4244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Conector recto 56"/>
          <p:cNvCxnSpPr>
            <a:stCxn id="16" idx="2"/>
          </p:cNvCxnSpPr>
          <p:nvPr/>
        </p:nvCxnSpPr>
        <p:spPr>
          <a:xfrm flipH="1">
            <a:off x="3913094" y="6367286"/>
            <a:ext cx="1584736" cy="4907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ector recto 62"/>
          <p:cNvCxnSpPr>
            <a:stCxn id="7" idx="3"/>
            <a:endCxn id="10" idx="1"/>
          </p:cNvCxnSpPr>
          <p:nvPr/>
        </p:nvCxnSpPr>
        <p:spPr>
          <a:xfrm flipV="1">
            <a:off x="4310743" y="1678208"/>
            <a:ext cx="365760" cy="8107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Conector recto 64"/>
          <p:cNvCxnSpPr>
            <a:stCxn id="10" idx="2"/>
            <a:endCxn id="8" idx="0"/>
          </p:cNvCxnSpPr>
          <p:nvPr/>
        </p:nvCxnSpPr>
        <p:spPr>
          <a:xfrm flipH="1">
            <a:off x="6282145" y="2001373"/>
            <a:ext cx="1" cy="194979"/>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4523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8492" y="460837"/>
            <a:ext cx="4005943" cy="685188"/>
          </a:xfrm>
          <a:prstGeom prst="rect">
            <a:avLst/>
          </a:prstGeom>
          <a:ln>
            <a:solidFill>
              <a:srgbClr val="99FF66"/>
            </a:solidFill>
          </a:ln>
        </p:spPr>
        <p:txBody>
          <a:bodyPr wrap="square">
            <a:spAutoFit/>
          </a:bodyPr>
          <a:lstStyle/>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Es necesario llevar al aula textos literarios de calidad, con la finalidad de promover el interés por la lectura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ángulo redondeado 2"/>
          <p:cNvSpPr/>
          <p:nvPr/>
        </p:nvSpPr>
        <p:spPr>
          <a:xfrm>
            <a:off x="2774768" y="1795694"/>
            <a:ext cx="1953986" cy="777689"/>
          </a:xfrm>
          <a:prstGeom prst="round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tx1"/>
                </a:solidFill>
                <a:effectLst>
                  <a:outerShdw blurRad="38100" dist="38100" dir="2700000" algn="tl">
                    <a:srgbClr val="000000">
                      <a:alpha val="43137"/>
                    </a:srgbClr>
                  </a:outerShdw>
                </a:effectLst>
                <a:latin typeface="Century Gothic" panose="020B0502020202020204" pitchFamily="34" charset="0"/>
              </a:rPr>
              <a:t>Estrategias y actividades</a:t>
            </a:r>
            <a:endParaRPr lang="en-US" sz="2000" b="1"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
        <p:nvSpPr>
          <p:cNvPr id="4" name="Rectángulo 3"/>
          <p:cNvSpPr/>
          <p:nvPr/>
        </p:nvSpPr>
        <p:spPr>
          <a:xfrm>
            <a:off x="703761" y="3074929"/>
            <a:ext cx="6096000" cy="2589042"/>
          </a:xfrm>
          <a:prstGeom prst="rect">
            <a:avLst/>
          </a:prstGeom>
          <a:ln>
            <a:solidFill>
              <a:srgbClr val="99FF66"/>
            </a:solidFill>
          </a:ln>
        </p:spPr>
        <p:txBody>
          <a:bodyPr>
            <a:spAutoFit/>
          </a:bodyPr>
          <a:lstStyle/>
          <a:p>
            <a:pPr algn="just">
              <a:lnSpc>
                <a:spcPct val="107000"/>
              </a:lnSpc>
              <a:spcAft>
                <a:spcPts val="800"/>
              </a:spcAft>
            </a:pPr>
            <a:r>
              <a:rPr lang="es-ES" sz="1200" dirty="0" err="1">
                <a:latin typeface="Century Gothic" panose="020B0502020202020204" pitchFamily="34" charset="0"/>
                <a:ea typeface="Calibri" panose="020F0502020204030204" pitchFamily="34" charset="0"/>
                <a:cs typeface="Times New Roman" panose="02020603050405020304" pitchFamily="18" charset="0"/>
              </a:rPr>
              <a:t>Inostroza</a:t>
            </a:r>
            <a:r>
              <a:rPr lang="es-ES" sz="1200" dirty="0">
                <a:latin typeface="Century Gothic" panose="020B0502020202020204" pitchFamily="34" charset="0"/>
                <a:ea typeface="Calibri" panose="020F0502020204030204" pitchFamily="34" charset="0"/>
                <a:cs typeface="Times New Roman" panose="02020603050405020304" pitchFamily="18" charset="0"/>
              </a:rPr>
              <a:t> (1997: 56) sugiere una serie de condiciones para incorporar en el aula: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smtClean="0">
                <a:latin typeface="Century Gothic" panose="020B0502020202020204" pitchFamily="34" charset="0"/>
                <a:ea typeface="Calibri" panose="020F0502020204030204" pitchFamily="34" charset="0"/>
                <a:cs typeface="Times New Roman" panose="02020603050405020304" pitchFamily="18" charset="0"/>
              </a:rPr>
              <a:t>•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Crear </a:t>
            </a:r>
            <a:r>
              <a:rPr lang="es-ES" sz="1200" dirty="0">
                <a:latin typeface="Century Gothic" panose="020B0502020202020204" pitchFamily="34" charset="0"/>
                <a:ea typeface="Calibri" panose="020F0502020204030204" pitchFamily="34" charset="0"/>
                <a:cs typeface="Times New Roman" panose="02020603050405020304" pitchFamily="18" charset="0"/>
              </a:rPr>
              <a:t>un ambiente apropiado para la convivencia donde se establezcan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relación</a:t>
            </a:r>
            <a:r>
              <a:rPr lang="en-US" sz="1200" dirty="0" smtClean="0">
                <a:latin typeface="Century Gothic" panose="020B0502020202020204" pitchFamily="34" charset="0"/>
                <a:ea typeface="Calibri" panose="020F0502020204030204" pitchFamily="34" charset="0"/>
                <a:cs typeface="Times New Roman" panose="02020603050405020304" pitchFamily="18" charset="0"/>
              </a:rPr>
              <a:t>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alumno–docente</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 Favorecer el desarrollo integral del niño a través de un clima de armonía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 Estimular la comunicación con y entre los alumnos, generando espacios para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propiciar el trabajo cooperativo, la solidaridad, la toma de decisiones y la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autodisciplina.</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 Facilitar el desarrollo de estrategias de aprendizaje que permitan </a:t>
            </a:r>
            <a:r>
              <a:rPr lang="es-ES" sz="1200" dirty="0" smtClean="0">
                <a:latin typeface="Century Gothic" panose="020B0502020202020204" pitchFamily="34" charset="0"/>
                <a:ea typeface="Calibri" panose="020F0502020204030204" pitchFamily="34" charset="0"/>
                <a:cs typeface="Times New Roman" panose="02020603050405020304" pitchFamily="18" charset="0"/>
              </a:rPr>
              <a:t>satisfacerlas</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200" dirty="0">
                <a:latin typeface="Century Gothic" panose="020B0502020202020204" pitchFamily="34" charset="0"/>
                <a:ea typeface="Calibri" panose="020F0502020204030204" pitchFamily="34" charset="0"/>
                <a:cs typeface="Times New Roman" panose="02020603050405020304" pitchFamily="18" charset="0"/>
              </a:rPr>
              <a:t>necesidades e intereses de los alumnos</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7270024" y="1325945"/>
            <a:ext cx="3966754" cy="646331"/>
          </a:xfrm>
          <a:prstGeom prst="rect">
            <a:avLst/>
          </a:prstGeom>
          <a:ln>
            <a:solidFill>
              <a:srgbClr val="99FF66"/>
            </a:solidFill>
          </a:ln>
        </p:spPr>
        <p:txBody>
          <a:bodyPr wrap="square">
            <a:spAutoFit/>
          </a:bodyPr>
          <a:lstStyle/>
          <a:p>
            <a:pPr algn="just"/>
            <a:r>
              <a:rPr lang="es-ES" sz="1200" dirty="0">
                <a:latin typeface="Century Gothic" panose="020B0502020202020204" pitchFamily="34" charset="0"/>
              </a:rPr>
              <a:t>L</a:t>
            </a:r>
            <a:r>
              <a:rPr lang="es-ES" sz="1200" dirty="0" smtClean="0">
                <a:latin typeface="Century Gothic" panose="020B0502020202020204" pitchFamily="34" charset="0"/>
              </a:rPr>
              <a:t>a literatura infantil existe porque existe la literatura, ella nutre lo estético, lo imaginativo, las emociones, lo espiritual.</a:t>
            </a:r>
            <a:endParaRPr lang="en-US" sz="1200" dirty="0">
              <a:latin typeface="Century Gothic" panose="020B0502020202020204" pitchFamily="34" charset="0"/>
            </a:endParaRPr>
          </a:p>
        </p:txBody>
      </p:sp>
      <p:sp>
        <p:nvSpPr>
          <p:cNvPr id="6" name="Rectángulo 5"/>
          <p:cNvSpPr/>
          <p:nvPr/>
        </p:nvSpPr>
        <p:spPr>
          <a:xfrm>
            <a:off x="7544344" y="3048469"/>
            <a:ext cx="4222024" cy="646331"/>
          </a:xfrm>
          <a:prstGeom prst="rect">
            <a:avLst/>
          </a:prstGeom>
          <a:ln>
            <a:solidFill>
              <a:srgbClr val="99FF66"/>
            </a:solidFill>
          </a:ln>
        </p:spPr>
        <p:txBody>
          <a:bodyPr wrap="square">
            <a:spAutoFit/>
          </a:bodyPr>
          <a:lstStyle/>
          <a:p>
            <a:pPr algn="just"/>
            <a:r>
              <a:rPr lang="es-ES" sz="1200" dirty="0">
                <a:latin typeface="Century Gothic" panose="020B0502020202020204" pitchFamily="34" charset="0"/>
              </a:rPr>
              <a:t>L</a:t>
            </a:r>
            <a:r>
              <a:rPr lang="es-ES" sz="1200" dirty="0" smtClean="0">
                <a:latin typeface="Century Gothic" panose="020B0502020202020204" pitchFamily="34" charset="0"/>
              </a:rPr>
              <a:t>a lectura y la literatura son inseparables, existe una relación tan intima que no se pueden considerar por separado. </a:t>
            </a:r>
            <a:endParaRPr lang="en-US" sz="1200" dirty="0">
              <a:latin typeface="Century Gothic" panose="020B0502020202020204" pitchFamily="34" charset="0"/>
            </a:endParaRPr>
          </a:p>
        </p:txBody>
      </p:sp>
      <p:cxnSp>
        <p:nvCxnSpPr>
          <p:cNvPr id="7" name="Conector recto 6"/>
          <p:cNvCxnSpPr>
            <a:stCxn id="2" idx="0"/>
          </p:cNvCxnSpPr>
          <p:nvPr/>
        </p:nvCxnSpPr>
        <p:spPr>
          <a:xfrm flipV="1">
            <a:off x="2451464" y="0"/>
            <a:ext cx="722042" cy="460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a:stCxn id="3" idx="0"/>
            <a:endCxn id="2" idx="2"/>
          </p:cNvCxnSpPr>
          <p:nvPr/>
        </p:nvCxnSpPr>
        <p:spPr>
          <a:xfrm flipH="1" flipV="1">
            <a:off x="2451464" y="1146025"/>
            <a:ext cx="1300297" cy="6496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a:stCxn id="3" idx="2"/>
            <a:endCxn id="4" idx="0"/>
          </p:cNvCxnSpPr>
          <p:nvPr/>
        </p:nvCxnSpPr>
        <p:spPr>
          <a:xfrm>
            <a:off x="3751761" y="2573383"/>
            <a:ext cx="0" cy="501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ector curvado 15"/>
          <p:cNvCxnSpPr>
            <a:stCxn id="4" idx="3"/>
            <a:endCxn id="5" idx="1"/>
          </p:cNvCxnSpPr>
          <p:nvPr/>
        </p:nvCxnSpPr>
        <p:spPr>
          <a:xfrm flipV="1">
            <a:off x="6799761" y="1649111"/>
            <a:ext cx="470263" cy="2720339"/>
          </a:xfrm>
          <a:prstGeom prst="curved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a:stCxn id="5" idx="2"/>
            <a:endCxn id="6" idx="0"/>
          </p:cNvCxnSpPr>
          <p:nvPr/>
        </p:nvCxnSpPr>
        <p:spPr>
          <a:xfrm>
            <a:off x="9253401" y="1972276"/>
            <a:ext cx="401955" cy="10761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168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12694" y="1479176"/>
            <a:ext cx="10945905" cy="4662815"/>
          </a:xfrm>
          <a:prstGeom prst="rect">
            <a:avLst/>
          </a:prstGeom>
          <a:noFill/>
        </p:spPr>
        <p:txBody>
          <a:bodyPr wrap="square" rtlCol="0">
            <a:spAutoFit/>
          </a:bodyPr>
          <a:lstStyle/>
          <a:p>
            <a:pPr>
              <a:lnSpc>
                <a:spcPct val="150000"/>
              </a:lnSpc>
            </a:pPr>
            <a:r>
              <a:rPr lang="es-ES" b="1" dirty="0" smtClean="0">
                <a:latin typeface="Century Gothic" panose="020B0502020202020204" pitchFamily="34" charset="0"/>
              </a:rPr>
              <a:t>CONCLUSIÓN PERSONAL</a:t>
            </a:r>
          </a:p>
          <a:p>
            <a:pPr>
              <a:lnSpc>
                <a:spcPct val="150000"/>
              </a:lnSpc>
            </a:pPr>
            <a:endParaRPr lang="es-ES" dirty="0">
              <a:latin typeface="Century Gothic" panose="020B0502020202020204" pitchFamily="34" charset="0"/>
            </a:endParaRPr>
          </a:p>
          <a:p>
            <a:pPr>
              <a:lnSpc>
                <a:spcPct val="150000"/>
              </a:lnSpc>
            </a:pPr>
            <a:r>
              <a:rPr lang="es-ES" dirty="0" smtClean="0">
                <a:latin typeface="Century Gothic" panose="020B0502020202020204" pitchFamily="34" charset="0"/>
              </a:rPr>
              <a:t>En mi conclusión personal, la literatura abarca un sinfín de funciones, tanto como en los niños y en nosotras como futuras docentes, es importante conocer todas las características y competencias que engloba. Debemos tener en cuenta  la relación entre el lenguaje y la literatura y lo que esta aporta para niños</a:t>
            </a:r>
            <a:r>
              <a:rPr lang="es-ES" dirty="0">
                <a:latin typeface="Century Gothic" panose="020B0502020202020204" pitchFamily="34" charset="0"/>
              </a:rPr>
              <a:t> </a:t>
            </a:r>
            <a:r>
              <a:rPr lang="es-ES" dirty="0" smtClean="0">
                <a:latin typeface="Century Gothic" panose="020B0502020202020204" pitchFamily="34" charset="0"/>
              </a:rPr>
              <a:t>y adultos.</a:t>
            </a:r>
          </a:p>
          <a:p>
            <a:pPr>
              <a:lnSpc>
                <a:spcPct val="150000"/>
              </a:lnSpc>
            </a:pPr>
            <a:r>
              <a:rPr lang="es-ES" dirty="0" smtClean="0">
                <a:latin typeface="Century Gothic" panose="020B0502020202020204" pitchFamily="34" charset="0"/>
              </a:rPr>
              <a:t>La literatura ayuda a formar a niños autónomos y productores de textos, existen diferentes géneros que captan la atención del niño, como la fabula, los cuentos, poesía, entre otros mas. Desde la edad preescolar debemos introducirla par así generar un habito lector.  Nos podemos ayudar de las diversas estrategias y actividades que existen para facilitar esta tarea.</a:t>
            </a:r>
          </a:p>
          <a:p>
            <a:pPr>
              <a:lnSpc>
                <a:spcPct val="150000"/>
              </a:lnSpc>
            </a:pPr>
            <a:endParaRPr lang="es-ES" dirty="0" smtClean="0">
              <a:latin typeface="Century Gothic" panose="020B0502020202020204" pitchFamily="34" charset="0"/>
            </a:endParaRPr>
          </a:p>
        </p:txBody>
      </p:sp>
    </p:spTree>
    <p:extLst>
      <p:ext uri="{BB962C8B-B14F-4D97-AF65-F5344CB8AC3E}">
        <p14:creationId xmlns:p14="http://schemas.microsoft.com/office/powerpoint/2010/main" val="32493009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TotalTime>
  <Words>657</Words>
  <Application>Microsoft Office PowerPoint</Application>
  <PresentationFormat>Panorámica</PresentationFormat>
  <Paragraphs>43</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Janeth Verastegui</dc:creator>
  <cp:lastModifiedBy>Janeth Verastegui</cp:lastModifiedBy>
  <cp:revision>6</cp:revision>
  <dcterms:created xsi:type="dcterms:W3CDTF">2021-03-12T05:06:18Z</dcterms:created>
  <dcterms:modified xsi:type="dcterms:W3CDTF">2021-03-12T06:22:29Z</dcterms:modified>
</cp:coreProperties>
</file>