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72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97AD7B-9675-44ED-9BA7-EB01AAFE3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B7A7FD7-9BFD-4626-9F8B-0247BDE0E1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243EC05-780F-4341-888E-E6238F503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84E26-1BC3-4CE5-AEA2-2F64B93C9A3C}" type="datetimeFigureOut">
              <a:rPr lang="es-ES" smtClean="0"/>
              <a:t>20/03/2021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AA5E3FA-CFEC-4C23-8D78-E6E79A240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11F5C5D-2B58-4776-9CD4-CDCB50FF7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2E5D-4612-477E-8E9A-AB216FB2FD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8400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7E52C8-13BA-4518-A6A1-46E631E48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C84507A-A3B4-45F3-ABD7-E311CAE77E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9D6E2C2-DBF1-46A9-A10A-0C59846A3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84E26-1BC3-4CE5-AEA2-2F64B93C9A3C}" type="datetimeFigureOut">
              <a:rPr lang="es-ES" smtClean="0"/>
              <a:t>20/03/2021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372CA8B-37FA-41CA-A8DF-8000B67AB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B14EF9A-082C-48C0-8094-6EFA859F4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2E5D-4612-477E-8E9A-AB216FB2FD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961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5196929-FF16-4960-9961-A0B83DADD0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8048CA5-F50F-4B0D-B842-F5796F6598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622D366-DEB7-4345-87DD-521B9F21D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84E26-1BC3-4CE5-AEA2-2F64B93C9A3C}" type="datetimeFigureOut">
              <a:rPr lang="es-ES" smtClean="0"/>
              <a:t>20/03/2021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39DB06-EA13-477E-A10D-ED759EB76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73DBC49-B5D0-47D2-A55F-F80B3A012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2E5D-4612-477E-8E9A-AB216FB2FD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8801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0DFE38-3BC5-40A1-BC5F-2C07311F1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EB5E01-28CC-4E69-91F2-462011342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683F4B-9D13-465C-9E9E-3DE14455E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84E26-1BC3-4CE5-AEA2-2F64B93C9A3C}" type="datetimeFigureOut">
              <a:rPr lang="es-ES" smtClean="0"/>
              <a:t>20/03/2021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BA12086-185A-4560-98FB-520946014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BE4408C-5172-4B49-B832-6C3F9B884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2E5D-4612-477E-8E9A-AB216FB2FD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603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10E44F-C418-4447-8C74-13EB95138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D4951ED-E11D-4374-8396-A1A6417042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4A46C10-E742-4EF5-8183-92918618F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84E26-1BC3-4CE5-AEA2-2F64B93C9A3C}" type="datetimeFigureOut">
              <a:rPr lang="es-ES" smtClean="0"/>
              <a:t>20/03/2021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1D752C0-0A2A-4C6E-A341-B6CC2D25C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308766A-41DC-4FF6-99FE-9CCC621ED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2E5D-4612-477E-8E9A-AB216FB2FD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225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69F19F-80E7-469A-8CFC-9F685449A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8B32F0-C1DC-4A07-8A2D-259F3DE780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72DD93D-7FEA-46FD-9426-5EEF5A29C1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7E11943-2A1A-43E3-850D-91C39FF15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84E26-1BC3-4CE5-AEA2-2F64B93C9A3C}" type="datetimeFigureOut">
              <a:rPr lang="es-ES" smtClean="0"/>
              <a:t>20/03/2021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2400520-3147-44D7-B669-B19F6880F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D1398B4-387E-4E92-A81F-2CDA7CEE1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2E5D-4612-477E-8E9A-AB216FB2FD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9545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CF611B-EE63-4AC2-86FF-0F90948F8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D551744-9A6A-46F2-AE8F-52AA2B185B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EEF1B7F-0354-4485-A76F-5C965039D8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AA255D2-C19D-44DD-B07F-8825686157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67617E3-9814-445C-B5A3-67C6F2F09A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19633AA-0194-4AA8-B595-F3D8AEF1B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84E26-1BC3-4CE5-AEA2-2F64B93C9A3C}" type="datetimeFigureOut">
              <a:rPr lang="es-ES" smtClean="0"/>
              <a:t>20/03/2021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B706B17-6791-49DD-B3C6-D4038F1A2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BCF1683-ED34-4202-A033-DDB501E50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2E5D-4612-477E-8E9A-AB216FB2FD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6205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B19064-CD0D-4CD1-8855-569B39DE5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E5D8714-6DBE-479F-BE5C-C69421FB4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84E26-1BC3-4CE5-AEA2-2F64B93C9A3C}" type="datetimeFigureOut">
              <a:rPr lang="es-ES" smtClean="0"/>
              <a:t>20/03/2021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EAE71FE-D1EA-4022-934C-A49E6BD89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FCBE941-844E-4C90-92B8-CFACF36A1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2E5D-4612-477E-8E9A-AB216FB2FD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1922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FD8E381-77FF-41CB-B5A0-B820F490E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84E26-1BC3-4CE5-AEA2-2F64B93C9A3C}" type="datetimeFigureOut">
              <a:rPr lang="es-ES" smtClean="0"/>
              <a:t>20/03/2021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69B0EA2-B15E-4270-A3FC-93D19B12E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AB6E64C-E97F-4E15-B428-2AAA39B62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2E5D-4612-477E-8E9A-AB216FB2FD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8534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D2D1A6-AEE1-40E5-A9CC-B0EC20038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E141E7D-0ADA-4748-87C1-EE395B140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6F6BC94-4D74-4AA6-834E-5C5EB2BADE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E2CE56E-FAF6-4DF7-AFFD-69472B68B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84E26-1BC3-4CE5-AEA2-2F64B93C9A3C}" type="datetimeFigureOut">
              <a:rPr lang="es-ES" smtClean="0"/>
              <a:t>20/03/2021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5B70718-DBBB-4A9A-83D1-79F6BDAF9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74E111E-49EA-4D6C-BC7A-EE97B03E5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2E5D-4612-477E-8E9A-AB216FB2FD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1756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2FD9F6-3B36-4091-9AF1-8A3C8CA24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3BF0F2A-DB9B-4212-8742-64D0271605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2D456DE-6274-4F4E-B2A0-1639E2DD72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5441DC6-78FC-4281-AA11-881126AD2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84E26-1BC3-4CE5-AEA2-2F64B93C9A3C}" type="datetimeFigureOut">
              <a:rPr lang="es-ES" smtClean="0"/>
              <a:t>20/03/2021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CF5FDEE-4B18-42D2-B61F-540FFA73B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19EDDBA-ABC8-468F-B89E-FA1DBF10C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2E5D-4612-477E-8E9A-AB216FB2FD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379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D4BB4D0-594B-448A-BDA7-1CA9D24EC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EE3F315-47C2-4986-9A3F-0739A6DAE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3D8A9BA-6B11-4579-ABD9-A6261589F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84E26-1BC3-4CE5-AEA2-2F64B93C9A3C}" type="datetimeFigureOut">
              <a:rPr lang="es-ES" smtClean="0"/>
              <a:t>20/03/2021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482B982-A261-48FF-9A26-6BA1CD9D30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F40EE5A-9D45-43B9-B8E3-1289383547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B2E5D-4612-477E-8E9A-AB216FB2FD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1488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ángulo 24">
            <a:extLst>
              <a:ext uri="{FF2B5EF4-FFF2-40B4-BE49-F238E27FC236}">
                <a16:creationId xmlns:a16="http://schemas.microsoft.com/office/drawing/2014/main" id="{6E2D84D9-D413-4C75-8941-F48FFB6420B6}"/>
              </a:ext>
            </a:extLst>
          </p:cNvPr>
          <p:cNvSpPr/>
          <p:nvPr/>
        </p:nvSpPr>
        <p:spPr>
          <a:xfrm rot="5400000">
            <a:off x="2667000" y="-2666999"/>
            <a:ext cx="6858001" cy="12192001"/>
          </a:xfrm>
          <a:prstGeom prst="rect">
            <a:avLst/>
          </a:prstGeom>
          <a:solidFill>
            <a:srgbClr val="D6BF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ES"/>
          </a:p>
        </p:txBody>
      </p:sp>
      <p:pic>
        <p:nvPicPr>
          <p:cNvPr id="24" name="Imagen 23" descr="FONDOS PARA WORD | Ideas de fondos de pantalla, Fondos de word, Decorar  hojas de cuaderno">
            <a:extLst>
              <a:ext uri="{FF2B5EF4-FFF2-40B4-BE49-F238E27FC236}">
                <a16:creationId xmlns:a16="http://schemas.microsoft.com/office/drawing/2014/main" id="{8D2BF6F3-F4F3-4B53-A33A-E72913C90307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9" b="9801"/>
          <a:stretch/>
        </p:blipFill>
        <p:spPr bwMode="auto">
          <a:xfrm>
            <a:off x="378657" y="313033"/>
            <a:ext cx="11434681" cy="636871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02DBD11F-B168-488B-8356-3542ABF00870}"/>
              </a:ext>
            </a:extLst>
          </p:cNvPr>
          <p:cNvSpPr txBox="1"/>
          <p:nvPr/>
        </p:nvSpPr>
        <p:spPr>
          <a:xfrm>
            <a:off x="1491913" y="738970"/>
            <a:ext cx="920817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3200" dirty="0">
                <a:effectLst/>
                <a:latin typeface="Berlin Sans FB Demi" panose="020E08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EDUCACION PREESCOLAR</a:t>
            </a:r>
            <a:endParaRPr lang="es-ES" sz="3200" dirty="0"/>
          </a:p>
        </p:txBody>
      </p:sp>
      <p:pic>
        <p:nvPicPr>
          <p:cNvPr id="15" name="Imagen 14" descr="Una señal con letras y números&#10;&#10;Descripción generada automáticamente con confianza baja">
            <a:extLst>
              <a:ext uri="{FF2B5EF4-FFF2-40B4-BE49-F238E27FC236}">
                <a16:creationId xmlns:a16="http://schemas.microsoft.com/office/drawing/2014/main" id="{A20BD366-61FF-426C-92A9-1CE5D8CF728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8187" y="1744308"/>
            <a:ext cx="2364297" cy="1753083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9A8685B8-DBC6-4E68-B443-55660A256E3B}"/>
              </a:ext>
            </a:extLst>
          </p:cNvPr>
          <p:cNvSpPr txBox="1"/>
          <p:nvPr/>
        </p:nvSpPr>
        <p:spPr>
          <a:xfrm>
            <a:off x="3047998" y="3449719"/>
            <a:ext cx="6096000" cy="4047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20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Educación Preescolar</a:t>
            </a:r>
            <a:endParaRPr lang="es-E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A7700B48-D37F-4B13-94E3-9028BE2FFAC9}"/>
              </a:ext>
            </a:extLst>
          </p:cNvPr>
          <p:cNvSpPr txBox="1"/>
          <p:nvPr/>
        </p:nvSpPr>
        <p:spPr>
          <a:xfrm>
            <a:off x="3047998" y="3764207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400" dirty="0">
                <a:effectLst/>
                <a:latin typeface="Berlin Sans FB Demi" panose="020E08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“Video de observación-Primer Jornada”</a:t>
            </a:r>
            <a:endParaRPr lang="es-ES" sz="2400" dirty="0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544CF41F-534A-4E6F-9CBF-757D536FDB19}"/>
              </a:ext>
            </a:extLst>
          </p:cNvPr>
          <p:cNvSpPr txBox="1"/>
          <p:nvPr/>
        </p:nvSpPr>
        <p:spPr>
          <a:xfrm>
            <a:off x="3047998" y="4173827"/>
            <a:ext cx="6096000" cy="19354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375"/>
              </a:spcBef>
              <a:spcAft>
                <a:spcPts val="375"/>
              </a:spcAft>
            </a:pPr>
            <a:r>
              <a:rPr lang="es-ES" sz="2000" b="0" dirty="0">
                <a:effectLst/>
                <a:latin typeface="Berlin Sans FB" panose="020E0602020502020306" pitchFamily="34" charset="0"/>
                <a:ea typeface="Times New Roman" panose="02020603050405020304" pitchFamily="18" charset="0"/>
              </a:rPr>
              <a:t>Asignatura:</a:t>
            </a:r>
            <a:r>
              <a:rPr lang="es-ES" sz="2000" b="1" dirty="0">
                <a:effectLst/>
                <a:latin typeface="Berlin Sans FB" panose="020E0602020502020306" pitchFamily="34" charset="0"/>
                <a:ea typeface="Times New Roman" panose="02020603050405020304" pitchFamily="18" charset="0"/>
              </a:rPr>
              <a:t> </a:t>
            </a:r>
            <a:r>
              <a:rPr lang="es-ES" sz="2000" b="0" dirty="0">
                <a:solidFill>
                  <a:srgbClr val="000000"/>
                </a:solidFill>
                <a:effectLst/>
                <a:latin typeface="Avenir Next LT Pro" panose="020B05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Observación y análisis de prácticas y contextos escolares.</a:t>
            </a:r>
            <a:endParaRPr lang="es-ES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20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Maestra: </a:t>
            </a:r>
            <a:r>
              <a:rPr lang="es-ES" sz="2000" dirty="0">
                <a:effectLst/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Elizabeth Guadalupe Ramos Suarez.</a:t>
            </a:r>
            <a:endParaRPr lang="es-E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20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Alumna: </a:t>
            </a:r>
            <a:r>
              <a:rPr lang="es-ES" sz="2000" dirty="0">
                <a:effectLst/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Adamary Sarahi Arizpe Alvarez.</a:t>
            </a:r>
            <a:endParaRPr lang="es-E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20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Semestre: </a:t>
            </a:r>
            <a:r>
              <a:rPr lang="es-ES" sz="2000" dirty="0"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s-ES" sz="2000" dirty="0">
                <a:effectLst/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º</a:t>
            </a:r>
            <a:r>
              <a:rPr lang="es-ES" sz="20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Sección: </a:t>
            </a:r>
            <a:r>
              <a:rPr lang="es-ES" sz="2000" dirty="0">
                <a:effectLst/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A”</a:t>
            </a:r>
            <a:endParaRPr lang="es-E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AEB805B2-13E6-4FBB-A73F-3B56E6D2FCE2}"/>
              </a:ext>
            </a:extLst>
          </p:cNvPr>
          <p:cNvSpPr txBox="1"/>
          <p:nvPr/>
        </p:nvSpPr>
        <p:spPr>
          <a:xfrm>
            <a:off x="4918819" y="5996714"/>
            <a:ext cx="6096000" cy="4047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s-ES" sz="20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Viernes 19 de Marzo del 2021</a:t>
            </a:r>
            <a:endParaRPr lang="es-E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50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D2A6FBD-67D3-442F-B956-D9A142433666}"/>
              </a:ext>
            </a:extLst>
          </p:cNvPr>
          <p:cNvSpPr/>
          <p:nvPr/>
        </p:nvSpPr>
        <p:spPr>
          <a:xfrm rot="5400000">
            <a:off x="2667000" y="-2666999"/>
            <a:ext cx="6858001" cy="12192001"/>
          </a:xfrm>
          <a:prstGeom prst="rect">
            <a:avLst/>
          </a:prstGeom>
          <a:solidFill>
            <a:srgbClr val="D6BF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ES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E2629ED8-5CDB-4D33-847E-79A593A7787C}"/>
              </a:ext>
            </a:extLst>
          </p:cNvPr>
          <p:cNvSpPr/>
          <p:nvPr/>
        </p:nvSpPr>
        <p:spPr>
          <a:xfrm rot="5400000">
            <a:off x="3059413" y="-2330116"/>
            <a:ext cx="6073174" cy="11518232"/>
          </a:xfrm>
          <a:prstGeom prst="rect">
            <a:avLst/>
          </a:prstGeom>
          <a:pattFill prst="lgGrid">
            <a:fgClr>
              <a:schemeClr val="accent5">
                <a:lumMod val="40000"/>
                <a:lumOff val="60000"/>
              </a:schemeClr>
            </a:fgClr>
            <a:bgClr>
              <a:srgbClr val="E8EEF8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E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DC3C513-2345-4E2C-9ED1-30253FF4D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93845"/>
            <a:ext cx="10515600" cy="3070309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20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Competencias de la unidad de aprendizaje: </a:t>
            </a:r>
            <a:br>
              <a:rPr lang="es-E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s-E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>
                <a:effectLst/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Utiliza los recursos metodológicos y técnicos de la investigación para explicar, comprender situaciones educativas y mejorar su docencia. </a:t>
            </a:r>
            <a:br>
              <a:rPr lang="es-E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2000" dirty="0">
                <a:effectLst/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s-ES" sz="2000" dirty="0">
                <a:effectLst/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Orienta su actuación profesional con sentido ético-</a:t>
            </a:r>
            <a:r>
              <a:rPr lang="es-ES" sz="2000" dirty="0" err="1">
                <a:effectLst/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valoral</a:t>
            </a:r>
            <a:r>
              <a:rPr lang="es-ES" sz="2000" dirty="0">
                <a:effectLst/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 asume los diversos principios y reglas que aseguran una mejor convivencia institucional y social, en beneficio de los alumnos y de la comunidad escolar.</a:t>
            </a:r>
            <a:br>
              <a:rPr lang="es-E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ES" sz="2000" dirty="0"/>
          </a:p>
        </p:txBody>
      </p:sp>
      <p:pic>
        <p:nvPicPr>
          <p:cNvPr id="5" name="Imagen 4" descr="Search for Trending Stickers on PicsArt | Marcos para editar fotos, Diseño  de marco de fotos, Decorar hojas de cuaderno">
            <a:extLst>
              <a:ext uri="{FF2B5EF4-FFF2-40B4-BE49-F238E27FC236}">
                <a16:creationId xmlns:a16="http://schemas.microsoft.com/office/drawing/2014/main" id="{715E7016-3A02-46A8-B505-ECD0EECE921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6136" y="-1150737"/>
            <a:ext cx="4002222" cy="35730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44141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30156E34-E936-43C8-A222-B323644207DF}"/>
              </a:ext>
            </a:extLst>
          </p:cNvPr>
          <p:cNvSpPr/>
          <p:nvPr/>
        </p:nvSpPr>
        <p:spPr>
          <a:xfrm rot="5400000">
            <a:off x="2667000" y="-2666999"/>
            <a:ext cx="6858001" cy="12192001"/>
          </a:xfrm>
          <a:prstGeom prst="rect">
            <a:avLst/>
          </a:prstGeom>
          <a:solidFill>
            <a:srgbClr val="D6BF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ES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D3290E3A-66E2-4C51-8142-2939C5F09E11}"/>
              </a:ext>
            </a:extLst>
          </p:cNvPr>
          <p:cNvSpPr/>
          <p:nvPr/>
        </p:nvSpPr>
        <p:spPr>
          <a:xfrm rot="5400000">
            <a:off x="3059413" y="-2330116"/>
            <a:ext cx="6073174" cy="11518232"/>
          </a:xfrm>
          <a:prstGeom prst="rect">
            <a:avLst/>
          </a:prstGeom>
          <a:pattFill prst="lgGrid">
            <a:fgClr>
              <a:schemeClr val="accent5">
                <a:lumMod val="40000"/>
                <a:lumOff val="60000"/>
              </a:schemeClr>
            </a:fgClr>
            <a:bgClr>
              <a:srgbClr val="E8EEF8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E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21EB22B-92F1-41BD-8390-BFFFBD0FD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34928"/>
            <a:ext cx="10515600" cy="3573095"/>
          </a:xfrm>
        </p:spPr>
        <p:txBody>
          <a:bodyPr>
            <a:normAutofit fontScale="90000"/>
          </a:bodyPr>
          <a:lstStyle/>
          <a:p>
            <a:pPr algn="ctr"/>
            <a:r>
              <a:rPr lang="es-ES" sz="6700" dirty="0">
                <a:effectLst/>
                <a:latin typeface="Berlin Sans FB Demi" panose="020E08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“Video de observación-Primer Jornada”</a:t>
            </a:r>
            <a:br>
              <a:rPr lang="es-ES" sz="6700" dirty="0">
                <a:effectLst/>
                <a:latin typeface="Berlin Sans FB Demi" panose="020E08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s-ES" sz="6700" dirty="0">
                <a:effectLst/>
                <a:latin typeface="Berlin Sans FB Demi" panose="020E08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3600" dirty="0">
                <a:effectLst/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https://www.youtube.com/watch?v=gmTqKrQCR8E&amp;ab_channel=AdamarySarahiArizpeAlvarez</a:t>
            </a:r>
            <a:br>
              <a:rPr lang="es-ES" sz="3600" dirty="0">
                <a:latin typeface="Avenir Next LT Pro" panose="020B0504020202020204" pitchFamily="34" charset="0"/>
              </a:rPr>
            </a:br>
            <a:endParaRPr lang="es-ES" sz="3600" dirty="0">
              <a:latin typeface="Avenir Next LT Pro" panose="020B0504020202020204" pitchFamily="34" charset="0"/>
            </a:endParaRPr>
          </a:p>
        </p:txBody>
      </p:sp>
      <p:pic>
        <p:nvPicPr>
          <p:cNvPr id="5" name="Imagen 4" descr="Search for Trending Stickers on PicsArt | Marcos para editar fotos, Diseño  de marco de fotos, Decorar hojas de cuaderno">
            <a:extLst>
              <a:ext uri="{FF2B5EF4-FFF2-40B4-BE49-F238E27FC236}">
                <a16:creationId xmlns:a16="http://schemas.microsoft.com/office/drawing/2014/main" id="{E5D42702-7E00-4CAF-BCED-4F501EA3B6E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4889" y="-1219789"/>
            <a:ext cx="4002222" cy="35730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53242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147</Words>
  <Application>Microsoft Office PowerPoint</Application>
  <PresentationFormat>Panorámica</PresentationFormat>
  <Paragraphs>10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Avenir Next LT Pro</vt:lpstr>
      <vt:lpstr>Berlin Sans FB</vt:lpstr>
      <vt:lpstr>Berlin Sans FB Demi</vt:lpstr>
      <vt:lpstr>Calibri</vt:lpstr>
      <vt:lpstr>Calibri Light</vt:lpstr>
      <vt:lpstr>Times New Roman</vt:lpstr>
      <vt:lpstr>Tema de Office</vt:lpstr>
      <vt:lpstr>Presentación de PowerPoint</vt:lpstr>
      <vt:lpstr>Competencias de la unidad de aprendizaje:   Utiliza los recursos metodológicos y técnicos de la investigación para explicar, comprender situaciones educativas y mejorar su docencia.   Orienta su actuación profesional con sentido ético-valoral y asume los diversos principios y reglas que aseguran una mejor convivencia institucional y social, en beneficio de los alumnos y de la comunidad escolar. </vt:lpstr>
      <vt:lpstr>“Video de observación-Primer Jornada”  https://www.youtube.com/watch?v=gmTqKrQCR8E&amp;ab_channel=AdamarySarahiArizpeAlvarez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ADAMARY SARAHI ARIZPE ALVAREZ</dc:creator>
  <cp:lastModifiedBy>ADAMARY SARAHI ARIZPE ALVAREZ</cp:lastModifiedBy>
  <cp:revision>8</cp:revision>
  <dcterms:created xsi:type="dcterms:W3CDTF">2021-03-20T20:29:49Z</dcterms:created>
  <dcterms:modified xsi:type="dcterms:W3CDTF">2021-03-21T01:28:49Z</dcterms:modified>
</cp:coreProperties>
</file>