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6" r:id="rId2"/>
    <p:sldId id="260" r:id="rId3"/>
    <p:sldId id="264" r:id="rId4"/>
    <p:sldId id="265" r:id="rId5"/>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uenta Microsoft" initials="CM" lastIdx="7" clrIdx="0">
    <p:extLst>
      <p:ext uri="{19B8F6BF-5375-455C-9EA6-DF929625EA0E}">
        <p15:presenceInfo xmlns:p15="http://schemas.microsoft.com/office/powerpoint/2012/main" userId="b0bc69ae1a6101e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A2D9"/>
    <a:srgbClr val="3484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80" d="100"/>
          <a:sy n="80" d="100"/>
        </p:scale>
        <p:origin x="82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3-29T18:39:42.361" idx="1">
    <p:pos x="4204" y="3897"/>
    <p:text>re-sctructure tense</p:text>
    <p:extLst>
      <p:ext uri="{C676402C-5697-4E1C-873F-D02D1690AC5C}">
        <p15:threadingInfo xmlns:p15="http://schemas.microsoft.com/office/powerpoint/2012/main" timeZoneBias="360"/>
      </p:ext>
    </p:extLst>
  </p:cm>
  <p:cm authorId="1" dt="2021-03-29T18:42:29.486" idx="2">
    <p:pos x="4204" y="4033"/>
    <p:text>re-structure predicate, (eg. the experiences that I have lived, have been influenced by)</p:text>
    <p:extLst mod="1">
      <p:ext uri="{C676402C-5697-4E1C-873F-D02D1690AC5C}">
        <p15:threadingInfo xmlns:p15="http://schemas.microsoft.com/office/powerpoint/2012/main" timeZoneBias="360">
          <p15:parentCm authorId="1" idx="1"/>
        </p15:threadingInfo>
      </p:ext>
    </p:extLst>
  </p:cm>
  <p:cm authorId="1" dt="2021-03-29T18:43:30.268" idx="3">
    <p:pos x="2828" y="4092"/>
    <p:text>Use modal wish with the third conditional to express desire.</p:text>
    <p:extLst>
      <p:ext uri="{C676402C-5697-4E1C-873F-D02D1690AC5C}">
        <p15:threadingInfo xmlns:p15="http://schemas.microsoft.com/office/powerpoint/2012/main" timeZoneBias="360"/>
      </p:ext>
    </p:extLst>
  </p:cm>
  <p:cm authorId="1" dt="2021-03-29T18:49:03.722" idx="5">
    <p:pos x="1474" y="4571"/>
    <p:text>Remind to use a comma with the conditional clause</p:text>
    <p:extLst>
      <p:ext uri="{C676402C-5697-4E1C-873F-D02D1690AC5C}">
        <p15:threadingInfo xmlns:p15="http://schemas.microsoft.com/office/powerpoint/2012/main" timeZoneBias="360"/>
      </p:ext>
    </p:extLst>
  </p:cm>
  <p:cm authorId="1" dt="2021-03-29T18:49:24.175" idx="7">
    <p:pos x="2132" y="4571"/>
    <p:text>remind to use past perfect in the main clause.</p:text>
    <p:extLst>
      <p:ext uri="{C676402C-5697-4E1C-873F-D02D1690AC5C}">
        <p15:threadingInfo xmlns:p15="http://schemas.microsoft.com/office/powerpoint/2012/main" timeZoneBias="36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29/03/2021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90757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29/03/2021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26864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29/03/2021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6481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29/03/2021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10801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21BCDA-0285-4F3A-9089-8913FB70B44D}" type="datetimeFigureOut">
              <a:rPr lang="es-MX" smtClean="0"/>
              <a:t>29/03/2021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08315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21BCDA-0285-4F3A-9089-8913FB70B44D}" type="datetimeFigureOut">
              <a:rPr lang="es-MX" smtClean="0"/>
              <a:t>29/03/2021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00790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21BCDA-0285-4F3A-9089-8913FB70B44D}" type="datetimeFigureOut">
              <a:rPr lang="es-MX" smtClean="0"/>
              <a:t>29/03/2021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02376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21BCDA-0285-4F3A-9089-8913FB70B44D}" type="datetimeFigureOut">
              <a:rPr lang="es-MX" smtClean="0"/>
              <a:t>29/03/2021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21188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1BCDA-0285-4F3A-9089-8913FB70B44D}" type="datetimeFigureOut">
              <a:rPr lang="es-MX" smtClean="0"/>
              <a:t>29/03/2021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740699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29/03/2021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01410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29/03/2021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50365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A21BCDA-0285-4F3A-9089-8913FB70B44D}" type="datetimeFigureOut">
              <a:rPr lang="es-MX" smtClean="0"/>
              <a:t>29/03/2021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07CEA24-7C9B-49C2-9D01-B1332FBC8A99}" type="slidenum">
              <a:rPr lang="es-MX" smtClean="0"/>
              <a:t>‹Nº›</a:t>
            </a:fld>
            <a:endParaRPr lang="es-MX"/>
          </a:p>
        </p:txBody>
      </p:sp>
    </p:spTree>
    <p:extLst>
      <p:ext uri="{BB962C8B-B14F-4D97-AF65-F5344CB8AC3E}">
        <p14:creationId xmlns:p14="http://schemas.microsoft.com/office/powerpoint/2010/main" val="1349619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88000"/>
            <a:lum/>
          </a:blip>
          <a:srcRect/>
          <a:stretch>
            <a:fillRect l="-1000" r="-1000"/>
          </a:stretch>
        </a:blipFill>
        <a:effectLst/>
      </p:bgPr>
    </p:bg>
    <p:spTree>
      <p:nvGrpSpPr>
        <p:cNvPr id="1" name=""/>
        <p:cNvGrpSpPr/>
        <p:nvPr/>
      </p:nvGrpSpPr>
      <p:grpSpPr>
        <a:xfrm>
          <a:off x="0" y="0"/>
          <a:ext cx="0" cy="0"/>
          <a:chOff x="0" y="0"/>
          <a:chExt cx="0" cy="0"/>
        </a:xfrm>
      </p:grpSpPr>
      <p:sp>
        <p:nvSpPr>
          <p:cNvPr id="2" name="CuadroTexto 1">
            <a:extLst>
              <a:ext uri="{FF2B5EF4-FFF2-40B4-BE49-F238E27FC236}">
                <a16:creationId xmlns="" xmlns:a16="http://schemas.microsoft.com/office/drawing/2014/main" id="{C91419FB-1D7A-49A1-9F0C-CBE029FC93F4}"/>
              </a:ext>
            </a:extLst>
          </p:cNvPr>
          <p:cNvSpPr txBox="1"/>
          <p:nvPr/>
        </p:nvSpPr>
        <p:spPr>
          <a:xfrm>
            <a:off x="1398270" y="3448615"/>
            <a:ext cx="4061460" cy="2246769"/>
          </a:xfrm>
          <a:prstGeom prst="rect">
            <a:avLst/>
          </a:prstGeom>
          <a:noFill/>
        </p:spPr>
        <p:txBody>
          <a:bodyPr wrap="square" rtlCol="0">
            <a:spAutoFit/>
          </a:bodyPr>
          <a:lstStyle/>
          <a:p>
            <a:pPr algn="ctr"/>
            <a:r>
              <a:rPr lang="es-MX" sz="2800" b="1" dirty="0">
                <a:latin typeface="Abadi Extra Light" panose="020B0204020104020204" pitchFamily="34" charset="0"/>
              </a:rPr>
              <a:t>Valeria Galindo Torres</a:t>
            </a:r>
          </a:p>
          <a:p>
            <a:pPr algn="ctr"/>
            <a:endParaRPr lang="es-ES" sz="2800" dirty="0">
              <a:latin typeface="Abadi Extra Light" panose="020B0204020104020204" pitchFamily="34" charset="0"/>
            </a:endParaRPr>
          </a:p>
          <a:p>
            <a:pPr algn="ctr"/>
            <a:r>
              <a:rPr lang="es-ES" sz="2800" dirty="0">
                <a:latin typeface="Abadi Extra Light" panose="020B0204020104020204" pitchFamily="34" charset="0"/>
              </a:rPr>
              <a:t>English B2+</a:t>
            </a:r>
          </a:p>
          <a:p>
            <a:pPr algn="ctr"/>
            <a:endParaRPr lang="es-ES" sz="2800" dirty="0">
              <a:latin typeface="Abadi Extra Light" panose="020B0204020104020204" pitchFamily="34" charset="0"/>
            </a:endParaRPr>
          </a:p>
          <a:p>
            <a:pPr algn="ctr"/>
            <a:r>
              <a:rPr lang="en-US" sz="2800" dirty="0">
                <a:latin typeface="Abadi Extra Light" panose="020B0204020104020204" pitchFamily="34" charset="0"/>
              </a:rPr>
              <a:t>March 16, 2021</a:t>
            </a:r>
          </a:p>
        </p:txBody>
      </p:sp>
    </p:spTree>
    <p:extLst>
      <p:ext uri="{BB962C8B-B14F-4D97-AF65-F5344CB8AC3E}">
        <p14:creationId xmlns:p14="http://schemas.microsoft.com/office/powerpoint/2010/main" val="2432595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701226056"/>
              </p:ext>
            </p:extLst>
          </p:nvPr>
        </p:nvGraphicFramePr>
        <p:xfrm>
          <a:off x="168574" y="223377"/>
          <a:ext cx="6541190" cy="4183380"/>
        </p:xfrm>
        <a:graphic>
          <a:graphicData uri="http://schemas.openxmlformats.org/drawingml/2006/table">
            <a:tbl>
              <a:tblPr firstRow="1" bandRow="1">
                <a:tableStyleId>{5C22544A-7EE6-4342-B048-85BDC9FD1C3A}</a:tableStyleId>
              </a:tblPr>
              <a:tblGrid>
                <a:gridCol w="1540298">
                  <a:extLst>
                    <a:ext uri="{9D8B030D-6E8A-4147-A177-3AD203B41FA5}">
                      <a16:colId xmlns="" xmlns:a16="http://schemas.microsoft.com/office/drawing/2014/main" val="20000"/>
                    </a:ext>
                  </a:extLst>
                </a:gridCol>
                <a:gridCol w="5000892">
                  <a:extLst>
                    <a:ext uri="{9D8B030D-6E8A-4147-A177-3AD203B41FA5}">
                      <a16:colId xmlns="" xmlns:a16="http://schemas.microsoft.com/office/drawing/2014/main" val="20001"/>
                    </a:ext>
                  </a:extLst>
                </a:gridCol>
              </a:tblGrid>
              <a:tr h="3693228">
                <a:tc>
                  <a:txBody>
                    <a:bodyPr/>
                    <a:lstStyle/>
                    <a:p>
                      <a:pPr algn="l"/>
                      <a:r>
                        <a:rPr lang="es-MX" sz="1200" b="1" dirty="0" err="1">
                          <a:solidFill>
                            <a:schemeClr val="tx1"/>
                          </a:solidFill>
                          <a:latin typeface="Arial" panose="020B0604020202020204" pitchFamily="34" charset="0"/>
                          <a:cs typeface="Arial" panose="020B0604020202020204" pitchFamily="34" charset="0"/>
                        </a:rPr>
                        <a:t>Writing</a:t>
                      </a:r>
                      <a:r>
                        <a:rPr lang="es-MX" sz="1200" b="1" dirty="0">
                          <a:solidFill>
                            <a:schemeClr val="tx1"/>
                          </a:solidFill>
                          <a:latin typeface="Arial" panose="020B0604020202020204" pitchFamily="34" charset="0"/>
                          <a:cs typeface="Arial" panose="020B0604020202020204" pitchFamily="34" charset="0"/>
                        </a:rPr>
                        <a:t>/</a:t>
                      </a:r>
                      <a:r>
                        <a:rPr lang="es-MX" sz="1200" b="1" dirty="0" err="1">
                          <a:solidFill>
                            <a:schemeClr val="tx1"/>
                          </a:solidFill>
                          <a:latin typeface="Arial" panose="020B0604020202020204" pitchFamily="34" charset="0"/>
                          <a:cs typeface="Arial" panose="020B0604020202020204" pitchFamily="34" charset="0"/>
                        </a:rPr>
                        <a:t>Speaking</a:t>
                      </a:r>
                      <a:r>
                        <a:rPr lang="es-MX" sz="1200" b="1" baseline="0" dirty="0">
                          <a:solidFill>
                            <a:schemeClr val="tx1"/>
                          </a:solidFill>
                          <a:latin typeface="Arial" panose="020B0604020202020204" pitchFamily="34" charset="0"/>
                          <a:cs typeface="Arial" panose="020B0604020202020204" pitchFamily="34" charset="0"/>
                        </a:rPr>
                        <a:t> </a:t>
                      </a:r>
                      <a:r>
                        <a:rPr lang="es-MX" sz="1200" b="1" baseline="0" dirty="0" err="1">
                          <a:solidFill>
                            <a:schemeClr val="tx1"/>
                          </a:solidFill>
                          <a:latin typeface="Arial" panose="020B0604020202020204" pitchFamily="34" charset="0"/>
                          <a:cs typeface="Arial" panose="020B0604020202020204" pitchFamily="34" charset="0"/>
                        </a:rPr>
                        <a:t>Assignment</a:t>
                      </a:r>
                      <a:endParaRPr lang="es-MX"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Write</a:t>
                      </a:r>
                      <a:r>
                        <a:rPr lang="es-MX" sz="1300" b="1" baseline="0" dirty="0">
                          <a:solidFill>
                            <a:schemeClr val="tx1"/>
                          </a:solidFill>
                          <a:latin typeface="Arial" panose="020B0604020202020204" pitchFamily="34" charset="0"/>
                          <a:cs typeface="Arial" panose="020B0604020202020204" pitchFamily="34" charset="0"/>
                        </a:rPr>
                        <a:t> a </a:t>
                      </a:r>
                      <a:r>
                        <a:rPr lang="es-MX" sz="1300" b="1" baseline="0" dirty="0" err="1">
                          <a:solidFill>
                            <a:schemeClr val="tx1"/>
                          </a:solidFill>
                          <a:latin typeface="Arial" panose="020B0604020202020204" pitchFamily="34" charset="0"/>
                          <a:cs typeface="Arial" panose="020B0604020202020204" pitchFamily="34" charset="0"/>
                        </a:rPr>
                        <a:t>paragraph</a:t>
                      </a:r>
                      <a:r>
                        <a:rPr lang="es-MX" sz="1300" b="1" baseline="0" dirty="0">
                          <a:solidFill>
                            <a:schemeClr val="tx1"/>
                          </a:solidFill>
                          <a:latin typeface="Arial" panose="020B0604020202020204" pitchFamily="34" charset="0"/>
                          <a:cs typeface="Arial" panose="020B0604020202020204" pitchFamily="34" charset="0"/>
                        </a:rPr>
                        <a:t>  of 10 </a:t>
                      </a:r>
                      <a:r>
                        <a:rPr lang="es-MX" sz="1300" b="1" baseline="0" dirty="0" err="1">
                          <a:solidFill>
                            <a:schemeClr val="tx1"/>
                          </a:solidFill>
                          <a:latin typeface="Arial" panose="020B0604020202020204" pitchFamily="34" charset="0"/>
                          <a:cs typeface="Arial" panose="020B0604020202020204" pitchFamily="34" charset="0"/>
                        </a:rPr>
                        <a:t>lines</a:t>
                      </a:r>
                      <a:r>
                        <a:rPr lang="es-MX" sz="1300" b="1" baseline="0" dirty="0">
                          <a:solidFill>
                            <a:schemeClr val="tx1"/>
                          </a:solidFill>
                          <a:latin typeface="Arial" panose="020B0604020202020204" pitchFamily="34" charset="0"/>
                          <a:cs typeface="Arial" panose="020B0604020202020204" pitchFamily="34" charset="0"/>
                        </a:rPr>
                        <a:t> min.  </a:t>
                      </a:r>
                      <a:r>
                        <a:rPr lang="es-MX" sz="1300" b="1" baseline="0" dirty="0" err="1">
                          <a:solidFill>
                            <a:schemeClr val="tx1"/>
                          </a:solidFill>
                          <a:latin typeface="Arial" panose="020B0604020202020204" pitchFamily="34" charset="0"/>
                          <a:cs typeface="Arial" panose="020B0604020202020204" pitchFamily="34" charset="0"/>
                        </a:rPr>
                        <a:t>a</a:t>
                      </a:r>
                      <a:r>
                        <a:rPr lang="es-MX" sz="1300" b="1" dirty="0" err="1">
                          <a:solidFill>
                            <a:schemeClr val="tx1"/>
                          </a:solidFill>
                          <a:latin typeface="Arial" panose="020B0604020202020204" pitchFamily="34" charset="0"/>
                          <a:cs typeface="Arial" panose="020B0604020202020204" pitchFamily="34" charset="0"/>
                        </a:rPr>
                        <a:t>nswering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the</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following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questions</a:t>
                      </a:r>
                      <a:r>
                        <a:rPr lang="es-MX" sz="1300" b="1" dirty="0">
                          <a:solidFill>
                            <a:schemeClr val="tx1"/>
                          </a:solidFill>
                          <a:latin typeface="Arial" panose="020B0604020202020204" pitchFamily="34" charset="0"/>
                          <a:cs typeface="Arial" panose="020B0604020202020204" pitchFamily="34" charset="0"/>
                        </a:rPr>
                        <a:t>,</a:t>
                      </a:r>
                      <a:r>
                        <a:rPr lang="es-MX" sz="1300" b="1" baseline="0" dirty="0">
                          <a:solidFill>
                            <a:schemeClr val="tx1"/>
                          </a:solidFill>
                          <a:latin typeface="Arial" panose="020B0604020202020204" pitchFamily="34" charset="0"/>
                          <a:cs typeface="Arial" panose="020B0604020202020204" pitchFamily="34" charset="0"/>
                        </a:rPr>
                        <a:t>   </a:t>
                      </a:r>
                    </a:p>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Support</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your</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pharagraph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with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the</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grammar</a:t>
                      </a:r>
                      <a:r>
                        <a:rPr lang="es-MX" sz="1300" b="1" baseline="0" dirty="0">
                          <a:solidFill>
                            <a:schemeClr val="tx1"/>
                          </a:solidFill>
                          <a:latin typeface="Arial" panose="020B0604020202020204" pitchFamily="34" charset="0"/>
                          <a:cs typeface="Arial" panose="020B0604020202020204" pitchFamily="34" charset="0"/>
                        </a:rPr>
                        <a:t> and  </a:t>
                      </a:r>
                      <a:r>
                        <a:rPr lang="es-MX" sz="1300" b="1" baseline="0" dirty="0" err="1">
                          <a:solidFill>
                            <a:schemeClr val="tx1"/>
                          </a:solidFill>
                          <a:latin typeface="Arial" panose="020B0604020202020204" pitchFamily="34" charset="0"/>
                          <a:cs typeface="Arial" panose="020B0604020202020204" pitchFamily="34" charset="0"/>
                        </a:rPr>
                        <a:t>vocabulary</a:t>
                      </a:r>
                      <a:r>
                        <a:rPr lang="es-MX" sz="1300" b="1" baseline="0" dirty="0">
                          <a:solidFill>
                            <a:schemeClr val="tx1"/>
                          </a:solidFill>
                          <a:latin typeface="Arial" panose="020B0604020202020204" pitchFamily="34" charset="0"/>
                          <a:cs typeface="Arial" panose="020B0604020202020204" pitchFamily="34" charset="0"/>
                        </a:rPr>
                        <a:t> of  </a:t>
                      </a:r>
                      <a:r>
                        <a:rPr lang="es-MX" sz="1300" b="1" baseline="0" dirty="0" err="1">
                          <a:solidFill>
                            <a:schemeClr val="tx1"/>
                          </a:solidFill>
                          <a:latin typeface="Arial" panose="020B0604020202020204" pitchFamily="34" charset="0"/>
                          <a:cs typeface="Arial" panose="020B0604020202020204" pitchFamily="34" charset="0"/>
                        </a:rPr>
                        <a:t>Unit</a:t>
                      </a:r>
                      <a:r>
                        <a:rPr lang="es-MX" sz="1300" b="1" baseline="0" dirty="0">
                          <a:solidFill>
                            <a:schemeClr val="tx1"/>
                          </a:solidFill>
                          <a:latin typeface="Arial" panose="020B0604020202020204" pitchFamily="34" charset="0"/>
                          <a:cs typeface="Arial" panose="020B0604020202020204" pitchFamily="34" charset="0"/>
                        </a:rPr>
                        <a:t> 8 </a:t>
                      </a:r>
                      <a:r>
                        <a:rPr lang="es-MX" sz="1300" b="1" baseline="0" dirty="0" err="1">
                          <a:solidFill>
                            <a:schemeClr val="tx1"/>
                          </a:solidFill>
                          <a:latin typeface="Arial" panose="020B0604020202020204" pitchFamily="34" charset="0"/>
                          <a:cs typeface="Arial" panose="020B0604020202020204" pitchFamily="34" charset="0"/>
                        </a:rPr>
                        <a:t>lessons</a:t>
                      </a:r>
                      <a:r>
                        <a:rPr lang="es-MX" sz="1300" b="1" baseline="0" dirty="0">
                          <a:solidFill>
                            <a:schemeClr val="tx1"/>
                          </a:solidFill>
                          <a:latin typeface="Arial" panose="020B0604020202020204" pitchFamily="34" charset="0"/>
                          <a:cs typeface="Arial" panose="020B0604020202020204" pitchFamily="34" charset="0"/>
                        </a:rPr>
                        <a:t> 1-5</a:t>
                      </a:r>
                    </a:p>
                    <a:p>
                      <a:pPr marL="285750" marR="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MX" sz="1300" b="0" baseline="0" dirty="0" err="1">
                          <a:solidFill>
                            <a:schemeClr val="tx1"/>
                          </a:solidFill>
                          <a:latin typeface="Arial" panose="020B0604020202020204" pitchFamily="34" charset="0"/>
                          <a:cs typeface="Arial" panose="020B0604020202020204" pitchFamily="34" charset="0"/>
                        </a:rPr>
                        <a:t>Would</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you</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have</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had</a:t>
                      </a:r>
                      <a:r>
                        <a:rPr lang="es-MX" sz="1300" b="0" baseline="0" dirty="0">
                          <a:solidFill>
                            <a:schemeClr val="tx1"/>
                          </a:solidFill>
                          <a:latin typeface="Arial" panose="020B0604020202020204" pitchFamily="34" charset="0"/>
                          <a:cs typeface="Arial" panose="020B0604020202020204" pitchFamily="34" charset="0"/>
                        </a:rPr>
                        <a:t> a </a:t>
                      </a:r>
                      <a:r>
                        <a:rPr lang="es-MX" sz="1300" b="0" baseline="0" dirty="0" err="1">
                          <a:solidFill>
                            <a:schemeClr val="tx1"/>
                          </a:solidFill>
                          <a:latin typeface="Arial" panose="020B0604020202020204" pitchFamily="34" charset="0"/>
                          <a:cs typeface="Arial" panose="020B0604020202020204" pitchFamily="34" charset="0"/>
                        </a:rPr>
                        <a:t>better</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life</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if</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you</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had</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lived</a:t>
                      </a:r>
                      <a:r>
                        <a:rPr lang="es-MX" sz="1300" b="0" baseline="0" dirty="0">
                          <a:solidFill>
                            <a:schemeClr val="tx1"/>
                          </a:solidFill>
                          <a:latin typeface="Arial" panose="020B0604020202020204" pitchFamily="34" charset="0"/>
                          <a:cs typeface="Arial" panose="020B0604020202020204" pitchFamily="34" charset="0"/>
                        </a:rPr>
                        <a:t> in </a:t>
                      </a:r>
                      <a:r>
                        <a:rPr lang="es-MX" sz="1300" b="0" baseline="0" dirty="0" err="1">
                          <a:solidFill>
                            <a:schemeClr val="tx1"/>
                          </a:solidFill>
                          <a:latin typeface="Arial" panose="020B0604020202020204" pitchFamily="34" charset="0"/>
                          <a:cs typeface="Arial" panose="020B0604020202020204" pitchFamily="34" charset="0"/>
                        </a:rPr>
                        <a:t>another</a:t>
                      </a:r>
                      <a:r>
                        <a:rPr lang="es-MX" sz="1300" b="0" baseline="0" dirty="0">
                          <a:solidFill>
                            <a:schemeClr val="tx1"/>
                          </a:solidFill>
                          <a:latin typeface="Arial" panose="020B0604020202020204" pitchFamily="34" charset="0"/>
                          <a:cs typeface="Arial" panose="020B0604020202020204" pitchFamily="34" charset="0"/>
                        </a:rPr>
                        <a:t> era ?</a:t>
                      </a:r>
                    </a:p>
                    <a:p>
                      <a:pPr marL="285750" marR="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MX" sz="1300" b="0" baseline="0" dirty="0" err="1">
                          <a:solidFill>
                            <a:schemeClr val="tx1"/>
                          </a:solidFill>
                          <a:latin typeface="Arial" panose="020B0604020202020204" pitchFamily="34" charset="0"/>
                          <a:cs typeface="Arial" panose="020B0604020202020204" pitchFamily="34" charset="0"/>
                        </a:rPr>
                        <a:t>Would</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your</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life</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have</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been</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better</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if</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you´d</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been</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born</a:t>
                      </a:r>
                      <a:r>
                        <a:rPr lang="es-MX" sz="1300" b="0" baseline="0" dirty="0">
                          <a:solidFill>
                            <a:schemeClr val="tx1"/>
                          </a:solidFill>
                          <a:latin typeface="Arial" panose="020B0604020202020204" pitchFamily="34" charset="0"/>
                          <a:cs typeface="Arial" panose="020B0604020202020204" pitchFamily="34" charset="0"/>
                        </a:rPr>
                        <a:t> in </a:t>
                      </a:r>
                      <a:r>
                        <a:rPr lang="es-MX" sz="1300" b="0" baseline="0" dirty="0" err="1">
                          <a:solidFill>
                            <a:schemeClr val="tx1"/>
                          </a:solidFill>
                          <a:latin typeface="Arial" panose="020B0604020202020204" pitchFamily="34" charset="0"/>
                          <a:cs typeface="Arial" panose="020B0604020202020204" pitchFamily="34" charset="0"/>
                        </a:rPr>
                        <a:t>another</a:t>
                      </a:r>
                      <a:r>
                        <a:rPr lang="es-MX" sz="1300" b="0" baseline="0" dirty="0">
                          <a:solidFill>
                            <a:schemeClr val="tx1"/>
                          </a:solidFill>
                          <a:latin typeface="Arial" panose="020B0604020202020204" pitchFamily="34" charset="0"/>
                          <a:cs typeface="Arial" panose="020B0604020202020204" pitchFamily="34" charset="0"/>
                        </a:rPr>
                        <a:t> place?</a:t>
                      </a:r>
                    </a:p>
                    <a:p>
                      <a:pPr marL="285750" marR="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MX" sz="1300" b="0" baseline="0" dirty="0" err="1">
                          <a:solidFill>
                            <a:schemeClr val="tx1"/>
                          </a:solidFill>
                          <a:latin typeface="Arial" panose="020B0604020202020204" pitchFamily="34" charset="0"/>
                          <a:cs typeface="Arial" panose="020B0604020202020204" pitchFamily="34" charset="0"/>
                        </a:rPr>
                        <a:t>If</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you</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hadn´t</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born</a:t>
                      </a:r>
                      <a:r>
                        <a:rPr lang="es-MX" sz="1300" b="0" baseline="0" dirty="0">
                          <a:solidFill>
                            <a:schemeClr val="tx1"/>
                          </a:solidFill>
                          <a:latin typeface="Arial" panose="020B0604020202020204" pitchFamily="34" charset="0"/>
                          <a:cs typeface="Arial" panose="020B0604020202020204" pitchFamily="34" charset="0"/>
                        </a:rPr>
                        <a:t> in </a:t>
                      </a:r>
                      <a:r>
                        <a:rPr lang="es-MX" sz="1300" b="0" baseline="0" dirty="0" err="1">
                          <a:solidFill>
                            <a:schemeClr val="tx1"/>
                          </a:solidFill>
                          <a:latin typeface="Arial" panose="020B0604020202020204" pitchFamily="34" charset="0"/>
                          <a:cs typeface="Arial" panose="020B0604020202020204" pitchFamily="34" charset="0"/>
                        </a:rPr>
                        <a:t>the</a:t>
                      </a:r>
                      <a:r>
                        <a:rPr lang="es-MX" sz="1300" b="0" baseline="0" dirty="0">
                          <a:solidFill>
                            <a:schemeClr val="tx1"/>
                          </a:solidFill>
                          <a:latin typeface="Arial" panose="020B0604020202020204" pitchFamily="34" charset="0"/>
                          <a:cs typeface="Arial" panose="020B0604020202020204" pitchFamily="34" charset="0"/>
                        </a:rPr>
                        <a:t> place </a:t>
                      </a:r>
                      <a:r>
                        <a:rPr lang="es-MX" sz="1300" b="0" baseline="0" dirty="0" err="1">
                          <a:solidFill>
                            <a:schemeClr val="tx1"/>
                          </a:solidFill>
                          <a:latin typeface="Arial" panose="020B0604020202020204" pitchFamily="34" charset="0"/>
                          <a:cs typeface="Arial" panose="020B0604020202020204" pitchFamily="34" charset="0"/>
                        </a:rPr>
                        <a:t>you</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were</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born</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where</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would</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you</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have</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born</a:t>
                      </a:r>
                      <a:r>
                        <a:rPr lang="es-MX" sz="1300" b="0" baseline="0" dirty="0">
                          <a:solidFill>
                            <a:schemeClr val="tx1"/>
                          </a:solidFill>
                          <a:latin typeface="Arial" panose="020B0604020202020204" pitchFamily="34" charset="0"/>
                          <a:cs typeface="Arial" panose="020B0604020202020204" pitchFamily="34" charset="0"/>
                        </a:rPr>
                        <a:t>?</a:t>
                      </a:r>
                    </a:p>
                    <a:p>
                      <a:pPr marL="285750" marR="0" indent="-2857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s-MX" sz="1300" b="0" baseline="0" dirty="0" err="1">
                          <a:solidFill>
                            <a:schemeClr val="tx1"/>
                          </a:solidFill>
                          <a:latin typeface="Arial" panose="020B0604020202020204" pitchFamily="34" charset="0"/>
                          <a:cs typeface="Arial" panose="020B0604020202020204" pitchFamily="34" charset="0"/>
                        </a:rPr>
                        <a:t>If</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you</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hadn´t</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studied</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this</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career</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what</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other</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career</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would</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you</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have</a:t>
                      </a:r>
                      <a:r>
                        <a:rPr lang="es-MX" sz="1300" b="0" baseline="0" dirty="0">
                          <a:solidFill>
                            <a:schemeClr val="tx1"/>
                          </a:solidFill>
                          <a:latin typeface="Arial" panose="020B0604020202020204" pitchFamily="34" charset="0"/>
                          <a:cs typeface="Arial" panose="020B0604020202020204" pitchFamily="34" charset="0"/>
                        </a:rPr>
                        <a:t> </a:t>
                      </a:r>
                      <a:r>
                        <a:rPr lang="es-MX" sz="1300" b="0" baseline="0" dirty="0" err="1">
                          <a:solidFill>
                            <a:schemeClr val="tx1"/>
                          </a:solidFill>
                          <a:latin typeface="Arial" panose="020B0604020202020204" pitchFamily="34" charset="0"/>
                          <a:cs typeface="Arial" panose="020B0604020202020204" pitchFamily="34" charset="0"/>
                        </a:rPr>
                        <a:t>chosen</a:t>
                      </a:r>
                      <a:r>
                        <a:rPr lang="es-MX" sz="1300" b="0" baseline="0" dirty="0">
                          <a:solidFill>
                            <a:schemeClr val="tx1"/>
                          </a:solidFill>
                          <a:latin typeface="Arial" panose="020B0604020202020204" pitchFamily="34" charset="0"/>
                          <a:cs typeface="Arial" panose="020B0604020202020204" pitchFamily="34" charset="0"/>
                        </a:rPr>
                        <a:t>?</a:t>
                      </a:r>
                    </a:p>
                    <a:p>
                      <a:pPr algn="ctr"/>
                      <a:endParaRPr lang="es-MX" sz="90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10000"/>
                  </a:ext>
                </a:extLst>
              </a:tr>
              <a:tr h="36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1" baseline="0" dirty="0" err="1">
                          <a:solidFill>
                            <a:schemeClr val="tx1"/>
                          </a:solidFill>
                          <a:latin typeface="Arial" panose="020B0604020202020204" pitchFamily="34" charset="0"/>
                          <a:cs typeface="Arial" panose="020B0604020202020204" pitchFamily="34" charset="0"/>
                        </a:rPr>
                        <a:t>Due</a:t>
                      </a:r>
                      <a:r>
                        <a:rPr lang="es-MX" sz="1200" b="1" baseline="0" dirty="0">
                          <a:solidFill>
                            <a:schemeClr val="tx1"/>
                          </a:solidFill>
                          <a:latin typeface="Arial" panose="020B0604020202020204" pitchFamily="34" charset="0"/>
                          <a:cs typeface="Arial" panose="020B0604020202020204" pitchFamily="34" charset="0"/>
                        </a:rPr>
                        <a:t> date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050" dirty="0" err="1">
                          <a:solidFill>
                            <a:schemeClr val="tx1"/>
                          </a:solidFill>
                          <a:latin typeface="Arial" panose="020B0604020202020204" pitchFamily="34" charset="0"/>
                          <a:cs typeface="Arial" panose="020B0604020202020204" pitchFamily="34" charset="0"/>
                        </a:rPr>
                        <a:t>March</a:t>
                      </a:r>
                      <a:r>
                        <a:rPr lang="es-MX" sz="1050" dirty="0">
                          <a:solidFill>
                            <a:schemeClr val="tx1"/>
                          </a:solidFill>
                          <a:latin typeface="Arial" panose="020B0604020202020204" pitchFamily="34" charset="0"/>
                          <a:cs typeface="Arial" panose="020B0604020202020204" pitchFamily="34" charset="0"/>
                        </a:rPr>
                        <a:t> 16th</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900" baseline="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10001"/>
                  </a:ext>
                </a:extLst>
              </a:tr>
            </a:tbl>
          </a:graphicData>
        </a:graphic>
      </p:graphicFrame>
      <p:sp>
        <p:nvSpPr>
          <p:cNvPr id="6" name="CuadroTexto 5"/>
          <p:cNvSpPr txBox="1"/>
          <p:nvPr/>
        </p:nvSpPr>
        <p:spPr>
          <a:xfrm>
            <a:off x="261257" y="4702629"/>
            <a:ext cx="3731086" cy="369332"/>
          </a:xfrm>
          <a:prstGeom prst="rect">
            <a:avLst/>
          </a:prstGeom>
          <a:noFill/>
        </p:spPr>
        <p:txBody>
          <a:bodyPr wrap="none" rtlCol="0">
            <a:spAutoFit/>
          </a:bodyPr>
          <a:lstStyle/>
          <a:p>
            <a:r>
              <a:rPr lang="es-MX" dirty="0" err="1"/>
              <a:t>Your</a:t>
            </a:r>
            <a:r>
              <a:rPr lang="es-MX" dirty="0"/>
              <a:t> </a:t>
            </a:r>
            <a:r>
              <a:rPr lang="es-MX" dirty="0" err="1"/>
              <a:t>Paragraph</a:t>
            </a:r>
            <a:r>
              <a:rPr lang="es-MX" dirty="0"/>
              <a:t> </a:t>
            </a:r>
            <a:r>
              <a:rPr lang="es-MX" dirty="0" err="1"/>
              <a:t>here</a:t>
            </a:r>
            <a:r>
              <a:rPr lang="es-MX" dirty="0"/>
              <a:t>: (</a:t>
            </a:r>
            <a:r>
              <a:rPr lang="es-MX" sz="1000" dirty="0">
                <a:latin typeface="Arial" panose="020B0604020202020204" pitchFamily="34" charset="0"/>
                <a:cs typeface="Arial" panose="020B0604020202020204" pitchFamily="34" charset="0"/>
              </a:rPr>
              <a:t>Font </a:t>
            </a:r>
            <a:r>
              <a:rPr lang="es-MX" sz="1000" dirty="0" err="1">
                <a:latin typeface="Arial" panose="020B0604020202020204" pitchFamily="34" charset="0"/>
                <a:cs typeface="Arial" panose="020B0604020202020204" pitchFamily="34" charset="0"/>
              </a:rPr>
              <a:t>arial</a:t>
            </a:r>
            <a:r>
              <a:rPr lang="es-MX" sz="1000" dirty="0">
                <a:latin typeface="Arial" panose="020B0604020202020204" pitchFamily="34" charset="0"/>
                <a:cs typeface="Arial" panose="020B0604020202020204" pitchFamily="34" charset="0"/>
              </a:rPr>
              <a:t> 10, </a:t>
            </a:r>
            <a:r>
              <a:rPr lang="es-MX" sz="1000" dirty="0" err="1">
                <a:latin typeface="Arial" panose="020B0604020202020204" pitchFamily="34" charset="0"/>
                <a:cs typeface="Arial" panose="020B0604020202020204" pitchFamily="34" charset="0"/>
              </a:rPr>
              <a:t>margin</a:t>
            </a:r>
            <a:r>
              <a:rPr lang="es-MX" sz="1000" dirty="0">
                <a:latin typeface="Arial" panose="020B0604020202020204" pitchFamily="34" charset="0"/>
                <a:cs typeface="Arial" panose="020B0604020202020204" pitchFamily="34" charset="0"/>
              </a:rPr>
              <a:t> 1 </a:t>
            </a:r>
            <a:r>
              <a:rPr lang="es-MX" dirty="0"/>
              <a:t>)</a:t>
            </a:r>
          </a:p>
        </p:txBody>
      </p:sp>
      <p:sp>
        <p:nvSpPr>
          <p:cNvPr id="7" name="Flecha derecha 6"/>
          <p:cNvSpPr/>
          <p:nvPr/>
        </p:nvSpPr>
        <p:spPr>
          <a:xfrm>
            <a:off x="296883" y="5070764"/>
            <a:ext cx="475013" cy="3206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CuadroTexto 7"/>
          <p:cNvSpPr txBox="1"/>
          <p:nvPr/>
        </p:nvSpPr>
        <p:spPr>
          <a:xfrm>
            <a:off x="118753" y="5533901"/>
            <a:ext cx="6614556" cy="2092881"/>
          </a:xfrm>
          <a:prstGeom prst="rect">
            <a:avLst/>
          </a:prstGeom>
          <a:noFill/>
        </p:spPr>
        <p:txBody>
          <a:bodyPr wrap="square" rtlCol="0">
            <a:spAutoFit/>
          </a:bodyPr>
          <a:lstStyle/>
          <a:p>
            <a:pPr algn="just"/>
            <a:r>
              <a:rPr lang="en-US" sz="1000" dirty="0">
                <a:latin typeface="Arial" panose="020B0604020202020204" pitchFamily="34" charset="0"/>
                <a:cs typeface="Arial" panose="020B0604020202020204" pitchFamily="34" charset="0"/>
              </a:rPr>
              <a:t>If I had lived in another era, I think that with what I know now, in some aspects it would be very fun and very beautiful, but I think it was a much more conservative life especially for women, with fewer opportunities and equality; I'm sure I couldn’t have done 90% of what I like to do nowadays but people at that time didn't really realized it.</a:t>
            </a:r>
          </a:p>
          <a:p>
            <a:pPr algn="just"/>
            <a:r>
              <a:rPr lang="en-US" sz="1000" dirty="0">
                <a:latin typeface="Arial" panose="020B0604020202020204" pitchFamily="34" charset="0"/>
                <a:cs typeface="Arial" panose="020B0604020202020204" pitchFamily="34" charset="0"/>
              </a:rPr>
              <a:t>If I had been born in another place, I think my life would have been relatively the same because I think that </a:t>
            </a:r>
            <a:r>
              <a:rPr lang="en-US" sz="1000" u="sng" dirty="0">
                <a:solidFill>
                  <a:srgbClr val="FF0000"/>
                </a:solidFill>
                <a:latin typeface="Arial" panose="020B0604020202020204" pitchFamily="34" charset="0"/>
                <a:cs typeface="Arial" panose="020B0604020202020204" pitchFamily="34" charset="0"/>
              </a:rPr>
              <a:t>the </a:t>
            </a:r>
            <a:r>
              <a:rPr lang="en-US" sz="1000" i="1" u="sng" dirty="0">
                <a:solidFill>
                  <a:srgbClr val="FF0000"/>
                </a:solidFill>
                <a:latin typeface="Arial" panose="020B0604020202020204" pitchFamily="34" charset="0"/>
                <a:cs typeface="Arial" panose="020B0604020202020204" pitchFamily="34" charset="0"/>
              </a:rPr>
              <a:t>circumstances and experiences that I have had </a:t>
            </a:r>
            <a:r>
              <a:rPr lang="en-US" sz="1000" u="sng" dirty="0">
                <a:solidFill>
                  <a:srgbClr val="FF0000"/>
                </a:solidFill>
                <a:latin typeface="Arial" panose="020B0604020202020204" pitchFamily="34" charset="0"/>
                <a:cs typeface="Arial" panose="020B0604020202020204" pitchFamily="34" charset="0"/>
              </a:rPr>
              <a:t>have been largely influenced by my parents and my brother</a:t>
            </a:r>
            <a:r>
              <a:rPr lang="en-US" sz="1000" dirty="0">
                <a:latin typeface="Arial" panose="020B0604020202020204" pitchFamily="34" charset="0"/>
                <a:cs typeface="Arial" panose="020B0604020202020204" pitchFamily="34" charset="0"/>
              </a:rPr>
              <a:t>, so no matter the place, it would have been similar.</a:t>
            </a:r>
          </a:p>
          <a:p>
            <a:pPr algn="just"/>
            <a:r>
              <a:rPr lang="en-US" sz="1000" dirty="0">
                <a:latin typeface="Arial" panose="020B0604020202020204" pitchFamily="34" charset="0"/>
                <a:cs typeface="Arial" panose="020B0604020202020204" pitchFamily="34" charset="0"/>
              </a:rPr>
              <a:t>If I hadn't been born in the place I was born</a:t>
            </a:r>
            <a:r>
              <a:rPr lang="en-US" sz="1000" u="sng" dirty="0">
                <a:solidFill>
                  <a:srgbClr val="FF0000"/>
                </a:solidFill>
                <a:latin typeface="Arial" panose="020B0604020202020204" pitchFamily="34" charset="0"/>
                <a:cs typeface="Arial" panose="020B0604020202020204" pitchFamily="34" charset="0"/>
              </a:rPr>
              <a:t>, I would have liked to be born </a:t>
            </a:r>
            <a:r>
              <a:rPr lang="en-US" sz="1000" dirty="0">
                <a:latin typeface="Arial" panose="020B0604020202020204" pitchFamily="34" charset="0"/>
                <a:cs typeface="Arial" panose="020B0604020202020204" pitchFamily="34" charset="0"/>
              </a:rPr>
              <a:t>in the United States and I think it's because fortunately I have been able to visit some cities and I really like everything, like the small cities with history, the big cities with its buildings, the different stores and restaurants there. Besides that, together with my family, we always find fun things to do.</a:t>
            </a:r>
          </a:p>
          <a:p>
            <a:pPr algn="just"/>
            <a:r>
              <a:rPr lang="en-US" sz="1000" dirty="0">
                <a:latin typeface="Arial" panose="020B0604020202020204" pitchFamily="34" charset="0"/>
                <a:cs typeface="Arial" panose="020B0604020202020204" pitchFamily="34" charset="0"/>
              </a:rPr>
              <a:t>About the career, if I had not studied </a:t>
            </a:r>
            <a:r>
              <a:rPr lang="en-US" sz="1000" u="sng" dirty="0">
                <a:solidFill>
                  <a:srgbClr val="FF0000"/>
                </a:solidFill>
                <a:latin typeface="Arial" panose="020B0604020202020204" pitchFamily="34" charset="0"/>
                <a:cs typeface="Arial" panose="020B0604020202020204" pitchFamily="34" charset="0"/>
              </a:rPr>
              <a:t>this career I would be very unhappy </a:t>
            </a:r>
            <a:r>
              <a:rPr lang="en-US" sz="1000" dirty="0">
                <a:latin typeface="Arial" panose="020B0604020202020204" pitchFamily="34" charset="0"/>
                <a:cs typeface="Arial" panose="020B0604020202020204" pitchFamily="34" charset="0"/>
              </a:rPr>
              <a:t>since initially I was studying engineering which made me very unhappy, and it took me a year to realize it and being here is the best decision I have made.</a:t>
            </a:r>
            <a:endParaRPr lang="es-MX"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8392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211149" y="6270171"/>
            <a:ext cx="6349139" cy="2826328"/>
          </a:xfrm>
          <a:prstGeom prst="rect">
            <a:avLst/>
          </a:prstGeom>
        </p:spPr>
      </p:pic>
      <p:pic>
        <p:nvPicPr>
          <p:cNvPr id="4" name="Imagen 3"/>
          <p:cNvPicPr>
            <a:picLocks noChangeAspect="1"/>
          </p:cNvPicPr>
          <p:nvPr/>
        </p:nvPicPr>
        <p:blipFill rotWithShape="1">
          <a:blip r:embed="rId3"/>
          <a:srcRect l="10453" t="13744" r="24522" b="16108"/>
          <a:stretch/>
        </p:blipFill>
        <p:spPr>
          <a:xfrm>
            <a:off x="211149" y="641258"/>
            <a:ext cx="6349139" cy="5624915"/>
          </a:xfrm>
          <a:prstGeom prst="rect">
            <a:avLst/>
          </a:prstGeom>
        </p:spPr>
      </p:pic>
      <p:sp>
        <p:nvSpPr>
          <p:cNvPr id="5" name="CuadroTexto 4"/>
          <p:cNvSpPr txBox="1"/>
          <p:nvPr/>
        </p:nvSpPr>
        <p:spPr>
          <a:xfrm>
            <a:off x="118753" y="29579"/>
            <a:ext cx="6441535" cy="584775"/>
          </a:xfrm>
          <a:prstGeom prst="rect">
            <a:avLst/>
          </a:prstGeom>
          <a:solidFill>
            <a:schemeClr val="accent1">
              <a:lumMod val="40000"/>
              <a:lumOff val="60000"/>
            </a:schemeClr>
          </a:solidFill>
        </p:spPr>
        <p:txBody>
          <a:bodyPr wrap="square" rtlCol="0">
            <a:spAutoFit/>
          </a:bodyPr>
          <a:lstStyle/>
          <a:p>
            <a:r>
              <a:rPr lang="es-MX" sz="1600" dirty="0" err="1"/>
              <a:t>You</a:t>
            </a:r>
            <a:r>
              <a:rPr lang="es-MX" sz="1600" dirty="0"/>
              <a:t> </a:t>
            </a:r>
            <a:r>
              <a:rPr lang="es-MX" sz="1600" dirty="0" err="1"/>
              <a:t>must</a:t>
            </a:r>
            <a:r>
              <a:rPr lang="es-MX" sz="1600" dirty="0"/>
              <a:t> </a:t>
            </a:r>
            <a:r>
              <a:rPr lang="es-MX" sz="1600" dirty="0" err="1"/>
              <a:t>include</a:t>
            </a:r>
            <a:r>
              <a:rPr lang="es-MX" sz="1600" dirty="0"/>
              <a:t> </a:t>
            </a:r>
            <a:r>
              <a:rPr lang="es-MX" sz="1600" dirty="0" err="1"/>
              <a:t>the</a:t>
            </a:r>
            <a:r>
              <a:rPr lang="es-MX" sz="1600" dirty="0"/>
              <a:t> </a:t>
            </a:r>
            <a:r>
              <a:rPr lang="es-MX" sz="1600" dirty="0" err="1"/>
              <a:t>vocabulary</a:t>
            </a:r>
            <a:r>
              <a:rPr lang="es-MX" sz="1600" dirty="0"/>
              <a:t>, </a:t>
            </a:r>
            <a:r>
              <a:rPr lang="es-MX" sz="1600" dirty="0" err="1"/>
              <a:t>phrases</a:t>
            </a:r>
            <a:r>
              <a:rPr lang="es-MX" sz="1600" dirty="0"/>
              <a:t> and </a:t>
            </a:r>
            <a:r>
              <a:rPr lang="es-MX" sz="1600" dirty="0" err="1"/>
              <a:t>the</a:t>
            </a:r>
            <a:r>
              <a:rPr lang="es-MX" sz="1600" dirty="0"/>
              <a:t> </a:t>
            </a:r>
            <a:r>
              <a:rPr lang="es-MX" sz="1600" dirty="0" err="1"/>
              <a:t>following</a:t>
            </a:r>
            <a:r>
              <a:rPr lang="es-MX" sz="1600" dirty="0"/>
              <a:t> gramar </a:t>
            </a:r>
            <a:r>
              <a:rPr lang="es-MX" sz="1600" dirty="0" err="1"/>
              <a:t>content</a:t>
            </a:r>
            <a:r>
              <a:rPr lang="es-MX" sz="1600" dirty="0"/>
              <a:t> of </a:t>
            </a:r>
            <a:r>
              <a:rPr lang="es-MX" sz="1600" dirty="0" err="1"/>
              <a:t>the</a:t>
            </a:r>
            <a:r>
              <a:rPr lang="es-MX" sz="1600" dirty="0"/>
              <a:t> </a:t>
            </a:r>
            <a:r>
              <a:rPr lang="es-MX" sz="1600" dirty="0" err="1"/>
              <a:t>lesson</a:t>
            </a:r>
            <a:r>
              <a:rPr lang="es-MX" sz="1600" dirty="0"/>
              <a:t> 1-5 </a:t>
            </a:r>
          </a:p>
        </p:txBody>
      </p:sp>
    </p:spTree>
    <p:extLst>
      <p:ext uri="{BB962C8B-B14F-4D97-AF65-F5344CB8AC3E}">
        <p14:creationId xmlns:p14="http://schemas.microsoft.com/office/powerpoint/2010/main" val="4271597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2516563930"/>
              </p:ext>
            </p:extLst>
          </p:nvPr>
        </p:nvGraphicFramePr>
        <p:xfrm>
          <a:off x="166255" y="410550"/>
          <a:ext cx="6507677" cy="3799840"/>
        </p:xfrm>
        <a:graphic>
          <a:graphicData uri="http://schemas.openxmlformats.org/drawingml/2006/table">
            <a:tbl>
              <a:tblPr firstRow="1" bandRow="1">
                <a:tableStyleId>{5C22544A-7EE6-4342-B048-85BDC9FD1C3A}</a:tableStyleId>
              </a:tblPr>
              <a:tblGrid>
                <a:gridCol w="3040083">
                  <a:extLst>
                    <a:ext uri="{9D8B030D-6E8A-4147-A177-3AD203B41FA5}">
                      <a16:colId xmlns="" xmlns:a16="http://schemas.microsoft.com/office/drawing/2014/main" val="20000"/>
                    </a:ext>
                  </a:extLst>
                </a:gridCol>
                <a:gridCol w="1128156">
                  <a:extLst>
                    <a:ext uri="{9D8B030D-6E8A-4147-A177-3AD203B41FA5}">
                      <a16:colId xmlns="" xmlns:a16="http://schemas.microsoft.com/office/drawing/2014/main" val="20001"/>
                    </a:ext>
                  </a:extLst>
                </a:gridCol>
                <a:gridCol w="1161171">
                  <a:extLst>
                    <a:ext uri="{9D8B030D-6E8A-4147-A177-3AD203B41FA5}">
                      <a16:colId xmlns="" xmlns:a16="http://schemas.microsoft.com/office/drawing/2014/main" val="20002"/>
                    </a:ext>
                  </a:extLst>
                </a:gridCol>
                <a:gridCol w="1178267">
                  <a:extLst>
                    <a:ext uri="{9D8B030D-6E8A-4147-A177-3AD203B41FA5}">
                      <a16:colId xmlns="" xmlns:a16="http://schemas.microsoft.com/office/drawing/2014/main" val="20003"/>
                    </a:ext>
                  </a:extLst>
                </a:gridCol>
              </a:tblGrid>
              <a:tr h="370840">
                <a:tc>
                  <a:txBody>
                    <a:bodyPr/>
                    <a:lstStyle/>
                    <a:p>
                      <a:pPr algn="ctr"/>
                      <a:r>
                        <a:rPr lang="es-MX" dirty="0"/>
                        <a:t>General</a:t>
                      </a:r>
                      <a:r>
                        <a:rPr lang="es-MX" baseline="0" dirty="0"/>
                        <a:t> </a:t>
                      </a:r>
                      <a:r>
                        <a:rPr lang="es-MX" baseline="0" dirty="0" err="1"/>
                        <a:t>Requiriment</a:t>
                      </a:r>
                      <a:r>
                        <a:rPr lang="es-MX" baseline="0" dirty="0"/>
                        <a:t> </a:t>
                      </a:r>
                      <a:r>
                        <a:rPr lang="es-MX" baseline="0" dirty="0" err="1"/>
                        <a:t>format</a:t>
                      </a:r>
                      <a:r>
                        <a:rPr lang="es-MX" baseline="0" dirty="0"/>
                        <a:t> (5pts)</a:t>
                      </a:r>
                      <a:endParaRPr lang="es-MX" dirty="0"/>
                    </a:p>
                  </a:txBody>
                  <a:tcPr/>
                </a:tc>
                <a:tc>
                  <a:txBody>
                    <a:bodyPr/>
                    <a:lstStyle/>
                    <a:p>
                      <a:pPr algn="ctr"/>
                      <a:r>
                        <a:rPr lang="es-MX" dirty="0" err="1"/>
                        <a:t>Good</a:t>
                      </a:r>
                      <a:r>
                        <a:rPr lang="es-MX" dirty="0"/>
                        <a:t> (1)</a:t>
                      </a:r>
                    </a:p>
                  </a:txBody>
                  <a:tcPr/>
                </a:tc>
                <a:tc>
                  <a:txBody>
                    <a:bodyPr/>
                    <a:lstStyle/>
                    <a:p>
                      <a:pPr algn="ctr"/>
                      <a:r>
                        <a:rPr lang="es-MX" dirty="0" err="1"/>
                        <a:t>Satisfactory</a:t>
                      </a:r>
                      <a:r>
                        <a:rPr lang="es-MX" dirty="0"/>
                        <a:t> (.5)</a:t>
                      </a:r>
                    </a:p>
                  </a:txBody>
                  <a:tcPr/>
                </a:tc>
                <a:tc>
                  <a:txBody>
                    <a:bodyPr/>
                    <a:lstStyle/>
                    <a:p>
                      <a:pPr algn="ctr"/>
                      <a:r>
                        <a:rPr lang="es-MX" dirty="0"/>
                        <a:t>Poor</a:t>
                      </a:r>
                      <a:r>
                        <a:rPr lang="es-MX" baseline="0" dirty="0"/>
                        <a:t> (0)</a:t>
                      </a:r>
                      <a:endParaRPr lang="es-MX" dirty="0"/>
                    </a:p>
                  </a:txBody>
                  <a:tcPr/>
                </a:tc>
                <a:extLst>
                  <a:ext uri="{0D108BD9-81ED-4DB2-BD59-A6C34878D82A}">
                    <a16:rowId xmlns="" xmlns:a16="http://schemas.microsoft.com/office/drawing/2014/main" val="10000"/>
                  </a:ext>
                </a:extLst>
              </a:tr>
              <a:tr h="370840">
                <a:tc>
                  <a:txBody>
                    <a:bodyPr/>
                    <a:lstStyle/>
                    <a:p>
                      <a:r>
                        <a:rPr lang="es-MX" dirty="0" err="1"/>
                        <a:t>The</a:t>
                      </a:r>
                      <a:r>
                        <a:rPr lang="es-MX" dirty="0"/>
                        <a:t> </a:t>
                      </a:r>
                      <a:r>
                        <a:rPr lang="es-MX" dirty="0" err="1"/>
                        <a:t>task</a:t>
                      </a:r>
                      <a:r>
                        <a:rPr lang="es-MX" dirty="0"/>
                        <a:t> </a:t>
                      </a:r>
                      <a:r>
                        <a:rPr lang="es-MX" dirty="0" err="1"/>
                        <a:t>fulfills</a:t>
                      </a:r>
                      <a:r>
                        <a:rPr lang="es-MX" dirty="0"/>
                        <a:t> </a:t>
                      </a:r>
                      <a:r>
                        <a:rPr lang="es-MX" dirty="0" err="1"/>
                        <a:t>all</a:t>
                      </a:r>
                      <a:r>
                        <a:rPr lang="es-MX" baseline="0" dirty="0"/>
                        <a:t> </a:t>
                      </a:r>
                      <a:r>
                        <a:rPr lang="es-MX" baseline="0" dirty="0" err="1"/>
                        <a:t>grammatical</a:t>
                      </a:r>
                      <a:r>
                        <a:rPr lang="es-MX" baseline="0" dirty="0"/>
                        <a:t> </a:t>
                      </a:r>
                      <a:r>
                        <a:rPr lang="es-MX" baseline="0" dirty="0" err="1"/>
                        <a:t>elements</a:t>
                      </a:r>
                      <a:r>
                        <a:rPr lang="es-MX" baseline="0" dirty="0"/>
                        <a:t> of </a:t>
                      </a:r>
                      <a:r>
                        <a:rPr lang="es-MX" baseline="0" dirty="0" err="1"/>
                        <a:t>unit</a:t>
                      </a:r>
                      <a:r>
                        <a:rPr lang="es-MX" baseline="0" dirty="0"/>
                        <a:t> </a:t>
                      </a:r>
                      <a:r>
                        <a:rPr lang="es-MX" baseline="0" dirty="0" err="1"/>
                        <a:t>content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 xmlns:a16="http://schemas.microsoft.com/office/drawing/2014/main" val="10001"/>
                  </a:ext>
                </a:extLst>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s-MX" dirty="0" err="1"/>
                        <a:t>The</a:t>
                      </a:r>
                      <a:r>
                        <a:rPr lang="es-MX" dirty="0"/>
                        <a:t> </a:t>
                      </a:r>
                      <a:r>
                        <a:rPr lang="es-MX" dirty="0" err="1"/>
                        <a:t>task</a:t>
                      </a:r>
                      <a:r>
                        <a:rPr lang="es-MX" dirty="0"/>
                        <a:t> </a:t>
                      </a:r>
                      <a:r>
                        <a:rPr lang="es-MX" dirty="0" err="1"/>
                        <a:t>fullfills</a:t>
                      </a:r>
                      <a:r>
                        <a:rPr lang="es-MX" dirty="0"/>
                        <a:t> </a:t>
                      </a:r>
                      <a:r>
                        <a:rPr lang="es-MX" dirty="0" err="1"/>
                        <a:t>functions</a:t>
                      </a:r>
                      <a:r>
                        <a:rPr lang="es-MX" dirty="0"/>
                        <a:t> and </a:t>
                      </a:r>
                      <a:r>
                        <a:rPr lang="es-MX" dirty="0" err="1"/>
                        <a:t>vocabulary</a:t>
                      </a:r>
                      <a:r>
                        <a:rPr lang="es-MX" dirty="0"/>
                        <a:t> (4 </a:t>
                      </a:r>
                      <a:r>
                        <a:rPr lang="es-MX" dirty="0" err="1"/>
                        <a:t>words</a:t>
                      </a:r>
                      <a:r>
                        <a:rPr lang="es-MX" dirty="0"/>
                        <a:t> min) of </a:t>
                      </a:r>
                      <a:r>
                        <a:rPr lang="es-MX" dirty="0" err="1"/>
                        <a:t>the</a:t>
                      </a:r>
                      <a:r>
                        <a:rPr lang="es-MX" dirty="0"/>
                        <a:t> </a:t>
                      </a:r>
                      <a:r>
                        <a:rPr lang="es-MX" dirty="0" err="1"/>
                        <a:t>unit</a:t>
                      </a:r>
                      <a:r>
                        <a:rPr lang="es-MX" baseline="0" dirty="0"/>
                        <a:t> </a:t>
                      </a:r>
                      <a:r>
                        <a:rPr lang="es-MX" baseline="0" dirty="0" err="1"/>
                        <a:t>content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 xmlns:a16="http://schemas.microsoft.com/office/drawing/2014/main" val="10002"/>
                  </a:ext>
                </a:extLst>
              </a:tr>
              <a:tr h="370840">
                <a:tc>
                  <a:txBody>
                    <a:bodyPr/>
                    <a:lstStyle/>
                    <a:p>
                      <a:r>
                        <a:rPr lang="es-MX" dirty="0" err="1"/>
                        <a:t>The</a:t>
                      </a:r>
                      <a:r>
                        <a:rPr lang="es-MX" dirty="0"/>
                        <a:t> </a:t>
                      </a:r>
                      <a:r>
                        <a:rPr lang="es-MX" dirty="0" err="1"/>
                        <a:t>task</a:t>
                      </a:r>
                      <a:r>
                        <a:rPr lang="es-MX" dirty="0"/>
                        <a:t> </a:t>
                      </a:r>
                      <a:r>
                        <a:rPr lang="es-MX" dirty="0" err="1"/>
                        <a:t>is</a:t>
                      </a:r>
                      <a:r>
                        <a:rPr lang="es-MX" dirty="0"/>
                        <a:t> </a:t>
                      </a:r>
                      <a:r>
                        <a:rPr lang="es-MX" dirty="0" err="1"/>
                        <a:t>clear</a:t>
                      </a:r>
                      <a:r>
                        <a:rPr lang="es-MX" dirty="0"/>
                        <a:t> </a:t>
                      </a:r>
                      <a:r>
                        <a:rPr lang="es-MX" dirty="0" err="1"/>
                        <a:t>sentences</a:t>
                      </a:r>
                      <a:r>
                        <a:rPr lang="es-MX" dirty="0"/>
                        <a:t> are </a:t>
                      </a:r>
                      <a:r>
                        <a:rPr lang="es-MX" dirty="0" err="1"/>
                        <a:t>well</a:t>
                      </a:r>
                      <a:r>
                        <a:rPr lang="es-MX" dirty="0"/>
                        <a:t> </a:t>
                      </a:r>
                      <a:r>
                        <a:rPr lang="es-MX" dirty="0" err="1"/>
                        <a:t>applied</a:t>
                      </a:r>
                      <a:r>
                        <a:rPr lang="es-MX" baseline="0" dirty="0"/>
                        <a:t> in </a:t>
                      </a:r>
                      <a:r>
                        <a:rPr lang="es-MX" baseline="0" dirty="0" err="1"/>
                        <a:t>context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 xmlns:a16="http://schemas.microsoft.com/office/drawing/2014/main" val="10003"/>
                  </a:ext>
                </a:extLst>
              </a:tr>
              <a:tr h="370840">
                <a:tc>
                  <a:txBody>
                    <a:bodyPr/>
                    <a:lstStyle/>
                    <a:p>
                      <a:r>
                        <a:rPr lang="es-MX" dirty="0"/>
                        <a:t>Ideas </a:t>
                      </a:r>
                      <a:r>
                        <a:rPr lang="es-MX" dirty="0" err="1"/>
                        <a:t>flow</a:t>
                      </a:r>
                      <a:r>
                        <a:rPr lang="es-MX" dirty="0"/>
                        <a:t> in </a:t>
                      </a:r>
                      <a:r>
                        <a:rPr lang="es-MX" dirty="0" err="1"/>
                        <a:t>the</a:t>
                      </a:r>
                      <a:r>
                        <a:rPr lang="es-MX" dirty="0"/>
                        <a:t> </a:t>
                      </a:r>
                      <a:r>
                        <a:rPr lang="es-MX" dirty="0" err="1"/>
                        <a:t>paragraph</a:t>
                      </a:r>
                      <a:r>
                        <a:rPr lang="es-MX" baseline="0" dirty="0"/>
                        <a:t> and </a:t>
                      </a:r>
                      <a:r>
                        <a:rPr lang="es-MX" baseline="0" dirty="0" err="1"/>
                        <a:t>clearly</a:t>
                      </a:r>
                      <a:r>
                        <a:rPr lang="es-MX" baseline="0" dirty="0"/>
                        <a:t> </a:t>
                      </a:r>
                      <a:r>
                        <a:rPr lang="es-MX" baseline="0" dirty="0" err="1"/>
                        <a:t>support</a:t>
                      </a:r>
                      <a:r>
                        <a:rPr lang="es-MX" baseline="0" dirty="0"/>
                        <a:t> </a:t>
                      </a:r>
                      <a:r>
                        <a:rPr lang="es-MX" baseline="0" dirty="0" err="1"/>
                        <a:t>the</a:t>
                      </a:r>
                      <a:r>
                        <a:rPr lang="es-MX" baseline="0" dirty="0"/>
                        <a:t> </a:t>
                      </a:r>
                      <a:r>
                        <a:rPr lang="es-MX" baseline="0" dirty="0" err="1"/>
                        <a:t>main</a:t>
                      </a:r>
                      <a:r>
                        <a:rPr lang="es-MX" baseline="0" dirty="0"/>
                        <a:t> idea.</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 xmlns:a16="http://schemas.microsoft.com/office/drawing/2014/main" val="10004"/>
                  </a:ext>
                </a:extLst>
              </a:tr>
              <a:tr h="370840">
                <a:tc>
                  <a:txBody>
                    <a:bodyPr/>
                    <a:lstStyle/>
                    <a:p>
                      <a:r>
                        <a:rPr lang="es-MX" dirty="0" err="1"/>
                        <a:t>There</a:t>
                      </a:r>
                      <a:r>
                        <a:rPr lang="es-MX" dirty="0"/>
                        <a:t> are </a:t>
                      </a:r>
                      <a:r>
                        <a:rPr lang="es-MX" dirty="0" err="1"/>
                        <a:t>not</a:t>
                      </a:r>
                      <a:r>
                        <a:rPr lang="es-MX" dirty="0"/>
                        <a:t> </a:t>
                      </a:r>
                      <a:r>
                        <a:rPr lang="es-MX" dirty="0" err="1"/>
                        <a:t>errors</a:t>
                      </a:r>
                      <a:r>
                        <a:rPr lang="es-MX" baseline="0" dirty="0"/>
                        <a:t> in </a:t>
                      </a:r>
                      <a:r>
                        <a:rPr lang="es-MX" baseline="0" dirty="0" err="1"/>
                        <a:t>spelling</a:t>
                      </a:r>
                      <a:r>
                        <a:rPr lang="es-MX" baseline="0" dirty="0"/>
                        <a:t>, </a:t>
                      </a:r>
                      <a:r>
                        <a:rPr lang="es-MX" baseline="0" dirty="0" err="1"/>
                        <a:t>capitalization</a:t>
                      </a:r>
                      <a:r>
                        <a:rPr lang="es-MX" baseline="0" dirty="0"/>
                        <a:t> </a:t>
                      </a:r>
                      <a:r>
                        <a:rPr lang="es-MX" baseline="0" dirty="0" err="1"/>
                        <a:t>or</a:t>
                      </a:r>
                      <a:r>
                        <a:rPr lang="es-MX" baseline="0" dirty="0"/>
                        <a:t> </a:t>
                      </a:r>
                      <a:r>
                        <a:rPr lang="es-MX" baseline="0" dirty="0" err="1"/>
                        <a:t>puncuation</a:t>
                      </a:r>
                      <a:r>
                        <a:rPr lang="es-MX" baseline="0" dirty="0"/>
                        <a:t>.</a:t>
                      </a:r>
                      <a:endParaRPr lang="es-MX" dirty="0"/>
                    </a:p>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 xmlns:a16="http://schemas.microsoft.com/office/drawing/2014/main" val="10005"/>
                  </a:ext>
                </a:extLst>
              </a:tr>
              <a:tr h="370840">
                <a:tc>
                  <a:txBody>
                    <a:bodyPr/>
                    <a:lstStyle/>
                    <a:p>
                      <a:pPr algn="r"/>
                      <a:r>
                        <a:rPr lang="es-MX" dirty="0"/>
                        <a:t>TOTAL</a:t>
                      </a:r>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19068542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1269</TotalTime>
  <Words>464</Words>
  <Application>Microsoft Office PowerPoint</Application>
  <PresentationFormat>Carta (216 x 279 mm)</PresentationFormat>
  <Paragraphs>30</Paragraphs>
  <Slides>4</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4</vt:i4>
      </vt:variant>
    </vt:vector>
  </HeadingPairs>
  <TitlesOfParts>
    <vt:vector size="9" baseType="lpstr">
      <vt:lpstr>Abadi Extra Light</vt:lpstr>
      <vt:lpstr>Arial</vt:lpstr>
      <vt:lpstr>Calibri</vt:lpstr>
      <vt:lpstr>Calibri Light</vt:lpstr>
      <vt:lpstr>Tema de Office</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Cuenta Microsoft</cp:lastModifiedBy>
  <cp:revision>46</cp:revision>
  <dcterms:created xsi:type="dcterms:W3CDTF">2020-11-25T17:14:58Z</dcterms:created>
  <dcterms:modified xsi:type="dcterms:W3CDTF">2021-03-30T01:03:02Z</dcterms:modified>
</cp:coreProperties>
</file>