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2" r:id="rId3"/>
    <p:sldId id="264" r:id="rId4"/>
    <p:sldId id="266" r:id="rId5"/>
    <p:sldId id="256" r:id="rId6"/>
    <p:sldId id="261" r:id="rId7"/>
    <p:sldId id="257" r:id="rId8"/>
    <p:sldId id="260" r:id="rId9"/>
    <p:sldId id="258" r:id="rId10"/>
    <p:sldId id="263"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88419"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63539-E218-4B9E-9C31-DE5709B5920C}" type="datetimeFigureOut">
              <a:rPr lang="es-ES" smtClean="0"/>
              <a:t>19/03/2021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93EED-B6B7-428F-A387-866A33173D55}" type="slidenum">
              <a:rPr lang="es-ES" smtClean="0"/>
              <a:t>‹Nº›</a:t>
            </a:fld>
            <a:endParaRPr lang="es-ES"/>
          </a:p>
        </p:txBody>
      </p:sp>
    </p:spTree>
    <p:extLst>
      <p:ext uri="{BB962C8B-B14F-4D97-AF65-F5344CB8AC3E}">
        <p14:creationId xmlns:p14="http://schemas.microsoft.com/office/powerpoint/2010/main" val="226314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0B93EED-B6B7-428F-A387-866A33173D55}" type="slidenum">
              <a:rPr lang="es-ES" smtClean="0"/>
              <a:t>3</a:t>
            </a:fld>
            <a:endParaRPr lang="es-ES"/>
          </a:p>
        </p:txBody>
      </p:sp>
    </p:spTree>
    <p:extLst>
      <p:ext uri="{BB962C8B-B14F-4D97-AF65-F5344CB8AC3E}">
        <p14:creationId xmlns:p14="http://schemas.microsoft.com/office/powerpoint/2010/main" val="394937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E6516FD-6B50-41DC-897A-CB3A153C27FC}" type="datetimeFigureOut">
              <a:rPr lang="es-ES" smtClean="0"/>
              <a:t>19/03/2021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342367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E6516FD-6B50-41DC-897A-CB3A153C27FC}" type="datetimeFigureOut">
              <a:rPr lang="es-ES" smtClean="0"/>
              <a:t>19/03/2021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333181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E6516FD-6B50-41DC-897A-CB3A153C27FC}" type="datetimeFigureOut">
              <a:rPr lang="es-ES" smtClean="0"/>
              <a:t>19/03/2021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14282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E6516FD-6B50-41DC-897A-CB3A153C27FC}" type="datetimeFigureOut">
              <a:rPr lang="es-ES" smtClean="0"/>
              <a:t>19/03/2021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63356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E6516FD-6B50-41DC-897A-CB3A153C27FC}" type="datetimeFigureOut">
              <a:rPr lang="es-ES" smtClean="0"/>
              <a:t>19/03/2021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106027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E6516FD-6B50-41DC-897A-CB3A153C27FC}" type="datetimeFigureOut">
              <a:rPr lang="es-ES" smtClean="0"/>
              <a:t>19/03/2021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158016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E6516FD-6B50-41DC-897A-CB3A153C27FC}" type="datetimeFigureOut">
              <a:rPr lang="es-ES" smtClean="0"/>
              <a:t>19/03/2021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7917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E6516FD-6B50-41DC-897A-CB3A153C27FC}" type="datetimeFigureOut">
              <a:rPr lang="es-ES" smtClean="0"/>
              <a:t>19/03/2021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171768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6516FD-6B50-41DC-897A-CB3A153C27FC}" type="datetimeFigureOut">
              <a:rPr lang="es-ES" smtClean="0"/>
              <a:t>19/03/2021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283405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6516FD-6B50-41DC-897A-CB3A153C27FC}" type="datetimeFigureOut">
              <a:rPr lang="es-ES" smtClean="0"/>
              <a:t>19/03/2021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97453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E6516FD-6B50-41DC-897A-CB3A153C27FC}" type="datetimeFigureOut">
              <a:rPr lang="es-ES" smtClean="0"/>
              <a:t>19/03/2021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FA0E77-2393-42D0-A496-8068A2C6CAB2}" type="slidenum">
              <a:rPr lang="es-ES" smtClean="0"/>
              <a:t>‹Nº›</a:t>
            </a:fld>
            <a:endParaRPr lang="es-ES"/>
          </a:p>
        </p:txBody>
      </p:sp>
    </p:spTree>
    <p:extLst>
      <p:ext uri="{BB962C8B-B14F-4D97-AF65-F5344CB8AC3E}">
        <p14:creationId xmlns:p14="http://schemas.microsoft.com/office/powerpoint/2010/main" val="272148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516FD-6B50-41DC-897A-CB3A153C27FC}" type="datetimeFigureOut">
              <a:rPr lang="es-ES" smtClean="0"/>
              <a:t>19/03/2021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A0E77-2393-42D0-A496-8068A2C6CAB2}" type="slidenum">
              <a:rPr lang="es-ES" smtClean="0"/>
              <a:t>‹Nº›</a:t>
            </a:fld>
            <a:endParaRPr lang="es-ES"/>
          </a:p>
        </p:txBody>
      </p:sp>
    </p:spTree>
    <p:extLst>
      <p:ext uri="{BB962C8B-B14F-4D97-AF65-F5344CB8AC3E}">
        <p14:creationId xmlns:p14="http://schemas.microsoft.com/office/powerpoint/2010/main" val="250822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sd0eFgU0m8"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youtube.com/watch?v=YWuS7rfZlDQ"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audio" Target="../media/media2.m4a"/></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VhvpOkEFFEk" TargetMode="External"/><Relationship Id="rId3" Type="http://schemas.openxmlformats.org/officeDocument/2006/relationships/hyperlink" Target="https://www.macmillandictionary.com/us/verb_wheel/" TargetMode="External"/><Relationship Id="rId7" Type="http://schemas.openxmlformats.org/officeDocument/2006/relationships/hyperlink" Target="https://www.englishclub.com/grammar/verb-tenses_past_quiz.htm" TargetMode="External"/><Relationship Id="rId2" Type="http://schemas.openxmlformats.org/officeDocument/2006/relationships/hyperlink" Target="https://learnenglish.britishcouncil.org/english-grammar-reference/irregular-verbs" TargetMode="External"/><Relationship Id="rId1" Type="http://schemas.openxmlformats.org/officeDocument/2006/relationships/slideLayout" Target="../slideLayouts/slideLayout7.xml"/><Relationship Id="rId6" Type="http://schemas.openxmlformats.org/officeDocument/2006/relationships/hyperlink" Target="https://learnenglish.britishcouncil.org/english-grammar-reference/past-simple" TargetMode="External"/><Relationship Id="rId5" Type="http://schemas.openxmlformats.org/officeDocument/2006/relationships/hyperlink" Target="https://www.perfect-english-grammar.com/grammar-exercises.html" TargetMode="External"/><Relationship Id="rId4" Type="http://schemas.openxmlformats.org/officeDocument/2006/relationships/hyperlink" Target="https://www.quia.com/cb/8111.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5YUKEwdqJoh0tYsQjTPdMrLj-MiOVShb/view?usp=shar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drive.google.com/file/d/1hOw8JiQG19L3opzmz2b1R-kbpxU45WoD/view?usp=shar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71199"/>
            <a:ext cx="9144000" cy="2387600"/>
          </a:xfrm>
        </p:spPr>
        <p:txBody>
          <a:bodyPr/>
          <a:lstStyle/>
          <a:p>
            <a:r>
              <a:rPr lang="en-US" dirty="0">
                <a:latin typeface="Arial Black" panose="020B0A04020102020204" pitchFamily="34" charset="0"/>
              </a:rPr>
              <a:t>PAST TENSE</a:t>
            </a:r>
            <a:endParaRPr lang="es-ES" dirty="0">
              <a:latin typeface="Arial Black" panose="020B0A04020102020204" pitchFamily="34" charset="0"/>
            </a:endParaRPr>
          </a:p>
        </p:txBody>
      </p:sp>
      <p:sp>
        <p:nvSpPr>
          <p:cNvPr id="3" name="Subtítulo 2"/>
          <p:cNvSpPr>
            <a:spLocks noGrp="1"/>
          </p:cNvSpPr>
          <p:nvPr>
            <p:ph type="subTitle" idx="1"/>
          </p:nvPr>
        </p:nvSpPr>
        <p:spPr>
          <a:xfrm>
            <a:off x="1524000" y="3172547"/>
            <a:ext cx="9144000" cy="1655762"/>
          </a:xfrm>
        </p:spPr>
        <p:txBody>
          <a:bodyPr/>
          <a:lstStyle/>
          <a:p>
            <a:r>
              <a:rPr lang="en-US" dirty="0">
                <a:latin typeface="Arial Black" panose="020B0A04020102020204" pitchFamily="34" charset="0"/>
              </a:rPr>
              <a:t>Memorizing irregular verbs, tips, games and PRACTICE activities</a:t>
            </a:r>
          </a:p>
        </p:txBody>
      </p:sp>
    </p:spTree>
    <p:extLst>
      <p:ext uri="{BB962C8B-B14F-4D97-AF65-F5344CB8AC3E}">
        <p14:creationId xmlns:p14="http://schemas.microsoft.com/office/powerpoint/2010/main" val="334668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Texto, Carta&#10;&#10;Descripción generada automáticamente">
            <a:extLst>
              <a:ext uri="{FF2B5EF4-FFF2-40B4-BE49-F238E27FC236}">
                <a16:creationId xmlns:a16="http://schemas.microsoft.com/office/drawing/2014/main" id="{30235DEE-2FBD-4F40-90FC-D1722FF2D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56" y="643467"/>
            <a:ext cx="4470780" cy="5571066"/>
          </a:xfrm>
          <a:prstGeom prst="rect">
            <a:avLst/>
          </a:prstGeom>
        </p:spPr>
      </p:pic>
      <p:pic>
        <p:nvPicPr>
          <p:cNvPr id="3" name="Imagen 2" descr="Texto, Carta&#10;&#10;Descripción generada automáticamente">
            <a:extLst>
              <a:ext uri="{FF2B5EF4-FFF2-40B4-BE49-F238E27FC236}">
                <a16:creationId xmlns:a16="http://schemas.microsoft.com/office/drawing/2014/main" id="{48225C8C-0459-40A6-B987-87AE9924C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1623219"/>
            <a:ext cx="5291667" cy="3611562"/>
          </a:xfrm>
          <a:prstGeom prst="rect">
            <a:avLst/>
          </a:prstGeom>
        </p:spPr>
      </p:pic>
      <p:pic>
        <p:nvPicPr>
          <p:cNvPr id="1026" name="Picture 2" descr="Camera Cartoon 1500*1501 transprent Png Free Download - Square, Purple,  Cameras Optics. - CleanPNG / KissPNG"/>
          <p:cNvPicPr>
            <a:picLocks noChangeAspect="1" noChangeArrowheads="1"/>
          </p:cNvPicPr>
          <p:nvPr/>
        </p:nvPicPr>
        <p:blipFill rotWithShape="1">
          <a:blip r:embed="rId4">
            <a:extLst>
              <a:ext uri="{28A0092B-C50C-407E-A947-70E740481C1C}">
                <a14:useLocalDpi xmlns:a14="http://schemas.microsoft.com/office/drawing/2010/main" val="0"/>
              </a:ext>
            </a:extLst>
          </a:blip>
          <a:srcRect t="12445" b="7394"/>
          <a:stretch/>
        </p:blipFill>
        <p:spPr bwMode="auto">
          <a:xfrm rot="19914015">
            <a:off x="166642" y="239779"/>
            <a:ext cx="1275083" cy="102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9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371" t="3869" r="4338" b="6541"/>
          <a:stretch/>
        </p:blipFill>
        <p:spPr>
          <a:xfrm rot="16200000">
            <a:off x="4261927" y="-1077293"/>
            <a:ext cx="6852779" cy="9007366"/>
          </a:xfrm>
          <a:prstGeom prst="rect">
            <a:avLst/>
          </a:prstGeom>
          <a:ln>
            <a:noFill/>
          </a:ln>
        </p:spPr>
      </p:pic>
      <p:sp>
        <p:nvSpPr>
          <p:cNvPr id="3" name="Rectángulo 2"/>
          <p:cNvSpPr/>
          <p:nvPr/>
        </p:nvSpPr>
        <p:spPr>
          <a:xfrm>
            <a:off x="277089" y="464859"/>
            <a:ext cx="2749889" cy="1287532"/>
          </a:xfrm>
          <a:prstGeom prst="rect">
            <a:avLst/>
          </a:prstGeom>
          <a:ln>
            <a:solidFill>
              <a:schemeClr val="accent1"/>
            </a:solidFill>
          </a:ln>
        </p:spPr>
        <p:txBody>
          <a:bodyPr wrap="square">
            <a:spAutoFit/>
          </a:bodyPr>
          <a:lstStyle/>
          <a:p>
            <a:pPr>
              <a:lnSpc>
                <a:spcPct val="150000"/>
              </a:lnSpc>
            </a:pPr>
            <a:r>
              <a:rPr lang="en-US" b="1" i="0" dirty="0">
                <a:solidFill>
                  <a:srgbClr val="000000"/>
                </a:solidFill>
                <a:effectLst/>
                <a:latin typeface="Arial" panose="020B0604020202020204" pitchFamily="34" charset="0"/>
                <a:cs typeface="Arial" panose="020B0604020202020204" pitchFamily="34" charset="0"/>
              </a:rPr>
              <a:t>With most verbs, the past tense is formed by adding </a:t>
            </a:r>
            <a:r>
              <a:rPr lang="en-US" b="1" i="1" dirty="0">
                <a:solidFill>
                  <a:srgbClr val="000000"/>
                </a:solidFill>
                <a:effectLst/>
                <a:latin typeface="Arial" panose="020B0604020202020204" pitchFamily="34" charset="0"/>
                <a:cs typeface="Arial" panose="020B0604020202020204" pitchFamily="34" charset="0"/>
              </a:rPr>
              <a:t>–</a:t>
            </a:r>
            <a:r>
              <a:rPr lang="en-US" b="1" i="1" dirty="0" err="1">
                <a:solidFill>
                  <a:srgbClr val="000000"/>
                </a:solidFill>
                <a:effectLst/>
                <a:latin typeface="Arial" panose="020B0604020202020204" pitchFamily="34" charset="0"/>
                <a:cs typeface="Arial" panose="020B0604020202020204" pitchFamily="34" charset="0"/>
              </a:rPr>
              <a:t>ed</a:t>
            </a:r>
            <a:r>
              <a:rPr lang="en-US" b="1" i="0" dirty="0">
                <a:solidFill>
                  <a:srgbClr val="000000"/>
                </a:solidFill>
                <a:effectLst/>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sp>
        <p:nvSpPr>
          <p:cNvPr id="6" name="Rectángulo 5"/>
          <p:cNvSpPr/>
          <p:nvPr/>
        </p:nvSpPr>
        <p:spPr>
          <a:xfrm>
            <a:off x="277090" y="2800290"/>
            <a:ext cx="2749889" cy="3139321"/>
          </a:xfrm>
          <a:prstGeom prst="rect">
            <a:avLst/>
          </a:prstGeom>
          <a:ln>
            <a:solidFill>
              <a:srgbClr val="00B0F0"/>
            </a:solidFill>
          </a:ln>
        </p:spPr>
        <p:txBody>
          <a:bodyPr wrap="square">
            <a:spAutoFit/>
          </a:bodyPr>
          <a:lstStyle/>
          <a:p>
            <a:r>
              <a:rPr lang="en-US" b="1" dirty="0">
                <a:latin typeface="Arial" panose="020B0604020202020204" pitchFamily="34" charset="0"/>
                <a:cs typeface="Arial" panose="020B0604020202020204" pitchFamily="34" charset="0"/>
              </a:rPr>
              <a:t>Watch and learn about pronunciation of words ending in –</a:t>
            </a:r>
            <a:r>
              <a:rPr lang="en-US" b="1" dirty="0" err="1">
                <a:latin typeface="Arial" panose="020B0604020202020204" pitchFamily="34" charset="0"/>
                <a:cs typeface="Arial" panose="020B0604020202020204" pitchFamily="34" charset="0"/>
              </a:rPr>
              <a:t>ed</a:t>
            </a:r>
            <a:endParaRPr lang="en-US"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3"/>
              </a:rPr>
              <a:t>https://www.youtube.com/watch?v=Dsd0eFgU0m8</a:t>
            </a:r>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4"/>
              </a:rPr>
              <a:t>https://www.youtube.com/watch?v=YWuS7rfZlDQ</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98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47109" y="2402664"/>
            <a:ext cx="3269673" cy="369332"/>
          </a:xfrm>
          <a:prstGeom prst="rect">
            <a:avLst/>
          </a:prstGeom>
          <a:noFill/>
        </p:spPr>
        <p:txBody>
          <a:bodyPr wrap="square" rtlCol="0">
            <a:spAutoFit/>
          </a:bodyPr>
          <a:lstStyle/>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051861859"/>
              </p:ext>
            </p:extLst>
          </p:nvPr>
        </p:nvGraphicFramePr>
        <p:xfrm>
          <a:off x="5659821" y="3977320"/>
          <a:ext cx="5991852" cy="2225040"/>
        </p:xfrm>
        <a:graphic>
          <a:graphicData uri="http://schemas.openxmlformats.org/drawingml/2006/table">
            <a:tbl>
              <a:tblPr firstRow="1" bandRow="1">
                <a:tableStyleId>{BC89EF96-8CEA-46FF-86C4-4CE0E7609802}</a:tableStyleId>
              </a:tblPr>
              <a:tblGrid>
                <a:gridCol w="2041958">
                  <a:extLst>
                    <a:ext uri="{9D8B030D-6E8A-4147-A177-3AD203B41FA5}">
                      <a16:colId xmlns:a16="http://schemas.microsoft.com/office/drawing/2014/main" val="20000"/>
                    </a:ext>
                  </a:extLst>
                </a:gridCol>
                <a:gridCol w="1879076">
                  <a:extLst>
                    <a:ext uri="{9D8B030D-6E8A-4147-A177-3AD203B41FA5}">
                      <a16:colId xmlns:a16="http://schemas.microsoft.com/office/drawing/2014/main" val="20001"/>
                    </a:ext>
                  </a:extLst>
                </a:gridCol>
                <a:gridCol w="2070818">
                  <a:extLst>
                    <a:ext uri="{9D8B030D-6E8A-4147-A177-3AD203B41FA5}">
                      <a16:colId xmlns:a16="http://schemas.microsoft.com/office/drawing/2014/main" val="20002"/>
                    </a:ext>
                  </a:extLst>
                </a:gridCol>
              </a:tblGrid>
              <a:tr h="370840">
                <a:tc>
                  <a:txBody>
                    <a:bodyPr/>
                    <a:lstStyle/>
                    <a:p>
                      <a:pPr algn="ctr"/>
                      <a:r>
                        <a:rPr lang="en-US" dirty="0">
                          <a:latin typeface="Arial" panose="020B0604020202020204" pitchFamily="34" charset="0"/>
                          <a:cs typeface="Arial" panose="020B0604020202020204" pitchFamily="34" charset="0"/>
                        </a:rPr>
                        <a:t>/id/</a:t>
                      </a:r>
                      <a:endParaRPr lang="es-E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/t/</a:t>
                      </a:r>
                      <a:endParaRPr lang="es-E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es-ES" dirty="0" err="1">
                          <a:latin typeface="Arial" panose="020B0604020202020204" pitchFamily="34" charset="0"/>
                          <a:cs typeface="Arial" panose="020B0604020202020204" pitchFamily="34" charset="0"/>
                        </a:rPr>
                        <a:t>counted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stopped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described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r>
                        <a:rPr lang="es-ES" dirty="0" err="1">
                          <a:latin typeface="Arial" panose="020B0604020202020204" pitchFamily="34" charset="0"/>
                          <a:cs typeface="Arial" panose="020B0604020202020204" pitchFamily="34" charset="0"/>
                        </a:rPr>
                        <a:t>ended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helped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banned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ctr"/>
                      <a:r>
                        <a:rPr lang="es-ES" dirty="0" err="1">
                          <a:latin typeface="Arial" panose="020B0604020202020204" pitchFamily="34" charset="0"/>
                          <a:cs typeface="Arial" panose="020B0604020202020204" pitchFamily="34" charset="0"/>
                        </a:rPr>
                        <a:t>minded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talked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died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ctr"/>
                      <a:r>
                        <a:rPr lang="es-ES" dirty="0" err="1">
                          <a:latin typeface="Arial" panose="020B0604020202020204" pitchFamily="34" charset="0"/>
                          <a:cs typeface="Arial" panose="020B0604020202020204" pitchFamily="34" charset="0"/>
                        </a:rPr>
                        <a:t>started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pushed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filed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algn="ctr"/>
                      <a:r>
                        <a:rPr lang="es-ES" dirty="0" err="1">
                          <a:latin typeface="Arial" panose="020B0604020202020204" pitchFamily="34" charset="0"/>
                          <a:cs typeface="Arial" panose="020B0604020202020204" pitchFamily="34" charset="0"/>
                        </a:rPr>
                        <a:t>cooked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laughed</a:t>
                      </a:r>
                      <a:endParaRPr lang="es-ES" dirty="0">
                        <a:latin typeface="Arial" panose="020B0604020202020204" pitchFamily="34" charset="0"/>
                        <a:cs typeface="Arial" panose="020B0604020202020204" pitchFamily="34" charset="0"/>
                      </a:endParaRPr>
                    </a:p>
                  </a:txBody>
                  <a:tcPr/>
                </a:tc>
                <a:tc>
                  <a:txBody>
                    <a:bodyPr/>
                    <a:lstStyle/>
                    <a:p>
                      <a:pPr algn="ctr"/>
                      <a:r>
                        <a:rPr lang="es-ES" dirty="0" err="1">
                          <a:latin typeface="Arial" panose="020B0604020202020204" pitchFamily="34" charset="0"/>
                          <a:cs typeface="Arial" panose="020B0604020202020204" pitchFamily="34" charset="0"/>
                        </a:rPr>
                        <a:t>judged</a:t>
                      </a:r>
                      <a:endParaRPr lang="es-E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6" name="CuadroTexto 5"/>
          <p:cNvSpPr txBox="1"/>
          <p:nvPr/>
        </p:nvSpPr>
        <p:spPr>
          <a:xfrm>
            <a:off x="455766" y="444596"/>
            <a:ext cx="11289543" cy="923330"/>
          </a:xfrm>
          <a:prstGeom prst="rect">
            <a:avLst/>
          </a:prstGeom>
          <a:no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PRACTICE #1</a:t>
            </a:r>
          </a:p>
          <a:p>
            <a:r>
              <a:rPr lang="en-US" dirty="0">
                <a:latin typeface="Arial" panose="020B0604020202020204" pitchFamily="34" charset="0"/>
                <a:cs typeface="Arial" panose="020B0604020202020204" pitchFamily="34" charset="0"/>
              </a:rPr>
              <a:t>Analyze the information in the green box. Then, add verbs to the chart from list of REGULAR verbs on slide 2. Finally, practice your pronunciation and record your voice as you say your list of verbs.</a:t>
            </a:r>
            <a:endParaRPr lang="es-ES" dirty="0">
              <a:latin typeface="Arial" panose="020B0604020202020204" pitchFamily="34" charset="0"/>
              <a:cs typeface="Arial" panose="020B0604020202020204" pitchFamily="34" charset="0"/>
            </a:endParaRPr>
          </a:p>
        </p:txBody>
      </p:sp>
      <p:pic>
        <p:nvPicPr>
          <p:cNvPr id="1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42309" y="1586865"/>
            <a:ext cx="609600" cy="609600"/>
          </a:xfrm>
          <a:prstGeom prst="rect">
            <a:avLst/>
          </a:prstGeom>
        </p:spPr>
      </p:pic>
      <p:sp>
        <p:nvSpPr>
          <p:cNvPr id="18" name="Rectángulo redondeado 17"/>
          <p:cNvSpPr/>
          <p:nvPr/>
        </p:nvSpPr>
        <p:spPr>
          <a:xfrm>
            <a:off x="2286000" y="4241287"/>
            <a:ext cx="409903" cy="207937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28575">
                <a:solidFill>
                  <a:srgbClr val="FF0000"/>
                </a:solidFill>
              </a:ln>
              <a:noFill/>
            </a:endParaRPr>
          </a:p>
        </p:txBody>
      </p:sp>
      <p:sp>
        <p:nvSpPr>
          <p:cNvPr id="19" name="Rectángulo redondeado 18"/>
          <p:cNvSpPr/>
          <p:nvPr/>
        </p:nvSpPr>
        <p:spPr>
          <a:xfrm>
            <a:off x="663482" y="4241287"/>
            <a:ext cx="409903" cy="53566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28575">
                <a:solidFill>
                  <a:srgbClr val="FF0000"/>
                </a:solidFill>
              </a:ln>
              <a:noFill/>
            </a:endParaRPr>
          </a:p>
        </p:txBody>
      </p:sp>
      <p:sp>
        <p:nvSpPr>
          <p:cNvPr id="20" name="Rectángulo redondeado 19"/>
          <p:cNvSpPr/>
          <p:nvPr/>
        </p:nvSpPr>
        <p:spPr>
          <a:xfrm>
            <a:off x="3889416" y="4241287"/>
            <a:ext cx="409903" cy="2079370"/>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ln w="28575">
                <a:solidFill>
                  <a:srgbClr val="FF0000"/>
                </a:solidFill>
              </a:ln>
              <a:noFill/>
            </a:endParaRPr>
          </a:p>
        </p:txBody>
      </p:sp>
      <p:grpSp>
        <p:nvGrpSpPr>
          <p:cNvPr id="28" name="Grupo 27"/>
          <p:cNvGrpSpPr/>
          <p:nvPr/>
        </p:nvGrpSpPr>
        <p:grpSpPr>
          <a:xfrm>
            <a:off x="343257" y="2544570"/>
            <a:ext cx="5149575" cy="4005391"/>
            <a:chOff x="343257" y="2544570"/>
            <a:chExt cx="5149575" cy="4005391"/>
          </a:xfrm>
        </p:grpSpPr>
        <p:pic>
          <p:nvPicPr>
            <p:cNvPr id="3" name="Imagen 2"/>
            <p:cNvPicPr>
              <a:picLocks noChangeAspect="1"/>
            </p:cNvPicPr>
            <p:nvPr/>
          </p:nvPicPr>
          <p:blipFill rotWithShape="1">
            <a:blip r:embed="rId8"/>
            <a:srcRect b="7891"/>
            <a:stretch/>
          </p:blipFill>
          <p:spPr>
            <a:xfrm>
              <a:off x="343257" y="2544570"/>
              <a:ext cx="5149575" cy="4005391"/>
            </a:xfrm>
            <a:prstGeom prst="rect">
              <a:avLst/>
            </a:prstGeom>
          </p:spPr>
        </p:pic>
        <p:sp>
          <p:nvSpPr>
            <p:cNvPr id="25" name="Elipse 24"/>
            <p:cNvSpPr/>
            <p:nvPr/>
          </p:nvSpPr>
          <p:spPr>
            <a:xfrm>
              <a:off x="1393610" y="4280271"/>
              <a:ext cx="184110" cy="220354"/>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p:cNvSpPr/>
            <p:nvPr/>
          </p:nvSpPr>
          <p:spPr>
            <a:xfrm>
              <a:off x="2959156" y="4280271"/>
              <a:ext cx="184110" cy="220354"/>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p:cNvSpPr/>
            <p:nvPr/>
          </p:nvSpPr>
          <p:spPr>
            <a:xfrm>
              <a:off x="4546591" y="4268399"/>
              <a:ext cx="184110" cy="220354"/>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Botón de acción: Hacia delante o Siguiente 28">
            <a:hlinkClick r:id="" action="ppaction://hlinkshowjump?jump=nextslide" highlightClick="1"/>
          </p:cNvPr>
          <p:cNvSpPr>
            <a:spLocks noChangeAspect="1"/>
          </p:cNvSpPr>
          <p:nvPr/>
        </p:nvSpPr>
        <p:spPr>
          <a:xfrm>
            <a:off x="10623600" y="1677852"/>
            <a:ext cx="759103" cy="7591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Sonido grabado">
            <a:hlinkClick r:id="" action="ppaction://media"/>
            <a:extLst>
              <a:ext uri="{FF2B5EF4-FFF2-40B4-BE49-F238E27FC236}">
                <a16:creationId xmlns:a16="http://schemas.microsoft.com/office/drawing/2014/main" id="{1C490D27-FB6F-488B-A1D8-343E58027B8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120355" y="1677852"/>
            <a:ext cx="609600" cy="609600"/>
          </a:xfrm>
          <a:prstGeom prst="rect">
            <a:avLst/>
          </a:prstGeom>
        </p:spPr>
      </p:pic>
    </p:spTree>
    <p:extLst>
      <p:ext uri="{BB962C8B-B14F-4D97-AF65-F5344CB8AC3E}">
        <p14:creationId xmlns:p14="http://schemas.microsoft.com/office/powerpoint/2010/main" val="23992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0015" fill="hold"/>
                                        <p:tgtEl>
                                          <p:spTgt spid="17"/>
                                        </p:tgtEl>
                                      </p:cBhvr>
                                    </p:cmd>
                                  </p:childTnLst>
                                </p:cTn>
                              </p:par>
                            </p:childTnLst>
                          </p:cTn>
                        </p:par>
                      </p:childTnLst>
                    </p:cTn>
                  </p:par>
                </p:childTnLst>
              </p:cTn>
              <p:nextCondLst>
                <p:cond evt="onClick" delay="0">
                  <p:tgtEl>
                    <p:spTgt spid="17"/>
                  </p:tgtEl>
                </p:cond>
              </p:nextCondLst>
            </p:seq>
            <p:audio>
              <p:cMediaNode vol="100000">
                <p:cTn id="12" fill="hold" display="0">
                  <p:stCondLst>
                    <p:cond delay="indefinite"/>
                  </p:stCondLst>
                  <p:endCondLst>
                    <p:cond evt="onStopAudio" delay="0">
                      <p:tgtEl>
                        <p:sldTgt/>
                      </p:tgtEl>
                    </p:cond>
                  </p:endCondLst>
                </p:cTn>
                <p:tgtEl>
                  <p:spTgt spid="17"/>
                </p:tgtEl>
              </p:cMediaNode>
            </p:audio>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6393" y="1063948"/>
            <a:ext cx="2014200" cy="1703030"/>
          </a:xfrm>
          <a:prstGeom prst="rect">
            <a:avLst/>
          </a:prstGeom>
          <a:ln>
            <a:solidFill>
              <a:schemeClr val="accent1"/>
            </a:solidFill>
          </a:ln>
        </p:spPr>
        <p:txBody>
          <a:bodyPr wrap="square">
            <a:spAutoFit/>
          </a:bodyPr>
          <a:lstStyle/>
          <a:p>
            <a:pPr algn="just">
              <a:lnSpc>
                <a:spcPct val="150000"/>
              </a:lnSpc>
            </a:pPr>
            <a:r>
              <a:rPr lang="en-US" b="1" i="0" dirty="0">
                <a:effectLst/>
                <a:latin typeface="Arial" panose="020B0604020202020204" pitchFamily="34" charset="0"/>
                <a:cs typeface="Arial" panose="020B0604020202020204" pitchFamily="34" charset="0"/>
              </a:rPr>
              <a:t>But there are a lot of irregular past tense forms in English: </a:t>
            </a:r>
            <a:endParaRPr lang="en-US"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870" t="4307" r="9925" b="4923"/>
          <a:stretch/>
        </p:blipFill>
        <p:spPr>
          <a:xfrm rot="16200000">
            <a:off x="4033887" y="-1279704"/>
            <a:ext cx="6878409" cy="9437817"/>
          </a:xfrm>
          <a:prstGeom prst="rect">
            <a:avLst/>
          </a:prstGeom>
          <a:ln>
            <a:noFill/>
          </a:ln>
        </p:spPr>
      </p:pic>
    </p:spTree>
    <p:extLst>
      <p:ext uri="{BB962C8B-B14F-4D97-AF65-F5344CB8AC3E}">
        <p14:creationId xmlns:p14="http://schemas.microsoft.com/office/powerpoint/2010/main" val="391141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2976105" y="321047"/>
            <a:ext cx="6083717" cy="369332"/>
          </a:xfrm>
          <a:prstGeom prst="rect">
            <a:avLst/>
          </a:prstGeom>
        </p:spPr>
        <p:txBody>
          <a:bodyPr wrap="none">
            <a:spAutoFit/>
          </a:bodyPr>
          <a:lstStyle/>
          <a:p>
            <a:pPr algn="just"/>
            <a:r>
              <a:rPr lang="en-US" b="1" i="0" dirty="0">
                <a:effectLst/>
                <a:latin typeface="Arial" panose="020B0604020202020204" pitchFamily="34" charset="0"/>
                <a:cs typeface="Arial" panose="020B0604020202020204" pitchFamily="34" charset="0"/>
              </a:rPr>
              <a:t>Here are the most common irregular verbs in English:</a:t>
            </a:r>
          </a:p>
        </p:txBody>
      </p:sp>
      <p:sp>
        <p:nvSpPr>
          <p:cNvPr id="15" name="Rectángulo 14"/>
          <p:cNvSpPr/>
          <p:nvPr/>
        </p:nvSpPr>
        <p:spPr>
          <a:xfrm>
            <a:off x="755796" y="934765"/>
            <a:ext cx="1935370" cy="5442516"/>
          </a:xfrm>
          <a:prstGeom prst="rect">
            <a:avLst/>
          </a:prstGeom>
          <a:ln>
            <a:solidFill>
              <a:schemeClr val="accent1"/>
            </a:solidFill>
          </a:ln>
        </p:spPr>
        <p:txBody>
          <a:bodyPr wrap="square">
            <a:spAutoFit/>
          </a:bodyPr>
          <a:lstStyle/>
          <a:p>
            <a:pPr marL="342900" lvl="0" indent="-342900">
              <a:lnSpc>
                <a:spcPct val="150000"/>
              </a:lnSpc>
              <a:buFont typeface="+mj-lt"/>
              <a:buAutoNum type="arabicPeriod"/>
            </a:pPr>
            <a:r>
              <a:rPr lang="es-ES" dirty="0">
                <a:effectLst/>
                <a:latin typeface="Arial" panose="020B0604020202020204" pitchFamily="34" charset="0"/>
                <a:ea typeface="Calibri" panose="020F0502020204030204" pitchFamily="34" charset="0"/>
                <a:cs typeface="Arial" panose="020B0604020202020204" pitchFamily="34" charset="0"/>
              </a:rPr>
              <a:t>be</a:t>
            </a: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begin</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break</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bring</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buy</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build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choose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come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cost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cut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do</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draw</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drink</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ángulo 15"/>
          <p:cNvSpPr/>
          <p:nvPr/>
        </p:nvSpPr>
        <p:spPr>
          <a:xfrm>
            <a:off x="2976105" y="927491"/>
            <a:ext cx="1935370" cy="5493812"/>
          </a:xfrm>
          <a:prstGeom prst="rect">
            <a:avLst/>
          </a:prstGeom>
          <a:ln>
            <a:solidFill>
              <a:schemeClr val="accent1"/>
            </a:solidFill>
          </a:ln>
        </p:spPr>
        <p:txBody>
          <a:bodyPr wrap="square">
            <a:spAutoFit/>
          </a:bodyPr>
          <a:lstStyle/>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drive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eat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fall</a:t>
            </a:r>
          </a:p>
          <a:p>
            <a:pPr marL="342900" lvl="0" indent="-342900">
              <a:lnSpc>
                <a:spcPct val="150000"/>
              </a:lnSpc>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feel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find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fly</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forget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get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give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go</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grow-up</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have/has</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14"/>
            </a:pPr>
            <a:r>
              <a:rPr lang="en-US" dirty="0">
                <a:effectLst/>
                <a:latin typeface="Arial" panose="020B0604020202020204" pitchFamily="34" charset="0"/>
                <a:ea typeface="Calibri" panose="020F0502020204030204" pitchFamily="34" charset="0"/>
                <a:cs typeface="Arial" panose="020B0604020202020204" pitchFamily="34" charset="0"/>
              </a:rPr>
              <a:t>hear</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ángulo 16"/>
          <p:cNvSpPr/>
          <p:nvPr/>
        </p:nvSpPr>
        <p:spPr>
          <a:xfrm>
            <a:off x="5196414" y="934765"/>
            <a:ext cx="1931636" cy="5493812"/>
          </a:xfrm>
          <a:prstGeom prst="rect">
            <a:avLst/>
          </a:prstGeom>
          <a:ln>
            <a:solidFill>
              <a:schemeClr val="accent1"/>
            </a:solidFill>
          </a:ln>
        </p:spPr>
        <p:txBody>
          <a:bodyPr wrap="square">
            <a:spAutoFit/>
          </a:bodyPr>
          <a:lstStyle/>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hold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keep</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know</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leave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lead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let</a:t>
            </a:r>
          </a:p>
          <a:p>
            <a:pPr marL="342900" lvl="0" indent="-342900">
              <a:lnSpc>
                <a:spcPct val="150000"/>
              </a:lnSpc>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lie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lose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make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mean</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meet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pay</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27"/>
            </a:pPr>
            <a:r>
              <a:rPr lang="en-US" dirty="0">
                <a:effectLst/>
                <a:latin typeface="Arial" panose="020B0604020202020204" pitchFamily="34" charset="0"/>
                <a:ea typeface="Calibri" panose="020F0502020204030204" pitchFamily="34" charset="0"/>
                <a:cs typeface="Arial" panose="020B0604020202020204" pitchFamily="34" charset="0"/>
              </a:rPr>
              <a:t>put</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ángulo 17"/>
          <p:cNvSpPr/>
          <p:nvPr/>
        </p:nvSpPr>
        <p:spPr>
          <a:xfrm>
            <a:off x="7366794" y="934765"/>
            <a:ext cx="1953651" cy="5493812"/>
          </a:xfrm>
          <a:prstGeom prst="rect">
            <a:avLst/>
          </a:prstGeom>
          <a:ln>
            <a:solidFill>
              <a:schemeClr val="accent1"/>
            </a:solidFill>
          </a:ln>
        </p:spPr>
        <p:txBody>
          <a:bodyPr wrap="square">
            <a:spAutoFit/>
          </a:bodyPr>
          <a:lstStyle/>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quit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read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ride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run</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say</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see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sell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send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set</a:t>
            </a:r>
          </a:p>
          <a:p>
            <a:pPr marL="342900" lvl="0" indent="-342900">
              <a:lnSpc>
                <a:spcPct val="150000"/>
              </a:lnSpc>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sit</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sleep</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speak</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40"/>
            </a:pPr>
            <a:r>
              <a:rPr lang="en-US" dirty="0">
                <a:effectLst/>
                <a:latin typeface="Arial" panose="020B0604020202020204" pitchFamily="34" charset="0"/>
                <a:ea typeface="Calibri" panose="020F0502020204030204" pitchFamily="34" charset="0"/>
                <a:cs typeface="Arial" panose="020B0604020202020204" pitchFamily="34" charset="0"/>
              </a:rPr>
              <a:t>spend</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ángulo 18"/>
          <p:cNvSpPr/>
          <p:nvPr/>
        </p:nvSpPr>
        <p:spPr>
          <a:xfrm>
            <a:off x="9559189" y="927491"/>
            <a:ext cx="1935370" cy="4662815"/>
          </a:xfrm>
          <a:prstGeom prst="rect">
            <a:avLst/>
          </a:prstGeom>
          <a:ln>
            <a:solidFill>
              <a:schemeClr val="accent1"/>
            </a:solidFill>
          </a:ln>
        </p:spPr>
        <p:txBody>
          <a:bodyPr wrap="square">
            <a:spAutoFit/>
          </a:bodyPr>
          <a:lstStyle/>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stand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steal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swim</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take</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teach</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tell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think</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understand</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wear</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win</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startAt="53"/>
            </a:pPr>
            <a:r>
              <a:rPr lang="en-US" dirty="0">
                <a:effectLst/>
                <a:latin typeface="Arial" panose="020B0604020202020204" pitchFamily="34" charset="0"/>
                <a:ea typeface="Calibri" panose="020F0502020204030204" pitchFamily="34" charset="0"/>
                <a:cs typeface="Arial" panose="020B0604020202020204" pitchFamily="34" charset="0"/>
              </a:rPr>
              <a:t>write</a:t>
            </a:r>
            <a:endParaRPr lang="es-ES" dirty="0"/>
          </a:p>
        </p:txBody>
      </p:sp>
    </p:spTree>
    <p:extLst>
      <p:ext uri="{BB962C8B-B14F-4D97-AF65-F5344CB8AC3E}">
        <p14:creationId xmlns:p14="http://schemas.microsoft.com/office/powerpoint/2010/main" val="1967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891" y="1580413"/>
            <a:ext cx="11069782" cy="2862322"/>
          </a:xfrm>
          <a:prstGeom prst="rect">
            <a:avLst/>
          </a:prstGeom>
          <a:ln>
            <a:solidFill>
              <a:schemeClr val="accent1"/>
            </a:solidFill>
          </a:ln>
        </p:spPr>
        <p:txBody>
          <a:bodyPr wrap="square">
            <a:spAutoFit/>
          </a:bodyPr>
          <a:lstStyle/>
          <a:p>
            <a:pPr algn="just"/>
            <a:r>
              <a:rPr lang="es-ES" b="1" dirty="0" err="1">
                <a:latin typeface="Arial" panose="020B0604020202020204" pitchFamily="34" charset="0"/>
                <a:cs typeface="Arial" panose="020B0604020202020204" pitchFamily="34" charset="0"/>
              </a:rPr>
              <a:t>Tip</a:t>
            </a:r>
            <a:r>
              <a:rPr lang="es-ES" b="1" dirty="0">
                <a:latin typeface="Arial" panose="020B0604020202020204" pitchFamily="34" charset="0"/>
                <a:cs typeface="Arial" panose="020B0604020202020204" pitchFamily="34" charset="0"/>
              </a:rPr>
              <a:t> #2 </a:t>
            </a:r>
            <a:r>
              <a:rPr lang="en-US" b="1" dirty="0">
                <a:latin typeface="Arial" panose="020B0604020202020204" pitchFamily="34" charset="0"/>
                <a:cs typeface="Arial" panose="020B0604020202020204" pitchFamily="34" charset="0"/>
              </a:rPr>
              <a:t>(self-study)</a:t>
            </a:r>
            <a:endParaRPr lang="en-US" b="0" i="0" dirty="0">
              <a:effectLst/>
              <a:latin typeface="Arial" panose="020B0604020202020204" pitchFamily="34" charset="0"/>
              <a:cs typeface="Arial" panose="020B0604020202020204" pitchFamily="34" charset="0"/>
            </a:endParaRPr>
          </a:p>
          <a:p>
            <a:pPr algn="just"/>
            <a:r>
              <a:rPr lang="en-US" b="0" i="0" dirty="0">
                <a:effectLst/>
                <a:latin typeface="Arial" panose="020B0604020202020204" pitchFamily="34" charset="0"/>
                <a:cs typeface="Arial" panose="020B0604020202020204" pitchFamily="34" charset="0"/>
              </a:rPr>
              <a:t>There are a few games online that can make remembering the verbs fun and easy. The British Council has </a:t>
            </a:r>
            <a:r>
              <a:rPr lang="en-US" b="0" i="0" u="none" strike="noStrike" dirty="0">
                <a:effectLst/>
                <a:latin typeface="Arial" panose="020B0604020202020204" pitchFamily="34" charset="0"/>
                <a:cs typeface="Arial" panose="020B0604020202020204" pitchFamily="34" charset="0"/>
              </a:rPr>
              <a:t>a quiz-like game</a:t>
            </a:r>
            <a:r>
              <a:rPr lang="en-US" b="0" i="0" dirty="0">
                <a:effectLst/>
                <a:latin typeface="Arial" panose="020B0604020202020204" pitchFamily="34" charset="0"/>
                <a:cs typeface="Arial" panose="020B0604020202020204" pitchFamily="34" charset="0"/>
              </a:rPr>
              <a:t>, the MacMillan Dictionary has a </a:t>
            </a:r>
            <a:r>
              <a:rPr lang="en-US" b="0" i="0" u="none" strike="noStrike" dirty="0">
                <a:effectLst/>
                <a:latin typeface="Arial" panose="020B0604020202020204" pitchFamily="34" charset="0"/>
                <a:cs typeface="Arial" panose="020B0604020202020204" pitchFamily="34" charset="0"/>
              </a:rPr>
              <a:t>verb wheel</a:t>
            </a:r>
            <a:r>
              <a:rPr lang="en-US" b="0" i="0" dirty="0">
                <a:effectLst/>
                <a:latin typeface="Arial" panose="020B0604020202020204" pitchFamily="34" charset="0"/>
                <a:cs typeface="Arial" panose="020B0604020202020204" pitchFamily="34" charset="0"/>
              </a:rPr>
              <a:t>, and </a:t>
            </a:r>
            <a:r>
              <a:rPr lang="en-US" b="0" i="0" dirty="0" err="1">
                <a:effectLst/>
                <a:latin typeface="Arial" panose="020B0604020202020204" pitchFamily="34" charset="0"/>
                <a:cs typeface="Arial" panose="020B0604020202020204" pitchFamily="34" charset="0"/>
              </a:rPr>
              <a:t>Quia</a:t>
            </a:r>
            <a:r>
              <a:rPr lang="en-US" b="0" i="0" dirty="0">
                <a:effectLst/>
                <a:latin typeface="Arial" panose="020B0604020202020204" pitchFamily="34" charset="0"/>
                <a:cs typeface="Arial" panose="020B0604020202020204" pitchFamily="34" charset="0"/>
              </a:rPr>
              <a:t> has a game </a:t>
            </a:r>
            <a:r>
              <a:rPr lang="en-US" b="0" i="0" u="none" strike="noStrike" dirty="0">
                <a:effectLst/>
                <a:latin typeface="Arial" panose="020B0604020202020204" pitchFamily="34" charset="0"/>
                <a:cs typeface="Arial" panose="020B0604020202020204" pitchFamily="34" charset="0"/>
              </a:rPr>
              <a:t>similar to Jeopardy</a:t>
            </a:r>
            <a:r>
              <a:rPr lang="en-US" b="0" i="0" dirty="0">
                <a:effectLst/>
                <a:latin typeface="Arial" panose="020B0604020202020204" pitchFamily="34" charset="0"/>
                <a:cs typeface="Arial" panose="020B0604020202020204" pitchFamily="34" charset="0"/>
              </a:rPr>
              <a:t>. Take advantage of them:</a:t>
            </a:r>
          </a:p>
          <a:p>
            <a:pPr algn="just"/>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2"/>
              </a:rPr>
              <a:t>https://learnenglish.britishcouncil.org/english-grammar-reference/irregular-verbs</a:t>
            </a:r>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3"/>
              </a:rPr>
              <a:t>https://www.macmillandictionary.com/us/verb_wheel/</a:t>
            </a:r>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4"/>
              </a:rPr>
              <a:t>https://www.quia.com/cb/8111.html</a:t>
            </a:r>
            <a:endParaRPr lang="es-ES" dirty="0">
              <a:latin typeface="Arial" panose="020B0604020202020204" pitchFamily="34" charset="0"/>
              <a:cs typeface="Arial" panose="020B0604020202020204" pitchFamily="34" charset="0"/>
            </a:endParaRPr>
          </a:p>
        </p:txBody>
      </p:sp>
      <p:sp>
        <p:nvSpPr>
          <p:cNvPr id="3" name="Rectángulo 2"/>
          <p:cNvSpPr/>
          <p:nvPr/>
        </p:nvSpPr>
        <p:spPr>
          <a:xfrm>
            <a:off x="581891" y="4442735"/>
            <a:ext cx="11069782" cy="2031325"/>
          </a:xfrm>
          <a:prstGeom prst="rect">
            <a:avLst/>
          </a:prstGeom>
          <a:ln>
            <a:solidFill>
              <a:schemeClr val="accent1"/>
            </a:solidFill>
          </a:ln>
        </p:spPr>
        <p:txBody>
          <a:bodyPr wrap="square">
            <a:spAutoFit/>
          </a:bodyPr>
          <a:lstStyle/>
          <a:p>
            <a:r>
              <a:rPr lang="en-US" b="1" dirty="0">
                <a:latin typeface="Arial" panose="020B0604020202020204" pitchFamily="34" charset="0"/>
                <a:cs typeface="Arial" panose="020B0604020202020204" pitchFamily="34" charset="0"/>
              </a:rPr>
              <a:t>Tip #3 (self-study)</a:t>
            </a:r>
          </a:p>
          <a:p>
            <a:r>
              <a:rPr lang="en-US" dirty="0">
                <a:latin typeface="Arial" panose="020B0604020202020204" pitchFamily="34" charset="0"/>
                <a:cs typeface="Arial" panose="020B0604020202020204" pitchFamily="34" charset="0"/>
              </a:rPr>
              <a:t>Do interactive exercises.</a:t>
            </a:r>
          </a:p>
          <a:p>
            <a:r>
              <a:rPr lang="es-ES" dirty="0">
                <a:latin typeface="Arial" panose="020B0604020202020204" pitchFamily="34" charset="0"/>
                <a:cs typeface="Arial" panose="020B0604020202020204" pitchFamily="34" charset="0"/>
                <a:hlinkClick r:id="rId5"/>
              </a:rPr>
              <a:t>https://www.perfect-english-grammar.com/grammar-exercises.html</a:t>
            </a:r>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6"/>
              </a:rPr>
              <a:t>https://learnenglish.britishcouncil.org/english-grammar-reference/past-simple</a:t>
            </a:r>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7"/>
              </a:rPr>
              <a:t>https://www.englishclub.com/grammar/verb-tenses_past_quiz.htm</a:t>
            </a:r>
            <a:r>
              <a:rPr lang="es-ES" dirty="0">
                <a:latin typeface="Arial" panose="020B0604020202020204" pitchFamily="34" charset="0"/>
                <a:cs typeface="Arial" panose="020B0604020202020204" pitchFamily="34" charset="0"/>
              </a:rPr>
              <a:t> </a:t>
            </a:r>
          </a:p>
        </p:txBody>
      </p:sp>
      <p:sp>
        <p:nvSpPr>
          <p:cNvPr id="4" name="Rectángulo 3"/>
          <p:cNvSpPr/>
          <p:nvPr/>
        </p:nvSpPr>
        <p:spPr>
          <a:xfrm>
            <a:off x="581891" y="380084"/>
            <a:ext cx="11069782" cy="1200329"/>
          </a:xfrm>
          <a:prstGeom prst="rect">
            <a:avLst/>
          </a:prstGeom>
          <a:ln>
            <a:solidFill>
              <a:schemeClr val="accent1"/>
            </a:solidFill>
          </a:ln>
        </p:spPr>
        <p:txBody>
          <a:bodyPr wrap="square">
            <a:spAutoFit/>
          </a:bodyPr>
          <a:lstStyle/>
          <a:p>
            <a:r>
              <a:rPr lang="en-US" b="1" dirty="0">
                <a:latin typeface="Arial" panose="020B0604020202020204" pitchFamily="34" charset="0"/>
                <a:cs typeface="Arial" panose="020B0604020202020204" pitchFamily="34" charset="0"/>
              </a:rPr>
              <a:t>Tip #1 (self-study)</a:t>
            </a:r>
          </a:p>
          <a:p>
            <a:r>
              <a:rPr lang="en-US" dirty="0">
                <a:latin typeface="Arial" panose="020B0604020202020204" pitchFamily="34" charset="0"/>
                <a:cs typeface="Arial" panose="020B0604020202020204" pitchFamily="34" charset="0"/>
              </a:rPr>
              <a:t>See videos and practice your pronunciation.</a:t>
            </a:r>
          </a:p>
          <a:p>
            <a:r>
              <a:rPr lang="en-US" dirty="0">
                <a:latin typeface="Arial" panose="020B0604020202020204" pitchFamily="34" charset="0"/>
                <a:cs typeface="Arial" panose="020B0604020202020204" pitchFamily="34" charset="0"/>
              </a:rPr>
              <a:t>Study 250+ Common Verbs in English in 25 Minutes</a:t>
            </a:r>
          </a:p>
          <a:p>
            <a:r>
              <a:rPr lang="es-ES" dirty="0">
                <a:latin typeface="Arial" panose="020B0604020202020204" pitchFamily="34" charset="0"/>
                <a:cs typeface="Arial" panose="020B0604020202020204" pitchFamily="34" charset="0"/>
                <a:hlinkClick r:id="rId8"/>
              </a:rPr>
              <a:t>https://www.youtube.com/watch?v=VhvpOkEFFEk</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10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1273" y="798941"/>
            <a:ext cx="10529454" cy="2169825"/>
          </a:xfrm>
          <a:prstGeom prst="rect">
            <a:avLst/>
          </a:prstGeom>
          <a:ln>
            <a:solidFill>
              <a:schemeClr val="accent1"/>
            </a:solidFill>
          </a:ln>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Tip #4</a:t>
            </a:r>
          </a:p>
          <a:p>
            <a:pPr>
              <a:lnSpc>
                <a:spcPct val="150000"/>
              </a:lnSpc>
            </a:pPr>
            <a:r>
              <a:rPr lang="en-US" b="0" i="0" dirty="0">
                <a:effectLst/>
                <a:latin typeface="Arial" panose="020B0604020202020204" pitchFamily="34" charset="0"/>
                <a:cs typeface="Arial" panose="020B0604020202020204" pitchFamily="34" charset="0"/>
              </a:rPr>
              <a:t>You can make irregular verbs easier for yourself in the future by just learning them right from the beginning. Every time you learn a new verb, learn its tenses as well.</a:t>
            </a:r>
          </a:p>
          <a:p>
            <a:pPr>
              <a:lnSpc>
                <a:spcPct val="150000"/>
              </a:lnSpc>
            </a:pPr>
            <a:r>
              <a:rPr lang="en-US" b="0" i="0" dirty="0">
                <a:effectLst/>
                <a:latin typeface="Arial" panose="020B0604020202020204" pitchFamily="34" charset="0"/>
                <a:cs typeface="Arial" panose="020B0604020202020204" pitchFamily="34" charset="0"/>
              </a:rPr>
              <a:t>Don’t just learn that </a:t>
            </a:r>
            <a:r>
              <a:rPr lang="en-US" b="0" i="1" dirty="0">
                <a:effectLst/>
                <a:latin typeface="Arial" panose="020B0604020202020204" pitchFamily="34" charset="0"/>
                <a:cs typeface="Arial" panose="020B0604020202020204" pitchFamily="34" charset="0"/>
              </a:rPr>
              <a:t>to steal</a:t>
            </a:r>
            <a:r>
              <a:rPr lang="en-US" b="0" i="0" dirty="0">
                <a:effectLst/>
                <a:latin typeface="Arial" panose="020B0604020202020204" pitchFamily="34" charset="0"/>
                <a:cs typeface="Arial" panose="020B0604020202020204" pitchFamily="34" charset="0"/>
              </a:rPr>
              <a:t> means to take something without permission. You should also learn that its simple past tense is </a:t>
            </a:r>
            <a:r>
              <a:rPr lang="en-US" b="0" i="1" dirty="0">
                <a:effectLst/>
                <a:latin typeface="Arial" panose="020B0604020202020204" pitchFamily="34" charset="0"/>
                <a:cs typeface="Arial" panose="020B0604020202020204" pitchFamily="34" charset="0"/>
              </a:rPr>
              <a:t>stole</a:t>
            </a:r>
            <a:r>
              <a:rPr lang="en-US" b="0" i="0" dirty="0">
                <a:effectLst/>
                <a:latin typeface="Arial" panose="020B0604020202020204" pitchFamily="34" charset="0"/>
                <a:cs typeface="Arial" panose="020B0604020202020204" pitchFamily="34" charset="0"/>
              </a:rPr>
              <a:t> and its past participle is </a:t>
            </a:r>
            <a:r>
              <a:rPr lang="en-US" b="0" i="1" dirty="0">
                <a:effectLst/>
                <a:latin typeface="Arial" panose="020B0604020202020204" pitchFamily="34" charset="0"/>
                <a:cs typeface="Arial" panose="020B0604020202020204" pitchFamily="34" charset="0"/>
              </a:rPr>
              <a:t>stolen</a:t>
            </a:r>
            <a:r>
              <a:rPr lang="en-US" b="0" i="0" dirty="0">
                <a:effectLst/>
                <a:latin typeface="Arial" panose="020B0604020202020204" pitchFamily="34" charset="0"/>
                <a:cs typeface="Arial" panose="020B0604020202020204" pitchFamily="34" charset="0"/>
              </a:rPr>
              <a:t>.</a:t>
            </a:r>
          </a:p>
        </p:txBody>
      </p:sp>
      <p:sp>
        <p:nvSpPr>
          <p:cNvPr id="7" name="CuadroTexto 6"/>
          <p:cNvSpPr txBox="1"/>
          <p:nvPr/>
        </p:nvSpPr>
        <p:spPr>
          <a:xfrm>
            <a:off x="831273" y="3865418"/>
            <a:ext cx="10529454" cy="1754326"/>
          </a:xfrm>
          <a:prstGeom prst="rect">
            <a:avLst/>
          </a:prstGeom>
          <a:noFill/>
          <a:ln>
            <a:solidFill>
              <a:schemeClr val="accent1"/>
            </a:solidFill>
          </a:ln>
        </p:spPr>
        <p:txBody>
          <a:bodyPr wrap="square" rtlCol="0">
            <a:spAutoFit/>
          </a:bodyPr>
          <a:lstStyle/>
          <a:p>
            <a:r>
              <a:rPr lang="en-US" b="1" dirty="0">
                <a:latin typeface="Arial" panose="020B0604020202020204" pitchFamily="34" charset="0"/>
                <a:cs typeface="Arial" panose="020B0604020202020204" pitchFamily="34" charset="0"/>
              </a:rPr>
              <a:t>PRACTICE #2</a:t>
            </a:r>
          </a:p>
          <a:p>
            <a:r>
              <a:rPr lang="en-US" dirty="0">
                <a:latin typeface="Arial" panose="020B0604020202020204" pitchFamily="34" charset="0"/>
                <a:cs typeface="Arial" panose="020B0604020202020204" pitchFamily="34" charset="0"/>
              </a:rPr>
              <a:t>Click on the link and complete the worksheet. Write the different tenses of the verbs under your list number.</a:t>
            </a:r>
          </a:p>
          <a:p>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2"/>
              </a:rPr>
              <a:t>https://drive.google.com/file/d/15YUKEwdqJoh0tYsQjTPdMrLj-MiOVShb/view?usp=sharing</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8" name="CuadroTexto 7"/>
          <p:cNvSpPr txBox="1"/>
          <p:nvPr/>
        </p:nvSpPr>
        <p:spPr>
          <a:xfrm>
            <a:off x="4435288" y="3403753"/>
            <a:ext cx="3321424" cy="461665"/>
          </a:xfrm>
          <a:prstGeom prst="rect">
            <a:avLst/>
          </a:prstGeom>
          <a:solidFill>
            <a:srgbClr val="92D050"/>
          </a:solidFill>
        </p:spPr>
        <p:txBody>
          <a:bodyPr wrap="square" rtlCol="0">
            <a:spAutoFit/>
          </a:bodyPr>
          <a:lstStyle/>
          <a:p>
            <a:r>
              <a:rPr lang="en-US" sz="2400" b="1" dirty="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4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890" y="294650"/>
            <a:ext cx="10543309" cy="5078313"/>
          </a:xfrm>
          <a:prstGeom prst="rect">
            <a:avLst/>
          </a:prstGeom>
          <a:ln>
            <a:solidFill>
              <a:schemeClr val="accent1"/>
            </a:solidFill>
          </a:ln>
        </p:spPr>
        <p:txBody>
          <a:bodyPr wrap="square">
            <a:spAutoFit/>
          </a:bodyPr>
          <a:lstStyle/>
          <a:p>
            <a:pPr algn="just">
              <a:lnSpc>
                <a:spcPct val="150000"/>
              </a:lnSpc>
            </a:pPr>
            <a:r>
              <a:rPr lang="en-US" b="1" dirty="0">
                <a:latin typeface="Arial" panose="020B0604020202020204" pitchFamily="34" charset="0"/>
                <a:cs typeface="Arial" panose="020B0604020202020204" pitchFamily="34" charset="0"/>
              </a:rPr>
              <a:t>Tip #5</a:t>
            </a:r>
          </a:p>
          <a:p>
            <a:pPr algn="just">
              <a:lnSpc>
                <a:spcPct val="150000"/>
              </a:lnSpc>
            </a:pPr>
            <a:r>
              <a:rPr lang="en-US" b="1" i="0" dirty="0">
                <a:effectLst/>
                <a:latin typeface="Arial" panose="020B0604020202020204" pitchFamily="34" charset="0"/>
                <a:cs typeface="Arial" panose="020B0604020202020204" pitchFamily="34" charset="0"/>
              </a:rPr>
              <a:t>Group common irregular verbs together</a:t>
            </a:r>
          </a:p>
          <a:p>
            <a:pPr algn="just">
              <a:lnSpc>
                <a:spcPct val="150000"/>
              </a:lnSpc>
            </a:pPr>
            <a:r>
              <a:rPr lang="en-US" b="0" i="0" dirty="0">
                <a:effectLst/>
                <a:latin typeface="Arial" panose="020B0604020202020204" pitchFamily="34" charset="0"/>
                <a:cs typeface="Arial" panose="020B0604020202020204" pitchFamily="34" charset="0"/>
              </a:rPr>
              <a:t>Irregular verbs don’t follow any rules, which is what makes them so hard to remember. But some irregular verbs follow a similar </a:t>
            </a:r>
            <a:r>
              <a:rPr lang="en-US" b="0" i="1" dirty="0">
                <a:effectLst/>
                <a:latin typeface="Arial" panose="020B0604020202020204" pitchFamily="34" charset="0"/>
                <a:cs typeface="Arial" panose="020B0604020202020204" pitchFamily="34" charset="0"/>
              </a:rPr>
              <a:t>pattern</a:t>
            </a:r>
            <a:r>
              <a:rPr lang="en-US" b="0" i="0" dirty="0">
                <a:effectLst/>
                <a:latin typeface="Arial" panose="020B0604020202020204" pitchFamily="34" charset="0"/>
                <a:cs typeface="Arial" panose="020B0604020202020204" pitchFamily="34" charset="0"/>
              </a:rPr>
              <a:t>. Instead of learning the verbs in alphabetical order, try putting them in similar groups.</a:t>
            </a:r>
          </a:p>
          <a:p>
            <a:pPr algn="just">
              <a:lnSpc>
                <a:spcPct val="150000"/>
              </a:lnSpc>
            </a:pPr>
            <a:r>
              <a:rPr lang="en-US" b="0" i="0" dirty="0">
                <a:effectLst/>
                <a:latin typeface="Arial" panose="020B0604020202020204" pitchFamily="34" charset="0"/>
                <a:cs typeface="Arial" panose="020B0604020202020204" pitchFamily="34" charset="0"/>
              </a:rPr>
              <a:t>How you group the verbs depends on whatever is easiest for you, but here are a few suggestions:</a:t>
            </a:r>
          </a:p>
          <a:p>
            <a:pPr algn="just">
              <a:lnSpc>
                <a:spcPct val="150000"/>
              </a:lnSpc>
              <a:buFont typeface="Arial" panose="020B0604020202020204" pitchFamily="34" charset="0"/>
              <a:buChar char="•"/>
            </a:pPr>
            <a:r>
              <a:rPr lang="en-US" b="1" i="0" dirty="0">
                <a:effectLst/>
                <a:latin typeface="Arial" panose="020B0604020202020204" pitchFamily="34" charset="0"/>
                <a:cs typeface="Arial" panose="020B0604020202020204" pitchFamily="34" charset="0"/>
              </a:rPr>
              <a:t>Verbs that remain the same in the present, past and past participle.</a:t>
            </a:r>
          </a:p>
          <a:p>
            <a:pPr marL="742950" lvl="1" indent="-285750" algn="just">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Examples: </a:t>
            </a:r>
            <a:r>
              <a:rPr lang="en-US" b="1" i="1" dirty="0">
                <a:effectLst/>
                <a:latin typeface="Arial" panose="020B0604020202020204" pitchFamily="34" charset="0"/>
                <a:cs typeface="Arial" panose="020B0604020202020204" pitchFamily="34" charset="0"/>
              </a:rPr>
              <a:t>cost</a:t>
            </a:r>
            <a:r>
              <a:rPr lang="en-US" b="1" i="0" dirty="0">
                <a:effectLst/>
                <a:latin typeface="Arial" panose="020B0604020202020204" pitchFamily="34" charset="0"/>
                <a:cs typeface="Arial" panose="020B0604020202020204" pitchFamily="34" charset="0"/>
              </a:rPr>
              <a:t> and </a:t>
            </a:r>
            <a:r>
              <a:rPr lang="en-US" b="1" i="1" dirty="0">
                <a:effectLst/>
                <a:latin typeface="Arial" panose="020B0604020202020204" pitchFamily="34" charset="0"/>
                <a:cs typeface="Arial" panose="020B0604020202020204" pitchFamily="34" charset="0"/>
              </a:rPr>
              <a:t>set</a:t>
            </a:r>
            <a:r>
              <a:rPr lang="en-US" b="1" i="0" dirty="0">
                <a:effectLst/>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en-US" b="1" i="0" dirty="0">
                <a:effectLst/>
                <a:latin typeface="Arial" panose="020B0604020202020204" pitchFamily="34" charset="0"/>
                <a:cs typeface="Arial" panose="020B0604020202020204" pitchFamily="34" charset="0"/>
              </a:rPr>
              <a:t>Verbs that are the same in the past forms, but not the present.</a:t>
            </a:r>
          </a:p>
          <a:p>
            <a:pPr marL="742950" lvl="1" indent="-285750" algn="just">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Examples: </a:t>
            </a:r>
            <a:r>
              <a:rPr lang="en-US" b="1" i="1" dirty="0">
                <a:effectLst/>
                <a:latin typeface="Arial" panose="020B0604020202020204" pitchFamily="34" charset="0"/>
                <a:cs typeface="Arial" panose="020B0604020202020204" pitchFamily="34" charset="0"/>
              </a:rPr>
              <a:t>breed, bred</a:t>
            </a:r>
            <a:r>
              <a:rPr lang="en-US" b="1" i="0" dirty="0">
                <a:effectLst/>
                <a:latin typeface="Arial" panose="020B0604020202020204" pitchFamily="34" charset="0"/>
                <a:cs typeface="Arial" panose="020B0604020202020204" pitchFamily="34" charset="0"/>
              </a:rPr>
              <a:t> and </a:t>
            </a:r>
            <a:r>
              <a:rPr lang="en-US" b="1" i="1" dirty="0">
                <a:effectLst/>
                <a:latin typeface="Arial" panose="020B0604020202020204" pitchFamily="34" charset="0"/>
                <a:cs typeface="Arial" panose="020B0604020202020204" pitchFamily="34" charset="0"/>
              </a:rPr>
              <a:t>shoot, shot</a:t>
            </a:r>
            <a:r>
              <a:rPr lang="en-US" b="1" i="0" dirty="0">
                <a:effectLst/>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Verbs that end in </a:t>
            </a:r>
            <a:r>
              <a:rPr lang="en-US" b="0" i="1" dirty="0">
                <a:effectLst/>
                <a:latin typeface="Arial" panose="020B0604020202020204" pitchFamily="34" charset="0"/>
                <a:cs typeface="Arial" panose="020B0604020202020204" pitchFamily="34" charset="0"/>
              </a:rPr>
              <a:t>-en</a:t>
            </a:r>
            <a:r>
              <a:rPr lang="en-US" b="0" i="0" dirty="0">
                <a:effectLst/>
                <a:latin typeface="Arial" panose="020B0604020202020204" pitchFamily="34" charset="0"/>
                <a:cs typeface="Arial" panose="020B0604020202020204" pitchFamily="34" charset="0"/>
              </a:rPr>
              <a:t> in the past participle.</a:t>
            </a:r>
          </a:p>
          <a:p>
            <a:pPr marL="742950" lvl="1" indent="-285750" algn="just">
              <a:lnSpc>
                <a:spcPct val="15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Examples: </a:t>
            </a:r>
            <a:r>
              <a:rPr lang="en-US" b="1" i="1" dirty="0">
                <a:effectLst/>
                <a:latin typeface="Arial" panose="020B0604020202020204" pitchFamily="34" charset="0"/>
                <a:cs typeface="Arial" panose="020B0604020202020204" pitchFamily="34" charset="0"/>
              </a:rPr>
              <a:t>speak, spoken</a:t>
            </a:r>
            <a:r>
              <a:rPr lang="en-US" b="1" i="0" dirty="0">
                <a:effectLst/>
                <a:latin typeface="Arial" panose="020B0604020202020204" pitchFamily="34" charset="0"/>
                <a:cs typeface="Arial" panose="020B0604020202020204" pitchFamily="34" charset="0"/>
              </a:rPr>
              <a:t> and </a:t>
            </a:r>
            <a:r>
              <a:rPr lang="en-US" b="1" i="1" dirty="0">
                <a:effectLst/>
                <a:latin typeface="Arial" panose="020B0604020202020204" pitchFamily="34" charset="0"/>
                <a:cs typeface="Arial" panose="020B0604020202020204" pitchFamily="34" charset="0"/>
              </a:rPr>
              <a:t>wake, woken</a:t>
            </a:r>
            <a:r>
              <a:rPr lang="en-US" b="1" i="0" dirty="0">
                <a:effectLst/>
                <a:latin typeface="Arial" panose="020B0604020202020204" pitchFamily="34" charset="0"/>
                <a:cs typeface="Arial" panose="020B0604020202020204" pitchFamily="34" charset="0"/>
              </a:rPr>
              <a:t>.</a:t>
            </a:r>
          </a:p>
        </p:txBody>
      </p:sp>
      <p:sp>
        <p:nvSpPr>
          <p:cNvPr id="3" name="Rectángulo 2"/>
          <p:cNvSpPr/>
          <p:nvPr/>
        </p:nvSpPr>
        <p:spPr>
          <a:xfrm>
            <a:off x="581889" y="5633543"/>
            <a:ext cx="10543309" cy="923330"/>
          </a:xfrm>
          <a:prstGeom prst="rect">
            <a:avLst/>
          </a:prstGeom>
          <a:ln>
            <a:solidFill>
              <a:schemeClr val="accent1"/>
            </a:solidFill>
          </a:ln>
        </p:spPr>
        <p:txBody>
          <a:bodyPr wrap="square">
            <a:spAutoFit/>
          </a:bodyPr>
          <a:lstStyle/>
          <a:p>
            <a:pPr algn="just">
              <a:lnSpc>
                <a:spcPct val="150000"/>
              </a:lnSpc>
            </a:pPr>
            <a:r>
              <a:rPr lang="en-US" b="1" i="0" dirty="0">
                <a:effectLst/>
                <a:latin typeface="Arial" panose="020B0604020202020204" pitchFamily="34" charset="0"/>
                <a:cs typeface="Arial" panose="020B0604020202020204" pitchFamily="34" charset="0"/>
              </a:rPr>
              <a:t>PRACTICE #3 </a:t>
            </a:r>
            <a:r>
              <a:rPr lang="en-US" i="0" dirty="0">
                <a:effectLst/>
                <a:latin typeface="Arial" panose="020B0604020202020204" pitchFamily="34" charset="0"/>
                <a:cs typeface="Arial" panose="020B0604020202020204" pitchFamily="34" charset="0"/>
              </a:rPr>
              <a:t>Look through the list of irregular verbs and find patterns.</a:t>
            </a:r>
          </a:p>
          <a:p>
            <a:pPr algn="just">
              <a:lnSpc>
                <a:spcPct val="150000"/>
              </a:lnSpc>
            </a:pPr>
            <a:r>
              <a:rPr lang="en-US" b="0" i="0" dirty="0">
                <a:effectLst/>
                <a:latin typeface="Arial" panose="020B0604020202020204" pitchFamily="34" charset="0"/>
                <a:cs typeface="Arial" panose="020B0604020202020204" pitchFamily="34" charset="0"/>
                <a:hlinkClick r:id="rId2"/>
              </a:rPr>
              <a:t>https://drive.google.com/file/d/1hOw8JiQG19L3opzmz2b1R-kbpxU45WoD/view?usp=sharing</a:t>
            </a:r>
            <a:r>
              <a:rPr lang="en-US" b="0" i="0" dirty="0">
                <a:effectLst/>
                <a:latin typeface="Arial" panose="020B0604020202020204" pitchFamily="34" charset="0"/>
                <a:cs typeface="Arial" panose="020B0604020202020204" pitchFamily="34" charset="0"/>
              </a:rPr>
              <a:t> </a:t>
            </a:r>
          </a:p>
        </p:txBody>
      </p:sp>
      <p:sp>
        <p:nvSpPr>
          <p:cNvPr id="4" name="CuadroTexto 3"/>
          <p:cNvSpPr txBox="1"/>
          <p:nvPr/>
        </p:nvSpPr>
        <p:spPr>
          <a:xfrm>
            <a:off x="4192832" y="5308316"/>
            <a:ext cx="3321424" cy="461665"/>
          </a:xfrm>
          <a:prstGeom prst="rect">
            <a:avLst/>
          </a:prstGeom>
          <a:solidFill>
            <a:srgbClr val="92D050"/>
          </a:solidFill>
        </p:spPr>
        <p:txBody>
          <a:bodyPr wrap="square" rtlCol="0">
            <a:spAutoFit/>
          </a:bodyPr>
          <a:lstStyle/>
          <a:p>
            <a:r>
              <a:rPr lang="en-US" sz="2400" b="1" dirty="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30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3455" y="737926"/>
            <a:ext cx="10889672" cy="5078313"/>
          </a:xfrm>
          <a:prstGeom prst="rect">
            <a:avLst/>
          </a:prstGeom>
        </p:spPr>
        <p:txBody>
          <a:bodyPr wrap="square">
            <a:spAutoFit/>
          </a:bodyPr>
          <a:lstStyle/>
          <a:p>
            <a:pPr algn="just">
              <a:lnSpc>
                <a:spcPct val="150000"/>
              </a:lnSpc>
            </a:pPr>
            <a:r>
              <a:rPr lang="en-US" b="1" dirty="0">
                <a:latin typeface="Arial" panose="020B0604020202020204" pitchFamily="34" charset="0"/>
                <a:cs typeface="Arial" panose="020B0604020202020204" pitchFamily="34" charset="0"/>
              </a:rPr>
              <a:t>PRACTICE #4</a:t>
            </a:r>
          </a:p>
          <a:p>
            <a:pPr algn="just">
              <a:lnSpc>
                <a:spcPct val="150000"/>
              </a:lnSpc>
            </a:pPr>
            <a:r>
              <a:rPr lang="en-US" b="1" dirty="0">
                <a:latin typeface="Arial" panose="020B0604020202020204" pitchFamily="34" charset="0"/>
                <a:cs typeface="Arial" panose="020B0604020202020204" pitchFamily="34" charset="0"/>
              </a:rPr>
              <a:t>Write these questions in your English notebook. Answer and </a:t>
            </a:r>
            <a:r>
              <a:rPr lang="en-US" b="1" u="sng" dirty="0">
                <a:latin typeface="Arial" panose="020B0604020202020204" pitchFamily="34" charset="0"/>
                <a:cs typeface="Arial" panose="020B0604020202020204" pitchFamily="34" charset="0"/>
              </a:rPr>
              <a:t>give complete answers</a:t>
            </a:r>
            <a:r>
              <a:rPr lang="en-US" b="1" dirty="0">
                <a:latin typeface="Arial" panose="020B0604020202020204" pitchFamily="34" charset="0"/>
                <a:cs typeface="Arial" panose="020B0604020202020204" pitchFamily="34" charset="0"/>
              </a:rPr>
              <a:t>. Take pictures of your writing production and paste it on the next slide.</a:t>
            </a:r>
          </a:p>
          <a:p>
            <a:pPr algn="just">
              <a:lnSpc>
                <a:spcPct val="150000"/>
              </a:lnSpc>
            </a:pPr>
            <a:endParaRPr lang="en-US" b="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How did you spend yesterday? Where did you go? Did you have a good time?</a:t>
            </a: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Did you do anything special last weekend? What did you do? Was the weather OK? Who were you with?</a:t>
            </a: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Did you go anywhere on Friday night? Did you meet any friends? When did you go to bed?</a:t>
            </a: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What time did you get up last Sunday?</a:t>
            </a: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What was the best thing about your weekend? What would you like to do next weekend?</a:t>
            </a:r>
          </a:p>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Where did you spend your last vacation? How long were you there? Who were you with? What did you do there? How was the weather? How was the food?</a:t>
            </a:r>
          </a:p>
        </p:txBody>
      </p:sp>
    </p:spTree>
    <p:extLst>
      <p:ext uri="{BB962C8B-B14F-4D97-AF65-F5344CB8AC3E}">
        <p14:creationId xmlns:p14="http://schemas.microsoft.com/office/powerpoint/2010/main" val="40075085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836</Words>
  <Application>Microsoft Office PowerPoint</Application>
  <PresentationFormat>Panorámica</PresentationFormat>
  <Paragraphs>143</Paragraphs>
  <Slides>10</Slides>
  <Notes>1</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Black</vt:lpstr>
      <vt:lpstr>Calibri</vt:lpstr>
      <vt:lpstr>Calibri Light</vt:lpstr>
      <vt:lpstr>Tema de Office</vt:lpstr>
      <vt:lpstr>PAST TENSE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PAOLA JACQUELINE DURON DOMINGUEZ</cp:lastModifiedBy>
  <cp:revision>56</cp:revision>
  <dcterms:created xsi:type="dcterms:W3CDTF">2021-03-11T00:19:42Z</dcterms:created>
  <dcterms:modified xsi:type="dcterms:W3CDTF">2021-03-20T02:40:16Z</dcterms:modified>
</cp:coreProperties>
</file>