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56" r:id="rId6"/>
    <p:sldId id="258" r:id="rId7"/>
    <p:sldId id="257" r:id="rId8"/>
    <p:sldId id="259" r:id="rId9"/>
    <p:sldId id="261" r:id="rId10"/>
    <p:sldId id="263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6699"/>
    <a:srgbClr val="FFDDFF"/>
    <a:srgbClr val="FF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4AF0F1-4D7E-4116-B917-BFCA2177D65D}" v="44" dt="2021-03-18T04:52:20.4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68" d="100"/>
          <a:sy n="68" d="100"/>
        </p:scale>
        <p:origin x="762" y="72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BF9FDC-BD14-45B3-A3E2-D038C8A1D6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813038-ED91-43DA-98EB-9224E00C3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9D8A24-B715-4E04-AA95-506910689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B7B-282B-4C45-BA09-31EDFED6664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2250E4-8EB5-4985-A70F-B5C87F11B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21F204-55DB-45E0-BCF9-595912AF9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FDAE-201E-4AF2-87D1-80CC1EC9BF4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8308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2CFDB0-11E1-4D87-918E-68D5CFC00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6D31BBB-C503-4C3D-BBD8-B4819E18F4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0BFB98-66AC-4972-A35C-D8F93EBDD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B7B-282B-4C45-BA09-31EDFED6664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C4E066-16FE-457A-9D3F-2DB9A48F3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AA75DC-DAF3-49A8-9C81-17B5C7CC7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FDAE-201E-4AF2-87D1-80CC1EC9BF4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12949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58ABCAE-2A1B-4F77-9934-16134A9E80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E4B41E2-0861-436E-A2A2-86E71A21C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B039F2-C3FB-498E-9174-FC216969E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B7B-282B-4C45-BA09-31EDFED6664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06B43F-B93C-4AF2-B3ED-EE3CC5D5F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1E0ABA-A850-487F-828D-CB87C26E0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FDAE-201E-4AF2-87D1-80CC1EC9BF4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34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EE577F-4E72-4C1D-9FBA-06BD37BD2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AD5613-E4DF-4848-BE12-284063F8E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6F5D84-7CFC-482D-B218-4779C38B5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B7B-282B-4C45-BA09-31EDFED6664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87E9E3-E67C-45BF-8D84-9BA960725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2F61E3-6541-4CEA-85EB-1500FEC58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FDAE-201E-4AF2-87D1-80CC1EC9BF4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97109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6942D8-BC58-46F9-8BEF-8035706A5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51BEB7-BDC1-4B44-BC48-06B24AA5F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E2F6F6-CB80-4DE7-AB5B-E51F9017E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B7B-282B-4C45-BA09-31EDFED6664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47C212-4C95-400D-B6AB-1B3F6FCF9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57D6A0-BDDC-4075-9CD1-4559AE9AB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FDAE-201E-4AF2-87D1-80CC1EC9BF4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4779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D904D4-31FD-4B87-A112-2802B0EC7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AAE48E-1E75-46EE-B876-561F813546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5D519B-8335-4024-A473-963DD2FDDF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2143C8-DB63-4385-A7B7-D66661D9C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B7B-282B-4C45-BA09-31EDFED6664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28C06-1AA1-49A5-B4E8-10F35C1C8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0082A4-EDC5-4A4C-9DE4-CB605628F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FDAE-201E-4AF2-87D1-80CC1EC9BF4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61150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0A6F11-4CFB-4271-9929-A51FC8116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2D9DFC-738A-4828-8591-F7E463CAE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24C6EAD-F234-4D83-BE89-2E5959C85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F10EDAA-F046-4D71-8FC0-39E96F8F46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E400594-C3DB-423D-9D8B-AC2EDD9307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277390F-AEC9-4DAD-98D8-DF8A7F531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B7B-282B-4C45-BA09-31EDFED6664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D35E9A4-E88C-4BCA-A822-7D4CE78E8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50775EE-0D98-4FB5-B5BD-C38CF4EAB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FDAE-201E-4AF2-87D1-80CC1EC9BF4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0433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57C588-245A-4DFC-AD78-2FB284502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9EDF9A-6073-49DD-8B4D-AF7333784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B7B-282B-4C45-BA09-31EDFED6664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EF1102F-6593-4237-92DC-8B264A1E9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FAB9EA3-2A1E-41B4-AFF9-EB16F078C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FDAE-201E-4AF2-87D1-80CC1EC9BF4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5115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958F9B-3927-4696-B985-0DE45673C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B7B-282B-4C45-BA09-31EDFED6664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FA8DE9E-9687-4B61-8211-7075ED92A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160DDD2-E75C-447E-8CC4-E86C49EC1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FDAE-201E-4AF2-87D1-80CC1EC9BF4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14099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0B7BF9-A2B4-48E2-A073-6F510E21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76FDD6-F216-4BB0-9107-27C6C07F3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DC1BFAD-C03B-4488-857C-28801F461D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DE9A06-3F23-4D71-8AC2-869B0B39D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B7B-282B-4C45-BA09-31EDFED6664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998B05-A3DC-4EA6-B2C1-281AE030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D8706A-3638-4E99-BC94-F05F03590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FDAE-201E-4AF2-87D1-80CC1EC9BF4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9905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D018DB-0CC5-4159-BEE8-1D596116D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0F45136-9B75-44D9-886E-1CA2B22750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533B66-52A6-4EA2-8BDC-C1086BE00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2D142B-9125-4DE0-9AB7-F880CECD1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BEB7B-282B-4C45-BA09-31EDFED6664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DBA442-4ED0-402F-B397-8E7D25724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1EB036-AABA-448B-985B-15D6C4EEA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EFDAE-201E-4AF2-87D1-80CC1EC9BF4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5332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63D4E73-1857-4FF5-B797-ECDEB70BA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70AB4E-C330-40A6-84B8-A083CB250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094580-5543-4EAA-B47C-598DD386ED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BEB7B-282B-4C45-BA09-31EDFED66644}" type="datetimeFigureOut">
              <a:rPr lang="es-MX" smtClean="0"/>
              <a:t>18/03/2021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A332BB-DD15-40CC-991A-092BDB966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80E29D-0D3A-4FA4-89F0-71F87D60D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EFDAE-201E-4AF2-87D1-80CC1EC9BF4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05370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1642A8F-3B22-48AA-BBBB-E44A2A5F32E6}"/>
              </a:ext>
            </a:extLst>
          </p:cNvPr>
          <p:cNvSpPr txBox="1"/>
          <p:nvPr/>
        </p:nvSpPr>
        <p:spPr>
          <a:xfrm>
            <a:off x="2651088" y="628233"/>
            <a:ext cx="688982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SimSun" panose="02010600030101010101" pitchFamily="2" charset="-122"/>
                <a:ea typeface="SimSun" panose="02010600030101010101" pitchFamily="2" charset="-122"/>
              </a:rPr>
              <a:t>Escuela Normal de Educación Preescolar</a:t>
            </a:r>
          </a:p>
          <a:p>
            <a:pPr algn="ctr"/>
            <a:r>
              <a:rPr lang="es-MX" sz="2000" dirty="0">
                <a:latin typeface="SimSun" panose="02010600030101010101" pitchFamily="2" charset="-122"/>
                <a:ea typeface="SimSun" panose="02010600030101010101" pitchFamily="2" charset="-122"/>
              </a:rPr>
              <a:t>Licenciatura en Educación Preescolar</a:t>
            </a:r>
          </a:p>
          <a:p>
            <a:pPr algn="ctr"/>
            <a:r>
              <a:rPr lang="es-MX" sz="2000" u="sng" dirty="0">
                <a:latin typeface="SimSun" panose="02010600030101010101" pitchFamily="2" charset="-122"/>
                <a:ea typeface="SimSun" panose="02010600030101010101" pitchFamily="2" charset="-122"/>
              </a:rPr>
              <a:t>CICLO ESCOLAR 2020-2021</a:t>
            </a:r>
          </a:p>
          <a:p>
            <a:pPr algn="ctr"/>
            <a:endParaRPr lang="es-MX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/>
            <a:r>
              <a:rPr lang="es-MX" sz="2000" dirty="0">
                <a:latin typeface="SimSun" panose="02010600030101010101" pitchFamily="2" charset="-122"/>
                <a:ea typeface="SimSun" panose="02010600030101010101" pitchFamily="2" charset="-122"/>
              </a:rPr>
              <a:t>Curso: Estrategias para la exploración del mundo natural</a:t>
            </a:r>
          </a:p>
          <a:p>
            <a:pPr algn="ctr"/>
            <a:r>
              <a:rPr lang="es-MX" sz="2000" dirty="0">
                <a:latin typeface="SimSun" panose="02010600030101010101" pitchFamily="2" charset="-122"/>
                <a:ea typeface="SimSun" panose="02010600030101010101" pitchFamily="2" charset="-122"/>
              </a:rPr>
              <a:t>Segundo Semestre</a:t>
            </a:r>
          </a:p>
          <a:p>
            <a:pPr algn="ctr"/>
            <a:r>
              <a:rPr lang="es-MX" sz="2000" dirty="0">
                <a:latin typeface="SimSun" panose="02010600030101010101" pitchFamily="2" charset="-122"/>
                <a:ea typeface="SimSun" panose="02010600030101010101" pitchFamily="2" charset="-122"/>
              </a:rPr>
              <a:t>Actividad: Conocimiento Didáctico del Contenido</a:t>
            </a:r>
          </a:p>
          <a:p>
            <a:pPr algn="ctr"/>
            <a:r>
              <a:rPr lang="es-MX" sz="2000" dirty="0">
                <a:latin typeface="SimSun" panose="02010600030101010101" pitchFamily="2" charset="-122"/>
                <a:ea typeface="SimSun" panose="02010600030101010101" pitchFamily="2" charset="-122"/>
              </a:rPr>
              <a:t>Docente: Yaxie Karelia Laguna Montañez</a:t>
            </a:r>
          </a:p>
          <a:p>
            <a:pPr algn="ctr"/>
            <a:r>
              <a:rPr lang="es-MX" sz="2000" dirty="0">
                <a:latin typeface="SimSun" panose="02010600030101010101" pitchFamily="2" charset="-122"/>
                <a:ea typeface="SimSun" panose="02010600030101010101" pitchFamily="2" charset="-122"/>
              </a:rPr>
              <a:t>Alumnas: </a:t>
            </a:r>
          </a:p>
          <a:p>
            <a:pPr algn="ctr"/>
            <a:r>
              <a:rPr lang="es-MX" sz="2000" dirty="0">
                <a:latin typeface="SimSun" panose="02010600030101010101" pitchFamily="2" charset="-122"/>
                <a:ea typeface="SimSun" panose="02010600030101010101" pitchFamily="2" charset="-122"/>
              </a:rPr>
              <a:t>Diana Cristela De la Cruz Saucedo #3</a:t>
            </a:r>
          </a:p>
          <a:p>
            <a:pPr algn="ctr"/>
            <a:r>
              <a:rPr lang="es-MX" sz="2000" dirty="0">
                <a:latin typeface="SimSun" panose="02010600030101010101" pitchFamily="2" charset="-122"/>
                <a:ea typeface="SimSun" panose="02010600030101010101" pitchFamily="2" charset="-122"/>
              </a:rPr>
              <a:t>Andrea Elizabeth García García #7</a:t>
            </a:r>
          </a:p>
          <a:p>
            <a:pPr algn="ctr"/>
            <a:r>
              <a:rPr lang="es-MX" sz="2000" dirty="0">
                <a:latin typeface="SimSun" panose="02010600030101010101" pitchFamily="2" charset="-122"/>
                <a:ea typeface="SimSun" panose="02010600030101010101" pitchFamily="2" charset="-122"/>
              </a:rPr>
              <a:t>Alondra Huerta Palacios #11</a:t>
            </a:r>
          </a:p>
          <a:p>
            <a:pPr algn="ctr"/>
            <a:r>
              <a:rPr lang="es-MX" sz="2000" dirty="0">
                <a:latin typeface="SimSun" panose="02010600030101010101" pitchFamily="2" charset="-122"/>
                <a:ea typeface="SimSun" panose="02010600030101010101" pitchFamily="2" charset="-122"/>
              </a:rPr>
              <a:t>Victoria Berenice Monrreal Camacho #15</a:t>
            </a:r>
          </a:p>
          <a:p>
            <a:pPr algn="ctr"/>
            <a:endParaRPr lang="es-MX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/>
            <a:r>
              <a:rPr lang="es-MX" sz="2000" dirty="0">
                <a:latin typeface="SimSun" panose="02010600030101010101" pitchFamily="2" charset="-122"/>
                <a:ea typeface="SimSun" panose="02010600030101010101" pitchFamily="2" charset="-122"/>
              </a:rPr>
              <a:t>1° “A”</a:t>
            </a:r>
          </a:p>
          <a:p>
            <a:pPr algn="ctr"/>
            <a:endParaRPr lang="es-MX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/>
            <a:r>
              <a:rPr lang="es-MX" sz="2000" dirty="0">
                <a:latin typeface="SimSun" panose="02010600030101010101" pitchFamily="2" charset="-122"/>
                <a:ea typeface="SimSun" panose="02010600030101010101" pitchFamily="2" charset="-122"/>
              </a:rPr>
              <a:t>Saltillo Coahuila de Zaragoza a 18 de Marzo de 2021</a:t>
            </a:r>
          </a:p>
          <a:p>
            <a:endParaRPr lang="es-MX" dirty="0"/>
          </a:p>
        </p:txBody>
      </p:sp>
      <p:pic>
        <p:nvPicPr>
          <p:cNvPr id="4" name="Imagen 3" descr="Una señal con letras y números&#10;&#10;Descripción generada automáticamente con confianza baja">
            <a:extLst>
              <a:ext uri="{FF2B5EF4-FFF2-40B4-BE49-F238E27FC236}">
                <a16:creationId xmlns:a16="http://schemas.microsoft.com/office/drawing/2014/main" id="{091AB110-6454-4F97-8533-F5150D3729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13" y="628233"/>
            <a:ext cx="185737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451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n 23">
            <a:extLst>
              <a:ext uri="{FF2B5EF4-FFF2-40B4-BE49-F238E27FC236}">
                <a16:creationId xmlns:a16="http://schemas.microsoft.com/office/drawing/2014/main" id="{3794CEA5-41F4-40CC-A0BE-1FCC6C373F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1546" y="1129243"/>
            <a:ext cx="2729587" cy="2193002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3272D0E4-5832-49CB-81C8-3280FD26E41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550" b="13949" l="5882" r="52934"/>
                    </a14:imgEffect>
                  </a14:imgLayer>
                </a14:imgProps>
              </a:ext>
            </a:extLst>
          </a:blip>
          <a:srcRect r="41184" b="84501"/>
          <a:stretch/>
        </p:blipFill>
        <p:spPr>
          <a:xfrm>
            <a:off x="3381924" y="211223"/>
            <a:ext cx="5775470" cy="152194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F670CB4-BCD4-4CFF-B692-79F7EC5823B0}"/>
              </a:ext>
            </a:extLst>
          </p:cNvPr>
          <p:cNvSpPr txBox="1"/>
          <p:nvPr/>
        </p:nvSpPr>
        <p:spPr>
          <a:xfrm>
            <a:off x="4180069" y="626863"/>
            <a:ext cx="3781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bg1"/>
                </a:solidFill>
                <a:latin typeface="Modern Love Grunge" panose="04070805081005020601" pitchFamily="82" charset="0"/>
                <a:cs typeface="MoolBoran" panose="020B0604020202020204" pitchFamily="34" charset="0"/>
              </a:rPr>
              <a:t>Conocimiento didáctico del contenido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851380E-A742-4580-9118-A7E7C3C945B0}"/>
              </a:ext>
            </a:extLst>
          </p:cNvPr>
          <p:cNvSpPr txBox="1"/>
          <p:nvPr/>
        </p:nvSpPr>
        <p:spPr>
          <a:xfrm>
            <a:off x="4222613" y="617169"/>
            <a:ext cx="3781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latin typeface="Modern Love" panose="04090805081005020601" pitchFamily="82" charset="0"/>
                <a:cs typeface="MoolBoran" panose="020B0604020202020204" pitchFamily="34" charset="0"/>
              </a:rPr>
              <a:t>Conocimiento didáctico del contenido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B0E355BC-07D9-4F00-8F11-6CAF2704EAA9}"/>
              </a:ext>
            </a:extLst>
          </p:cNvPr>
          <p:cNvSpPr txBox="1"/>
          <p:nvPr/>
        </p:nvSpPr>
        <p:spPr>
          <a:xfrm>
            <a:off x="536323" y="1588918"/>
            <a:ext cx="2083175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Modern Love Caps" panose="04070805081001020A01" pitchFamily="82" charset="0"/>
              </a:rPr>
              <a:t>Identifica los cuerpos de conocimientos para la enseñanza</a:t>
            </a: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7BA010EB-8B98-4197-BCA6-C4B49F0F9D3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74503" b="97167" l="3525" r="31723"/>
                    </a14:imgEffect>
                  </a14:imgLayer>
                </a14:imgProps>
              </a:ext>
            </a:extLst>
          </a:blip>
          <a:srcRect t="71670" r="64752"/>
          <a:stretch/>
        </p:blipFill>
        <p:spPr>
          <a:xfrm>
            <a:off x="3062085" y="1727321"/>
            <a:ext cx="2781272" cy="2235435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E3F67AD2-5C81-41E5-97B3-BA9E0639903E}"/>
              </a:ext>
            </a:extLst>
          </p:cNvPr>
          <p:cNvSpPr txBox="1"/>
          <p:nvPr/>
        </p:nvSpPr>
        <p:spPr>
          <a:xfrm>
            <a:off x="3455300" y="2303529"/>
            <a:ext cx="21382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Modern Love Caps" panose="04070805081001020A01" pitchFamily="82" charset="0"/>
              </a:rPr>
              <a:t>Establece relación con el proceso formativo de los docentes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CF8AD374-410A-470C-9391-5C984F5114F4}"/>
              </a:ext>
            </a:extLst>
          </p:cNvPr>
          <p:cNvSpPr txBox="1"/>
          <p:nvPr/>
        </p:nvSpPr>
        <p:spPr>
          <a:xfrm>
            <a:off x="1124979" y="4250696"/>
            <a:ext cx="1957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Conocimiento del profesor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E2D45E7-69D2-4E9C-950C-28DE8B3CB108}"/>
              </a:ext>
            </a:extLst>
          </p:cNvPr>
          <p:cNvSpPr txBox="1"/>
          <p:nvPr/>
        </p:nvSpPr>
        <p:spPr>
          <a:xfrm>
            <a:off x="3312813" y="4418984"/>
            <a:ext cx="2102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  <a:cs typeface="Simplified Arabic Fixed" panose="020B0604020202020204" pitchFamily="49" charset="-78"/>
              </a:rPr>
              <a:t>Conceptos científicos de la materia </a:t>
            </a: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A06EE89B-273F-4E29-BB78-569790DA27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49874" y="1785975"/>
            <a:ext cx="2782403" cy="2235435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9174B432-C920-4257-ABE0-4951C0604F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275651" y="1237858"/>
            <a:ext cx="2780017" cy="2237426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E58BADD8-49BE-4D2E-A970-4F8AEC14F56B}"/>
              </a:ext>
            </a:extLst>
          </p:cNvPr>
          <p:cNvSpPr txBox="1"/>
          <p:nvPr/>
        </p:nvSpPr>
        <p:spPr>
          <a:xfrm>
            <a:off x="7408050" y="2296535"/>
            <a:ext cx="14395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Modern Love Caps" panose="04070805081001020A01" pitchFamily="82" charset="0"/>
              </a:rPr>
              <a:t>Distingue la comprensión de los contenidos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DD162BE7-EF5A-4881-9438-53E51AD612AD}"/>
              </a:ext>
            </a:extLst>
          </p:cNvPr>
          <p:cNvSpPr txBox="1"/>
          <p:nvPr/>
        </p:nvSpPr>
        <p:spPr>
          <a:xfrm>
            <a:off x="5463804" y="4250696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Del especialista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1C70A627-AB84-4A4F-9328-073782AA7014}"/>
              </a:ext>
            </a:extLst>
          </p:cNvPr>
          <p:cNvSpPr txBox="1"/>
          <p:nvPr/>
        </p:nvSpPr>
        <p:spPr>
          <a:xfrm>
            <a:off x="5966259" y="4797254"/>
            <a:ext cx="1735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Del pedagogo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6E036591-8EA3-46D2-99EB-EC453CFAA06D}"/>
              </a:ext>
            </a:extLst>
          </p:cNvPr>
          <p:cNvSpPr txBox="1"/>
          <p:nvPr/>
        </p:nvSpPr>
        <p:spPr>
          <a:xfrm>
            <a:off x="7506271" y="5663076"/>
            <a:ext cx="23260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Se puede ir mas allá del tema de la materia 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BE891D70-FA38-4BCE-97F7-20EAA77330F6}"/>
              </a:ext>
            </a:extLst>
          </p:cNvPr>
          <p:cNvSpPr txBox="1"/>
          <p:nvPr/>
        </p:nvSpPr>
        <p:spPr>
          <a:xfrm>
            <a:off x="9815370" y="2033405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Modern Love Caps" panose="04070805081001020A01" pitchFamily="82" charset="0"/>
              </a:rPr>
              <a:t>Formas de evidenciar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B0BEF52-4BEE-4F38-8968-76BFFE7E5DDB}"/>
              </a:ext>
            </a:extLst>
          </p:cNvPr>
          <p:cNvSpPr txBox="1"/>
          <p:nvPr/>
        </p:nvSpPr>
        <p:spPr>
          <a:xfrm>
            <a:off x="8965850" y="3739313"/>
            <a:ext cx="1439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Diseño de una unidad didáctica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702203DD-E914-4C3A-8C6F-1CAC3C2F7B95}"/>
              </a:ext>
            </a:extLst>
          </p:cNvPr>
          <p:cNvSpPr txBox="1"/>
          <p:nvPr/>
        </p:nvSpPr>
        <p:spPr>
          <a:xfrm>
            <a:off x="10417107" y="5082550"/>
            <a:ext cx="18946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En la planeación de la practica pedagógica </a:t>
            </a:r>
          </a:p>
        </p:txBody>
      </p:sp>
      <p:cxnSp>
        <p:nvCxnSpPr>
          <p:cNvPr id="35" name="Conector: angular 34">
            <a:extLst>
              <a:ext uri="{FF2B5EF4-FFF2-40B4-BE49-F238E27FC236}">
                <a16:creationId xmlns:a16="http://schemas.microsoft.com/office/drawing/2014/main" id="{8241627A-43BA-4659-BE52-A7D122E25C2E}"/>
              </a:ext>
            </a:extLst>
          </p:cNvPr>
          <p:cNvCxnSpPr>
            <a:cxnSpLocks/>
            <a:endCxn id="24" idx="0"/>
          </p:cNvCxnSpPr>
          <p:nvPr/>
        </p:nvCxnSpPr>
        <p:spPr>
          <a:xfrm rot="10800000" flipV="1">
            <a:off x="1526341" y="912671"/>
            <a:ext cx="2319945" cy="216572"/>
          </a:xfrm>
          <a:prstGeom prst="bentConnector2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Conector: angular 47">
            <a:extLst>
              <a:ext uri="{FF2B5EF4-FFF2-40B4-BE49-F238E27FC236}">
                <a16:creationId xmlns:a16="http://schemas.microsoft.com/office/drawing/2014/main" id="{A21A1882-EDD1-44C0-9198-4A67A2BCC8EB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8650514" y="924403"/>
            <a:ext cx="2015146" cy="313455"/>
          </a:xfrm>
          <a:prstGeom prst="bentConnector2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66B766E1-E8E3-4133-8934-803B982BCC77}"/>
              </a:ext>
            </a:extLst>
          </p:cNvPr>
          <p:cNvCxnSpPr>
            <a:cxnSpLocks/>
          </p:cNvCxnSpPr>
          <p:nvPr/>
        </p:nvCxnSpPr>
        <p:spPr>
          <a:xfrm>
            <a:off x="7332725" y="1492198"/>
            <a:ext cx="274" cy="813171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83CB5E19-A699-4D4B-AEDA-F20E337A1FA6}"/>
              </a:ext>
            </a:extLst>
          </p:cNvPr>
          <p:cNvCxnSpPr>
            <a:cxnSpLocks/>
          </p:cNvCxnSpPr>
          <p:nvPr/>
        </p:nvCxnSpPr>
        <p:spPr>
          <a:xfrm>
            <a:off x="5390072" y="1543797"/>
            <a:ext cx="1" cy="719175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: angular 76">
            <a:extLst>
              <a:ext uri="{FF2B5EF4-FFF2-40B4-BE49-F238E27FC236}">
                <a16:creationId xmlns:a16="http://schemas.microsoft.com/office/drawing/2014/main" id="{71C684BA-FD08-4293-8C70-6EAC98DC7B67}"/>
              </a:ext>
            </a:extLst>
          </p:cNvPr>
          <p:cNvCxnSpPr>
            <a:cxnSpLocks/>
          </p:cNvCxnSpPr>
          <p:nvPr/>
        </p:nvCxnSpPr>
        <p:spPr>
          <a:xfrm rot="10800000" flipV="1">
            <a:off x="2212383" y="3029550"/>
            <a:ext cx="1361344" cy="1110278"/>
          </a:xfrm>
          <a:prstGeom prst="bentConnector2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id="{0E187478-4EE8-41C3-9CE2-3327D442ADFC}"/>
              </a:ext>
            </a:extLst>
          </p:cNvPr>
          <p:cNvCxnSpPr>
            <a:cxnSpLocks/>
          </p:cNvCxnSpPr>
          <p:nvPr/>
        </p:nvCxnSpPr>
        <p:spPr>
          <a:xfrm>
            <a:off x="4437980" y="3760510"/>
            <a:ext cx="0" cy="655198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: angular 85">
            <a:extLst>
              <a:ext uri="{FF2B5EF4-FFF2-40B4-BE49-F238E27FC236}">
                <a16:creationId xmlns:a16="http://schemas.microsoft.com/office/drawing/2014/main" id="{3A7F63C4-56FA-4D4D-9D27-A11948A55A1E}"/>
              </a:ext>
            </a:extLst>
          </p:cNvPr>
          <p:cNvCxnSpPr>
            <a:cxnSpLocks/>
          </p:cNvCxnSpPr>
          <p:nvPr/>
        </p:nvCxnSpPr>
        <p:spPr>
          <a:xfrm rot="5400000">
            <a:off x="7001103" y="4254208"/>
            <a:ext cx="1301531" cy="268910"/>
          </a:xfrm>
          <a:prstGeom prst="bentConnector3">
            <a:avLst>
              <a:gd name="adj1" fmla="val 102962"/>
            </a:avLst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cto 92">
            <a:extLst>
              <a:ext uri="{FF2B5EF4-FFF2-40B4-BE49-F238E27FC236}">
                <a16:creationId xmlns:a16="http://schemas.microsoft.com/office/drawing/2014/main" id="{EA2DFC29-7955-465E-8645-ECA9FD67064F}"/>
              </a:ext>
            </a:extLst>
          </p:cNvPr>
          <p:cNvCxnSpPr>
            <a:cxnSpLocks/>
          </p:cNvCxnSpPr>
          <p:nvPr/>
        </p:nvCxnSpPr>
        <p:spPr>
          <a:xfrm flipH="1" flipV="1">
            <a:off x="7424654" y="4480942"/>
            <a:ext cx="291195" cy="8977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cto 99">
            <a:extLst>
              <a:ext uri="{FF2B5EF4-FFF2-40B4-BE49-F238E27FC236}">
                <a16:creationId xmlns:a16="http://schemas.microsoft.com/office/drawing/2014/main" id="{38FDF878-8210-4358-80BD-402790DEA756}"/>
              </a:ext>
            </a:extLst>
          </p:cNvPr>
          <p:cNvCxnSpPr>
            <a:cxnSpLocks/>
          </p:cNvCxnSpPr>
          <p:nvPr/>
        </p:nvCxnSpPr>
        <p:spPr>
          <a:xfrm>
            <a:off x="8219149" y="3792506"/>
            <a:ext cx="14065" cy="1890208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: angular 106">
            <a:extLst>
              <a:ext uri="{FF2B5EF4-FFF2-40B4-BE49-F238E27FC236}">
                <a16:creationId xmlns:a16="http://schemas.microsoft.com/office/drawing/2014/main" id="{1173B562-485E-4135-9298-A7DBFF71EA3C}"/>
              </a:ext>
            </a:extLst>
          </p:cNvPr>
          <p:cNvCxnSpPr>
            <a:cxnSpLocks/>
            <a:endCxn id="31" idx="3"/>
          </p:cNvCxnSpPr>
          <p:nvPr/>
        </p:nvCxnSpPr>
        <p:spPr>
          <a:xfrm rot="5400000">
            <a:off x="10047746" y="3621093"/>
            <a:ext cx="937572" cy="222198"/>
          </a:xfrm>
          <a:prstGeom prst="bentConnector2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cto 109">
            <a:extLst>
              <a:ext uri="{FF2B5EF4-FFF2-40B4-BE49-F238E27FC236}">
                <a16:creationId xmlns:a16="http://schemas.microsoft.com/office/drawing/2014/main" id="{6BD95E22-0834-4A3A-BB27-8EFE0ED4E9FA}"/>
              </a:ext>
            </a:extLst>
          </p:cNvPr>
          <p:cNvCxnSpPr>
            <a:cxnSpLocks/>
          </p:cNvCxnSpPr>
          <p:nvPr/>
        </p:nvCxnSpPr>
        <p:spPr>
          <a:xfrm>
            <a:off x="11211950" y="3055843"/>
            <a:ext cx="0" cy="2064532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2700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Imagen 26">
            <a:extLst>
              <a:ext uri="{FF2B5EF4-FFF2-40B4-BE49-F238E27FC236}">
                <a16:creationId xmlns:a16="http://schemas.microsoft.com/office/drawing/2014/main" id="{17966820-3057-45F2-9588-F6C61E12B5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9069" b="30956" l="62299" r="95543"/>
                    </a14:imgEffect>
                  </a14:imgLayer>
                </a14:imgProps>
              </a:ext>
            </a:extLst>
          </a:blip>
          <a:srcRect l="58144" t="17583" r="301" b="67558"/>
          <a:stretch/>
        </p:blipFill>
        <p:spPr>
          <a:xfrm>
            <a:off x="2389481" y="4294185"/>
            <a:ext cx="2582126" cy="923330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61893D86-762C-434D-A84D-5FF9B6993A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6183" y="4293931"/>
            <a:ext cx="2582126" cy="924204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6E9585F7-8904-452F-84E6-B0E352F63CE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2206" b="50642" l="37239" r="61540"/>
                    </a14:imgEffect>
                  </a14:imgLayer>
                </a14:imgProps>
              </a:ext>
            </a:extLst>
          </a:blip>
          <a:srcRect l="34201" t="29902" r="35423" b="47054"/>
          <a:stretch/>
        </p:blipFill>
        <p:spPr>
          <a:xfrm>
            <a:off x="759860" y="265951"/>
            <a:ext cx="2381249" cy="180646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6E30BAFB-731C-4171-9EA6-BD726416FC92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481" b="13328" l="5892" r="53024"/>
                    </a14:imgEffect>
                  </a14:imgLayer>
                </a14:imgProps>
              </a:ext>
            </a:extLst>
          </a:blip>
          <a:srcRect r="41084" b="85191"/>
          <a:stretch/>
        </p:blipFill>
        <p:spPr>
          <a:xfrm>
            <a:off x="3699677" y="302116"/>
            <a:ext cx="4792646" cy="120468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1D1DB75B-F421-4BCB-9D10-8C89E8C5D6EC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4607" b="72547" l="60107" r="95567"/>
                    </a14:imgEffect>
                  </a14:imgLayer>
                </a14:imgProps>
              </a:ext>
            </a:extLst>
          </a:blip>
          <a:srcRect l="55674" t="52364" b="25211"/>
          <a:stretch/>
        </p:blipFill>
        <p:spPr>
          <a:xfrm>
            <a:off x="9050890" y="381222"/>
            <a:ext cx="2381250" cy="1204686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152D779-AA04-49FD-9498-FAB727A3A8DC}"/>
              </a:ext>
            </a:extLst>
          </p:cNvPr>
          <p:cNvSpPr txBox="1"/>
          <p:nvPr/>
        </p:nvSpPr>
        <p:spPr>
          <a:xfrm>
            <a:off x="1259380" y="683064"/>
            <a:ext cx="1382207" cy="1204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Modern Love Caps" panose="04070805081001020A01" pitchFamily="82" charset="0"/>
              </a:rPr>
              <a:t>Competencias de la unidad de aprendizaje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E3ECCDD-6CE0-43C1-BAAB-0380D72550DC}"/>
              </a:ext>
            </a:extLst>
          </p:cNvPr>
          <p:cNvSpPr txBox="1"/>
          <p:nvPr/>
        </p:nvSpPr>
        <p:spPr>
          <a:xfrm>
            <a:off x="4538738" y="442794"/>
            <a:ext cx="33481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Modern Love Caps" panose="04070805081001020A01" pitchFamily="82" charset="0"/>
              </a:rPr>
              <a:t>Permite distinguir entre la comprensión del contenido del pedagogo y del especialista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79C3ECB-B69C-4745-9A93-B34E61D935A4}"/>
              </a:ext>
            </a:extLst>
          </p:cNvPr>
          <p:cNvSpPr txBox="1"/>
          <p:nvPr/>
        </p:nvSpPr>
        <p:spPr>
          <a:xfrm>
            <a:off x="9481624" y="799851"/>
            <a:ext cx="1256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Modern Love Caps" panose="04070805081001020A01" pitchFamily="82" charset="0"/>
              </a:rPr>
              <a:t>Propósito</a:t>
            </a:r>
            <a:r>
              <a:rPr lang="es-MX" dirty="0"/>
              <a:t>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8D45FA8-5B48-4035-BE32-A3455CA6A4D3}"/>
              </a:ext>
            </a:extLst>
          </p:cNvPr>
          <p:cNvSpPr txBox="1"/>
          <p:nvPr/>
        </p:nvSpPr>
        <p:spPr>
          <a:xfrm>
            <a:off x="216130" y="2073863"/>
            <a:ext cx="18817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Utiliza metodologías actualizadas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0AED867-C8FF-4B75-8A46-755DD6370877}"/>
              </a:ext>
            </a:extLst>
          </p:cNvPr>
          <p:cNvSpPr txBox="1"/>
          <p:nvPr/>
        </p:nvSpPr>
        <p:spPr>
          <a:xfrm>
            <a:off x="90743" y="3306811"/>
            <a:ext cx="20071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SimSun" panose="02010600030101010101" pitchFamily="2" charset="-122"/>
                <a:ea typeface="SimSun" panose="02010600030101010101" pitchFamily="2" charset="-122"/>
              </a:rPr>
              <a:t>Incorpora recursos para que los alumnos utilicen el conocimiento científico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47D01DC-62FA-45B3-8B01-4001DB325019}"/>
              </a:ext>
            </a:extLst>
          </p:cNvPr>
          <p:cNvSpPr txBox="1"/>
          <p:nvPr/>
        </p:nvSpPr>
        <p:spPr>
          <a:xfrm>
            <a:off x="9970829" y="1571091"/>
            <a:ext cx="21909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Valorar la importancia del conocimiento didáctico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74BF317A-33BA-40A3-AD6C-D32EDC37034C}"/>
              </a:ext>
            </a:extLst>
          </p:cNvPr>
          <p:cNvSpPr txBox="1"/>
          <p:nvPr/>
        </p:nvSpPr>
        <p:spPr>
          <a:xfrm>
            <a:off x="9970829" y="3050134"/>
            <a:ext cx="19508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SimSun" panose="02010600030101010101" pitchFamily="2" charset="-122"/>
                <a:ea typeface="SimSun" panose="02010600030101010101" pitchFamily="2" charset="-122"/>
              </a:rPr>
              <a:t>Realizan análisis científico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955AD72C-64C4-4B34-917B-536EF56C8663}"/>
              </a:ext>
            </a:extLst>
          </p:cNvPr>
          <p:cNvSpPr txBox="1"/>
          <p:nvPr/>
        </p:nvSpPr>
        <p:spPr>
          <a:xfrm>
            <a:off x="9970829" y="4332808"/>
            <a:ext cx="21775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SimSun" panose="02010600030101010101" pitchFamily="2" charset="-122"/>
                <a:ea typeface="SimSun" panose="02010600030101010101" pitchFamily="2" charset="-122"/>
              </a:rPr>
              <a:t>Diseñan secuencia para enseñar ciencia a nivel preescolar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D41FE0E-6462-4066-B0C6-E0FB5E12C49D}"/>
              </a:ext>
            </a:extLst>
          </p:cNvPr>
          <p:cNvSpPr txBox="1"/>
          <p:nvPr/>
        </p:nvSpPr>
        <p:spPr>
          <a:xfrm>
            <a:off x="3467113" y="1647086"/>
            <a:ext cx="168111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Modern Love Caps" panose="04070805081001020A01" pitchFamily="82" charset="0"/>
                <a:ea typeface="SimSun" panose="02010600030101010101" pitchFamily="2" charset="-122"/>
              </a:rPr>
              <a:t>Etapas en las que el profesor prepara su tema </a:t>
            </a:r>
            <a:endParaRPr lang="es-ES" dirty="0">
              <a:latin typeface="Modern Love Caps" panose="04070805081001020A01" pitchFamily="82" charset="0"/>
              <a:ea typeface="SimSun" panose="02010600030101010101" pitchFamily="2" charset="-122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2D0D0EE-E33D-4DC7-A894-7CC1C3EC37D6}"/>
              </a:ext>
            </a:extLst>
          </p:cNvPr>
          <p:cNvSpPr txBox="1"/>
          <p:nvPr/>
        </p:nvSpPr>
        <p:spPr>
          <a:xfrm>
            <a:off x="7207086" y="1645301"/>
            <a:ext cx="1694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Modern Love Caps" panose="04070805081001020A01" pitchFamily="82" charset="0"/>
              </a:rPr>
              <a:t>Representación del contenido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728FBB9-E45B-498B-8AE7-3125A1A4B86A}"/>
              </a:ext>
            </a:extLst>
          </p:cNvPr>
          <p:cNvSpPr txBox="1"/>
          <p:nvPr/>
        </p:nvSpPr>
        <p:spPr>
          <a:xfrm>
            <a:off x="2902532" y="2845146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Preparación    Representación</a:t>
            </a:r>
          </a:p>
          <a:p>
            <a:pPr algn="ctr"/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</a:p>
          <a:p>
            <a:pPr algn="ctr"/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Selección          Adaptación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8FAB1FEE-915C-4699-966C-84CAE5E42280}"/>
              </a:ext>
            </a:extLst>
          </p:cNvPr>
          <p:cNvSpPr txBox="1"/>
          <p:nvPr/>
        </p:nvSpPr>
        <p:spPr>
          <a:xfrm>
            <a:off x="7131671" y="2496136"/>
            <a:ext cx="20071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Matriz donde aparecen las ideas centrales para impartir un tema 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8636A5F-F53D-4616-9CCC-FF593D6F7A7C}"/>
              </a:ext>
            </a:extLst>
          </p:cNvPr>
          <p:cNvSpPr txBox="1"/>
          <p:nvPr/>
        </p:nvSpPr>
        <p:spPr>
          <a:xfrm>
            <a:off x="2516201" y="4566683"/>
            <a:ext cx="2324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Modern Love Caps" panose="04070805081001020A01" pitchFamily="82" charset="0"/>
              </a:rPr>
              <a:t>Modelo investigativo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DCC9D0BA-9751-4F31-9B18-2F4B270C41F0}"/>
              </a:ext>
            </a:extLst>
          </p:cNvPr>
          <p:cNvSpPr txBox="1"/>
          <p:nvPr/>
        </p:nvSpPr>
        <p:spPr>
          <a:xfrm>
            <a:off x="5867104" y="4563641"/>
            <a:ext cx="200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latin typeface="Modern Love Caps" panose="04070805081001020A01" pitchFamily="82" charset="0"/>
              </a:rPr>
              <a:t>Modelo tradicional 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29C0A090-F41C-4492-900F-36912651C2A8}"/>
              </a:ext>
            </a:extLst>
          </p:cNvPr>
          <p:cNvSpPr txBox="1"/>
          <p:nvPr/>
        </p:nvSpPr>
        <p:spPr>
          <a:xfrm>
            <a:off x="1077688" y="5365384"/>
            <a:ext cx="20071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Se vasa una teoría constructivista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71C6701F-E898-4B58-85B5-3F6C02017690}"/>
              </a:ext>
            </a:extLst>
          </p:cNvPr>
          <p:cNvSpPr txBox="1"/>
          <p:nvPr/>
        </p:nvSpPr>
        <p:spPr>
          <a:xfrm>
            <a:off x="3141109" y="5243011"/>
            <a:ext cx="2396323" cy="14944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dirty="0">
                <a:latin typeface="SimSun" panose="02010600030101010101" pitchFamily="2" charset="-122"/>
                <a:ea typeface="SimSun" panose="02010600030101010101" pitchFamily="2" charset="-122"/>
              </a:rPr>
              <a:t>La actividad del alumno es esencial para la búsqueda de explicación de prácticas docentes 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80103AC0-F5B3-4177-B610-9A3B4AEB8CB1}"/>
              </a:ext>
            </a:extLst>
          </p:cNvPr>
          <p:cNvSpPr txBox="1"/>
          <p:nvPr/>
        </p:nvSpPr>
        <p:spPr>
          <a:xfrm>
            <a:off x="5922913" y="5304712"/>
            <a:ext cx="1892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Aquí se descuida el aspecto de procedimiento 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397F2590-545F-40F4-B08D-F43B86382B34}"/>
              </a:ext>
            </a:extLst>
          </p:cNvPr>
          <p:cNvSpPr txBox="1"/>
          <p:nvPr/>
        </p:nvSpPr>
        <p:spPr>
          <a:xfrm>
            <a:off x="7815433" y="5443211"/>
            <a:ext cx="17678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Prioriza el dominio de conceptos </a:t>
            </a:r>
          </a:p>
        </p:txBody>
      </p: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5C79C06C-2954-4FAF-8D22-1665F10F19FE}"/>
              </a:ext>
            </a:extLst>
          </p:cNvPr>
          <p:cNvCxnSpPr>
            <a:cxnSpLocks/>
          </p:cNvCxnSpPr>
          <p:nvPr/>
        </p:nvCxnSpPr>
        <p:spPr>
          <a:xfrm flipH="1">
            <a:off x="1950483" y="296443"/>
            <a:ext cx="1" cy="417113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CCA4D405-532F-4171-A561-8F51E331B3C6}"/>
              </a:ext>
            </a:extLst>
          </p:cNvPr>
          <p:cNvCxnSpPr>
            <a:cxnSpLocks/>
          </p:cNvCxnSpPr>
          <p:nvPr/>
        </p:nvCxnSpPr>
        <p:spPr>
          <a:xfrm flipH="1" flipV="1">
            <a:off x="6057363" y="0"/>
            <a:ext cx="2125" cy="532280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BF59BBB8-3DC2-4668-BA07-21237AADADD1}"/>
              </a:ext>
            </a:extLst>
          </p:cNvPr>
          <p:cNvCxnSpPr/>
          <p:nvPr/>
        </p:nvCxnSpPr>
        <p:spPr>
          <a:xfrm flipH="1">
            <a:off x="10164241" y="234237"/>
            <a:ext cx="1" cy="417113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B338375A-6375-4E36-985B-025DA52AD0A1}"/>
              </a:ext>
            </a:extLst>
          </p:cNvPr>
          <p:cNvCxnSpPr>
            <a:stCxn id="2" idx="0"/>
          </p:cNvCxnSpPr>
          <p:nvPr/>
        </p:nvCxnSpPr>
        <p:spPr>
          <a:xfrm flipV="1">
            <a:off x="1950485" y="230164"/>
            <a:ext cx="8213756" cy="35787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: angular 43">
            <a:extLst>
              <a:ext uri="{FF2B5EF4-FFF2-40B4-BE49-F238E27FC236}">
                <a16:creationId xmlns:a16="http://schemas.microsoft.com/office/drawing/2014/main" id="{59961118-2D19-400F-B44D-B67587DB609E}"/>
              </a:ext>
            </a:extLst>
          </p:cNvPr>
          <p:cNvCxnSpPr>
            <a:endCxn id="11" idx="3"/>
          </p:cNvCxnSpPr>
          <p:nvPr/>
        </p:nvCxnSpPr>
        <p:spPr>
          <a:xfrm rot="5400000">
            <a:off x="1005132" y="2980478"/>
            <a:ext cx="2296224" cy="110768"/>
          </a:xfrm>
          <a:prstGeom prst="bentConnector2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1369BBB9-D2FF-41C3-BCE2-68490AC9BECD}"/>
              </a:ext>
            </a:extLst>
          </p:cNvPr>
          <p:cNvCxnSpPr>
            <a:cxnSpLocks/>
          </p:cNvCxnSpPr>
          <p:nvPr/>
        </p:nvCxnSpPr>
        <p:spPr>
          <a:xfrm flipH="1">
            <a:off x="1968787" y="2584857"/>
            <a:ext cx="258145" cy="0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: angular 55">
            <a:extLst>
              <a:ext uri="{FF2B5EF4-FFF2-40B4-BE49-F238E27FC236}">
                <a16:creationId xmlns:a16="http://schemas.microsoft.com/office/drawing/2014/main" id="{EB665117-F59F-4E06-832B-3C968B7CAEA9}"/>
              </a:ext>
            </a:extLst>
          </p:cNvPr>
          <p:cNvCxnSpPr>
            <a:cxnSpLocks/>
            <a:endCxn id="15" idx="1"/>
          </p:cNvCxnSpPr>
          <p:nvPr/>
        </p:nvCxnSpPr>
        <p:spPr>
          <a:xfrm rot="16200000" flipH="1">
            <a:off x="8107225" y="3069369"/>
            <a:ext cx="3477154" cy="250053"/>
          </a:xfrm>
          <a:prstGeom prst="bentConnector2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BAC8C8F5-4ABB-4A5E-BB3F-8F2297AD45F3}"/>
              </a:ext>
            </a:extLst>
          </p:cNvPr>
          <p:cNvCxnSpPr>
            <a:endCxn id="12" idx="1"/>
          </p:cNvCxnSpPr>
          <p:nvPr/>
        </p:nvCxnSpPr>
        <p:spPr>
          <a:xfrm>
            <a:off x="9720775" y="2171255"/>
            <a:ext cx="250054" cy="1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845FE1A4-2607-48E1-AF42-94350B5AE2D1}"/>
              </a:ext>
            </a:extLst>
          </p:cNvPr>
          <p:cNvCxnSpPr>
            <a:endCxn id="14" idx="1"/>
          </p:cNvCxnSpPr>
          <p:nvPr/>
        </p:nvCxnSpPr>
        <p:spPr>
          <a:xfrm>
            <a:off x="9720775" y="3511799"/>
            <a:ext cx="250054" cy="0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: angular 62">
            <a:extLst>
              <a:ext uri="{FF2B5EF4-FFF2-40B4-BE49-F238E27FC236}">
                <a16:creationId xmlns:a16="http://schemas.microsoft.com/office/drawing/2014/main" id="{4967FE41-3ED1-439B-80E3-DF8EF2C3C38B}"/>
              </a:ext>
            </a:extLst>
          </p:cNvPr>
          <p:cNvCxnSpPr>
            <a:endCxn id="18" idx="1"/>
          </p:cNvCxnSpPr>
          <p:nvPr/>
        </p:nvCxnSpPr>
        <p:spPr>
          <a:xfrm rot="5400000">
            <a:off x="3199149" y="1172424"/>
            <a:ext cx="1204292" cy="668363"/>
          </a:xfrm>
          <a:prstGeom prst="bentConnector4">
            <a:avLst>
              <a:gd name="adj1" fmla="val 460"/>
              <a:gd name="adj2" fmla="val 134203"/>
            </a:avLst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: angular 65">
            <a:extLst>
              <a:ext uri="{FF2B5EF4-FFF2-40B4-BE49-F238E27FC236}">
                <a16:creationId xmlns:a16="http://schemas.microsoft.com/office/drawing/2014/main" id="{B377B767-17D3-49DC-A2E8-06A0AF9D96FC}"/>
              </a:ext>
            </a:extLst>
          </p:cNvPr>
          <p:cNvCxnSpPr>
            <a:endCxn id="19" idx="3"/>
          </p:cNvCxnSpPr>
          <p:nvPr/>
        </p:nvCxnSpPr>
        <p:spPr>
          <a:xfrm rot="16200000" flipH="1">
            <a:off x="7877437" y="944646"/>
            <a:ext cx="1146390" cy="901252"/>
          </a:xfrm>
          <a:prstGeom prst="bentConnector4">
            <a:avLst>
              <a:gd name="adj1" fmla="val 318"/>
              <a:gd name="adj2" fmla="val 122243"/>
            </a:avLst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0D88D836-D8ED-40B9-9D7A-197A8DD58A48}"/>
              </a:ext>
            </a:extLst>
          </p:cNvPr>
          <p:cNvCxnSpPr>
            <a:cxnSpLocks/>
          </p:cNvCxnSpPr>
          <p:nvPr/>
        </p:nvCxnSpPr>
        <p:spPr>
          <a:xfrm>
            <a:off x="8047556" y="2171255"/>
            <a:ext cx="0" cy="479788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35026745-E005-4626-8DB5-016F25D62F19}"/>
              </a:ext>
            </a:extLst>
          </p:cNvPr>
          <p:cNvCxnSpPr/>
          <p:nvPr/>
        </p:nvCxnSpPr>
        <p:spPr>
          <a:xfrm>
            <a:off x="3699677" y="2496136"/>
            <a:ext cx="0" cy="501057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7BDC5C20-C8FB-4BFF-877C-DF49EE2C56D5}"/>
              </a:ext>
            </a:extLst>
          </p:cNvPr>
          <p:cNvCxnSpPr>
            <a:cxnSpLocks/>
          </p:cNvCxnSpPr>
          <p:nvPr/>
        </p:nvCxnSpPr>
        <p:spPr>
          <a:xfrm>
            <a:off x="3699677" y="3179298"/>
            <a:ext cx="0" cy="332501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: angular 82">
            <a:extLst>
              <a:ext uri="{FF2B5EF4-FFF2-40B4-BE49-F238E27FC236}">
                <a16:creationId xmlns:a16="http://schemas.microsoft.com/office/drawing/2014/main" id="{EC8EE636-3796-49A8-9C75-CC635B7435EA}"/>
              </a:ext>
            </a:extLst>
          </p:cNvPr>
          <p:cNvCxnSpPr/>
          <p:nvPr/>
        </p:nvCxnSpPr>
        <p:spPr>
          <a:xfrm rot="16200000" flipH="1">
            <a:off x="4828466" y="2288227"/>
            <a:ext cx="1028726" cy="389206"/>
          </a:xfrm>
          <a:prstGeom prst="bentConnector3">
            <a:avLst>
              <a:gd name="adj1" fmla="val 770"/>
            </a:avLst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>
            <a:extLst>
              <a:ext uri="{FF2B5EF4-FFF2-40B4-BE49-F238E27FC236}">
                <a16:creationId xmlns:a16="http://schemas.microsoft.com/office/drawing/2014/main" id="{D8D617C4-CBFF-4C8B-9261-91B22B2C487F}"/>
              </a:ext>
            </a:extLst>
          </p:cNvPr>
          <p:cNvCxnSpPr/>
          <p:nvPr/>
        </p:nvCxnSpPr>
        <p:spPr>
          <a:xfrm>
            <a:off x="5537432" y="3179298"/>
            <a:ext cx="0" cy="332501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87">
            <a:extLst>
              <a:ext uri="{FF2B5EF4-FFF2-40B4-BE49-F238E27FC236}">
                <a16:creationId xmlns:a16="http://schemas.microsoft.com/office/drawing/2014/main" id="{6AD6E9D7-AC29-41F7-B72B-BF95FA522F7D}"/>
              </a:ext>
            </a:extLst>
          </p:cNvPr>
          <p:cNvCxnSpPr/>
          <p:nvPr/>
        </p:nvCxnSpPr>
        <p:spPr>
          <a:xfrm>
            <a:off x="3439854" y="3979333"/>
            <a:ext cx="3123154" cy="0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cto 89">
            <a:extLst>
              <a:ext uri="{FF2B5EF4-FFF2-40B4-BE49-F238E27FC236}">
                <a16:creationId xmlns:a16="http://schemas.microsoft.com/office/drawing/2014/main" id="{348AD0FD-B761-4E32-8902-83E091A2B89A}"/>
              </a:ext>
            </a:extLst>
          </p:cNvPr>
          <p:cNvCxnSpPr/>
          <p:nvPr/>
        </p:nvCxnSpPr>
        <p:spPr>
          <a:xfrm>
            <a:off x="3699677" y="3768476"/>
            <a:ext cx="0" cy="0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91">
            <a:extLst>
              <a:ext uri="{FF2B5EF4-FFF2-40B4-BE49-F238E27FC236}">
                <a16:creationId xmlns:a16="http://schemas.microsoft.com/office/drawing/2014/main" id="{6962C140-C588-45DD-8F91-AE5E18C5AC07}"/>
              </a:ext>
            </a:extLst>
          </p:cNvPr>
          <p:cNvCxnSpPr>
            <a:cxnSpLocks/>
          </p:cNvCxnSpPr>
          <p:nvPr/>
        </p:nvCxnSpPr>
        <p:spPr>
          <a:xfrm flipH="1">
            <a:off x="3467113" y="3973464"/>
            <a:ext cx="1" cy="446090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cto 93">
            <a:extLst>
              <a:ext uri="{FF2B5EF4-FFF2-40B4-BE49-F238E27FC236}">
                <a16:creationId xmlns:a16="http://schemas.microsoft.com/office/drawing/2014/main" id="{A0C00E3E-6201-4290-9EDC-D12DA0821767}"/>
              </a:ext>
            </a:extLst>
          </p:cNvPr>
          <p:cNvCxnSpPr>
            <a:cxnSpLocks/>
          </p:cNvCxnSpPr>
          <p:nvPr/>
        </p:nvCxnSpPr>
        <p:spPr>
          <a:xfrm flipH="1">
            <a:off x="6593943" y="4000606"/>
            <a:ext cx="1" cy="446090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cto 102">
            <a:extLst>
              <a:ext uri="{FF2B5EF4-FFF2-40B4-BE49-F238E27FC236}">
                <a16:creationId xmlns:a16="http://schemas.microsoft.com/office/drawing/2014/main" id="{EDFEF0E8-379D-4A87-AECB-D66E892FA100}"/>
              </a:ext>
            </a:extLst>
          </p:cNvPr>
          <p:cNvCxnSpPr>
            <a:cxnSpLocks/>
          </p:cNvCxnSpPr>
          <p:nvPr/>
        </p:nvCxnSpPr>
        <p:spPr>
          <a:xfrm>
            <a:off x="5537432" y="3755138"/>
            <a:ext cx="0" cy="218326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recto 104">
            <a:extLst>
              <a:ext uri="{FF2B5EF4-FFF2-40B4-BE49-F238E27FC236}">
                <a16:creationId xmlns:a16="http://schemas.microsoft.com/office/drawing/2014/main" id="{69A9F364-68E3-4E46-B153-8E60CB31932B}"/>
              </a:ext>
            </a:extLst>
          </p:cNvPr>
          <p:cNvCxnSpPr>
            <a:cxnSpLocks/>
          </p:cNvCxnSpPr>
          <p:nvPr/>
        </p:nvCxnSpPr>
        <p:spPr>
          <a:xfrm>
            <a:off x="3699677" y="3749279"/>
            <a:ext cx="0" cy="218326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: angular 106">
            <a:extLst>
              <a:ext uri="{FF2B5EF4-FFF2-40B4-BE49-F238E27FC236}">
                <a16:creationId xmlns:a16="http://schemas.microsoft.com/office/drawing/2014/main" id="{DF6A1804-68A9-4213-A03F-36C5719FF5F9}"/>
              </a:ext>
            </a:extLst>
          </p:cNvPr>
          <p:cNvCxnSpPr>
            <a:endCxn id="29" idx="0"/>
          </p:cNvCxnSpPr>
          <p:nvPr/>
        </p:nvCxnSpPr>
        <p:spPr>
          <a:xfrm rot="10800000" flipV="1">
            <a:off x="2081247" y="4783986"/>
            <a:ext cx="615229" cy="581398"/>
          </a:xfrm>
          <a:prstGeom prst="bentConnector2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cto 108">
            <a:extLst>
              <a:ext uri="{FF2B5EF4-FFF2-40B4-BE49-F238E27FC236}">
                <a16:creationId xmlns:a16="http://schemas.microsoft.com/office/drawing/2014/main" id="{0598BEAC-3EF8-4B7D-9E8D-94229C32B657}"/>
              </a:ext>
            </a:extLst>
          </p:cNvPr>
          <p:cNvCxnSpPr/>
          <p:nvPr/>
        </p:nvCxnSpPr>
        <p:spPr>
          <a:xfrm>
            <a:off x="4307669" y="5017335"/>
            <a:ext cx="0" cy="382074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: angular 110">
            <a:extLst>
              <a:ext uri="{FF2B5EF4-FFF2-40B4-BE49-F238E27FC236}">
                <a16:creationId xmlns:a16="http://schemas.microsoft.com/office/drawing/2014/main" id="{8961E78E-D53D-4A58-8194-B80EBF5B96BE}"/>
              </a:ext>
            </a:extLst>
          </p:cNvPr>
          <p:cNvCxnSpPr>
            <a:cxnSpLocks/>
            <a:stCxn id="24" idx="3"/>
            <a:endCxn id="33" idx="0"/>
          </p:cNvCxnSpPr>
          <p:nvPr/>
        </p:nvCxnSpPr>
        <p:spPr>
          <a:xfrm>
            <a:off x="7871242" y="4748307"/>
            <a:ext cx="828111" cy="694904"/>
          </a:xfrm>
          <a:prstGeom prst="bentConnector2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113">
            <a:extLst>
              <a:ext uri="{FF2B5EF4-FFF2-40B4-BE49-F238E27FC236}">
                <a16:creationId xmlns:a16="http://schemas.microsoft.com/office/drawing/2014/main" id="{E4C7DD99-1B6E-4504-BF55-8E254F85D028}"/>
              </a:ext>
            </a:extLst>
          </p:cNvPr>
          <p:cNvCxnSpPr>
            <a:cxnSpLocks/>
          </p:cNvCxnSpPr>
          <p:nvPr/>
        </p:nvCxnSpPr>
        <p:spPr>
          <a:xfrm flipH="1">
            <a:off x="6782247" y="5061223"/>
            <a:ext cx="4999" cy="363575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183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6B8A35F-CB82-4E50-A00A-F00B1C49DC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185" b="27336" l="5908" r="53170"/>
                    </a14:imgEffect>
                  </a14:imgLayer>
                </a14:imgProps>
              </a:ext>
            </a:extLst>
          </a:blip>
          <a:srcRect t="13666" r="40922" b="71145"/>
          <a:stretch/>
        </p:blipFill>
        <p:spPr>
          <a:xfrm>
            <a:off x="3633623" y="647113"/>
            <a:ext cx="4924753" cy="1266092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C73512AE-6EE3-4850-A346-A0B66BF2F498}"/>
              </a:ext>
            </a:extLst>
          </p:cNvPr>
          <p:cNvCxnSpPr>
            <a:stCxn id="3" idx="0"/>
            <a:endCxn id="3" idx="0"/>
          </p:cNvCxnSpPr>
          <p:nvPr/>
        </p:nvCxnSpPr>
        <p:spPr>
          <a:xfrm>
            <a:off x="6096000" y="64711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7213689B-BEB2-4A88-B758-6099F29000C3}"/>
              </a:ext>
            </a:extLst>
          </p:cNvPr>
          <p:cNvCxnSpPr>
            <a:cxnSpLocks/>
            <a:stCxn id="3" idx="0"/>
          </p:cNvCxnSpPr>
          <p:nvPr/>
        </p:nvCxnSpPr>
        <p:spPr>
          <a:xfrm flipV="1">
            <a:off x="6096000" y="0"/>
            <a:ext cx="0" cy="647113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6692D241-A09E-4F15-992D-8039267C0A02}"/>
              </a:ext>
            </a:extLst>
          </p:cNvPr>
          <p:cNvSpPr txBox="1"/>
          <p:nvPr/>
        </p:nvSpPr>
        <p:spPr>
          <a:xfrm>
            <a:off x="4112457" y="956993"/>
            <a:ext cx="3967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Modern Love Caps" panose="04070805081001020A01" pitchFamily="82" charset="0"/>
              </a:rPr>
              <a:t>Biodiversidad en profesores en formación de biología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D490F756-6114-4B2D-AE87-EDCD7393315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3830" b="52684" l="37396" r="60859"/>
                    </a14:imgEffect>
                  </a14:imgLayer>
                </a14:imgProps>
              </a:ext>
            </a:extLst>
          </a:blip>
          <a:srcRect l="34463" t="31473" r="36208" b="44959"/>
          <a:stretch/>
        </p:blipFill>
        <p:spPr>
          <a:xfrm>
            <a:off x="1235026" y="1835078"/>
            <a:ext cx="1983545" cy="1593920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400B9273-44B5-4548-B4FB-E61ED6BF0ED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8789" b="97643" l="62227" r="95803"/>
                    </a14:imgEffect>
                  </a14:imgLayer>
                </a14:imgProps>
              </a:ext>
            </a:extLst>
          </a:blip>
          <a:srcRect l="58030" t="76432"/>
          <a:stretch/>
        </p:blipFill>
        <p:spPr>
          <a:xfrm>
            <a:off x="4923691" y="1951752"/>
            <a:ext cx="2630659" cy="1477246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ECFD43DC-610B-4B2E-A530-FC57F7DFB41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5072" b="70640" l="3892" r="35023"/>
                    </a14:imgEffect>
                  </a14:imgLayer>
                </a14:imgProps>
              </a:ext>
            </a:extLst>
          </a:blip>
          <a:srcRect t="53126" r="61086" b="27414"/>
          <a:stretch/>
        </p:blipFill>
        <p:spPr>
          <a:xfrm>
            <a:off x="9259470" y="1951752"/>
            <a:ext cx="2420940" cy="1210640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862C8627-D4E2-4598-ADAA-71D0F3896552}"/>
              </a:ext>
            </a:extLst>
          </p:cNvPr>
          <p:cNvSpPr txBox="1"/>
          <p:nvPr/>
        </p:nvSpPr>
        <p:spPr>
          <a:xfrm>
            <a:off x="1696043" y="2321043"/>
            <a:ext cx="1061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latin typeface="Modern Love Caps" panose="04070805081001020A01" pitchFamily="82" charset="0"/>
              </a:rPr>
              <a:t>Conceptos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1EC70B0-34D0-477E-BA43-9654BDAEB642}"/>
              </a:ext>
            </a:extLst>
          </p:cNvPr>
          <p:cNvSpPr txBox="1"/>
          <p:nvPr/>
        </p:nvSpPr>
        <p:spPr>
          <a:xfrm flipH="1">
            <a:off x="5240506" y="2319800"/>
            <a:ext cx="1997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Modern Love Caps" panose="04070805081001020A01" pitchFamily="82" charset="0"/>
              </a:rPr>
              <a:t>Organización De la diversidad biológica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F95910EE-98D8-4238-91AE-4D81DD94F589}"/>
              </a:ext>
            </a:extLst>
          </p:cNvPr>
          <p:cNvSpPr txBox="1"/>
          <p:nvPr/>
        </p:nvSpPr>
        <p:spPr>
          <a:xfrm>
            <a:off x="9801327" y="2350838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latin typeface="Modern Love Caps" panose="04070805081001020A01" pitchFamily="82" charset="0"/>
              </a:rPr>
              <a:t>Metodología</a:t>
            </a:r>
            <a:r>
              <a:rPr lang="es-MX" dirty="0"/>
              <a:t> </a:t>
            </a:r>
          </a:p>
        </p:txBody>
      </p:sp>
      <p:cxnSp>
        <p:nvCxnSpPr>
          <p:cNvPr id="18" name="Conector: angular 17">
            <a:extLst>
              <a:ext uri="{FF2B5EF4-FFF2-40B4-BE49-F238E27FC236}">
                <a16:creationId xmlns:a16="http://schemas.microsoft.com/office/drawing/2014/main" id="{E5599BA9-2159-4BAE-B3C4-C48930AD18E6}"/>
              </a:ext>
            </a:extLst>
          </p:cNvPr>
          <p:cNvCxnSpPr>
            <a:cxnSpLocks/>
            <a:stCxn id="3" idx="1"/>
            <a:endCxn id="11" idx="0"/>
          </p:cNvCxnSpPr>
          <p:nvPr/>
        </p:nvCxnSpPr>
        <p:spPr>
          <a:xfrm rot="10800000" flipV="1">
            <a:off x="2226799" y="1280158"/>
            <a:ext cx="1406824" cy="554919"/>
          </a:xfrm>
          <a:prstGeom prst="bentConnector2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: angular 20">
            <a:extLst>
              <a:ext uri="{FF2B5EF4-FFF2-40B4-BE49-F238E27FC236}">
                <a16:creationId xmlns:a16="http://schemas.microsoft.com/office/drawing/2014/main" id="{500BDC6B-DFD3-4056-AE42-BCD24D3F0BCB}"/>
              </a:ext>
            </a:extLst>
          </p:cNvPr>
          <p:cNvCxnSpPr>
            <a:cxnSpLocks/>
            <a:stCxn id="3" idx="3"/>
            <a:endCxn id="13" idx="0"/>
          </p:cNvCxnSpPr>
          <p:nvPr/>
        </p:nvCxnSpPr>
        <p:spPr>
          <a:xfrm>
            <a:off x="8558376" y="1280159"/>
            <a:ext cx="1911564" cy="671593"/>
          </a:xfrm>
          <a:prstGeom prst="bentConnector2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765DD89D-DC7E-4EC5-8C29-124DBCC881FB}"/>
              </a:ext>
            </a:extLst>
          </p:cNvPr>
          <p:cNvCxnSpPr/>
          <p:nvPr/>
        </p:nvCxnSpPr>
        <p:spPr>
          <a:xfrm>
            <a:off x="6096000" y="1660863"/>
            <a:ext cx="0" cy="348428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id="{3B1BD07D-9BED-4E80-96BF-838BBCB41700}"/>
              </a:ext>
            </a:extLst>
          </p:cNvPr>
          <p:cNvSpPr txBox="1"/>
          <p:nvPr/>
        </p:nvSpPr>
        <p:spPr>
          <a:xfrm>
            <a:off x="173347" y="3435587"/>
            <a:ext cx="19957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Se vincula con la teoría de la evolución de Darwin y la actualización de la misma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7C7F4FC-4275-43F3-93D1-00432F1EB66D}"/>
              </a:ext>
            </a:extLst>
          </p:cNvPr>
          <p:cNvSpPr txBox="1"/>
          <p:nvPr/>
        </p:nvSpPr>
        <p:spPr>
          <a:xfrm>
            <a:off x="2581337" y="3435587"/>
            <a:ext cx="21045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Resultado de la acción de procesos ecológicos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C0669B99-D382-42DB-9B6B-11FA3D46D96C}"/>
              </a:ext>
            </a:extLst>
          </p:cNvPr>
          <p:cNvSpPr txBox="1"/>
          <p:nvPr/>
        </p:nvSpPr>
        <p:spPr>
          <a:xfrm>
            <a:off x="543140" y="5514987"/>
            <a:ext cx="3367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SimSun" panose="02010600030101010101" pitchFamily="2" charset="-122"/>
                <a:ea typeface="SimSun" panose="02010600030101010101" pitchFamily="2" charset="-122"/>
              </a:rPr>
              <a:t>En la educación permite comprender formas y procesos en el mundo </a:t>
            </a:r>
            <a:endParaRPr lang="es-MX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6B8923B7-B0D2-45F0-918E-F3FDAF2C36DE}"/>
              </a:ext>
            </a:extLst>
          </p:cNvPr>
          <p:cNvSpPr txBox="1"/>
          <p:nvPr/>
        </p:nvSpPr>
        <p:spPr>
          <a:xfrm>
            <a:off x="6095999" y="3343254"/>
            <a:ext cx="21045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Ecosistema</a:t>
            </a:r>
          </a:p>
          <a:p>
            <a:endParaRPr lang="es-MX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Comunidad</a:t>
            </a:r>
          </a:p>
          <a:p>
            <a:endParaRPr lang="es-MX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Género</a:t>
            </a:r>
          </a:p>
          <a:p>
            <a:endParaRPr lang="es-MX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Especie</a:t>
            </a:r>
          </a:p>
          <a:p>
            <a:endParaRPr lang="es-MX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Organismo </a:t>
            </a:r>
          </a:p>
        </p:txBody>
      </p:sp>
      <p:cxnSp>
        <p:nvCxnSpPr>
          <p:cNvPr id="32" name="Conector: angular 31">
            <a:extLst>
              <a:ext uri="{FF2B5EF4-FFF2-40B4-BE49-F238E27FC236}">
                <a16:creationId xmlns:a16="http://schemas.microsoft.com/office/drawing/2014/main" id="{F996F650-95BA-4FFC-86DE-FCE3FD7EBC67}"/>
              </a:ext>
            </a:extLst>
          </p:cNvPr>
          <p:cNvCxnSpPr>
            <a:cxnSpLocks/>
            <a:stCxn id="11" idx="1"/>
          </p:cNvCxnSpPr>
          <p:nvPr/>
        </p:nvCxnSpPr>
        <p:spPr>
          <a:xfrm rot="10800000" flipV="1">
            <a:off x="692018" y="2632038"/>
            <a:ext cx="543009" cy="711216"/>
          </a:xfrm>
          <a:prstGeom prst="bentConnector2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: angular 34">
            <a:extLst>
              <a:ext uri="{FF2B5EF4-FFF2-40B4-BE49-F238E27FC236}">
                <a16:creationId xmlns:a16="http://schemas.microsoft.com/office/drawing/2014/main" id="{451C3080-1B32-4A89-857E-54CEB45B033C}"/>
              </a:ext>
            </a:extLst>
          </p:cNvPr>
          <p:cNvCxnSpPr>
            <a:cxnSpLocks/>
            <a:endCxn id="26" idx="0"/>
          </p:cNvCxnSpPr>
          <p:nvPr/>
        </p:nvCxnSpPr>
        <p:spPr>
          <a:xfrm rot="16200000" flipH="1">
            <a:off x="2920335" y="2722299"/>
            <a:ext cx="967464" cy="459111"/>
          </a:xfrm>
          <a:prstGeom prst="bentConnector3">
            <a:avLst>
              <a:gd name="adj1" fmla="val 492"/>
            </a:avLst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CFB59FA4-44D5-4D71-9496-31F874EBE46B}"/>
              </a:ext>
            </a:extLst>
          </p:cNvPr>
          <p:cNvCxnSpPr>
            <a:stCxn id="11" idx="2"/>
            <a:endCxn id="11" idx="2"/>
          </p:cNvCxnSpPr>
          <p:nvPr/>
        </p:nvCxnSpPr>
        <p:spPr>
          <a:xfrm>
            <a:off x="2226799" y="342899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12FB7846-F32F-41EF-82EB-456D6150BE36}"/>
              </a:ext>
            </a:extLst>
          </p:cNvPr>
          <p:cNvCxnSpPr>
            <a:cxnSpLocks/>
            <a:stCxn id="11" idx="2"/>
          </p:cNvCxnSpPr>
          <p:nvPr/>
        </p:nvCxnSpPr>
        <p:spPr>
          <a:xfrm>
            <a:off x="2226799" y="3428998"/>
            <a:ext cx="16656" cy="2010344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: angular 46">
            <a:extLst>
              <a:ext uri="{FF2B5EF4-FFF2-40B4-BE49-F238E27FC236}">
                <a16:creationId xmlns:a16="http://schemas.microsoft.com/office/drawing/2014/main" id="{0D3072AC-8F83-4E5E-8989-8D123D77226B}"/>
              </a:ext>
            </a:extLst>
          </p:cNvPr>
          <p:cNvCxnSpPr/>
          <p:nvPr/>
        </p:nvCxnSpPr>
        <p:spPr>
          <a:xfrm rot="16200000" flipH="1">
            <a:off x="4540373" y="4280854"/>
            <a:ext cx="2599779" cy="362856"/>
          </a:xfrm>
          <a:prstGeom prst="bentConnector3">
            <a:avLst>
              <a:gd name="adj1" fmla="val 100246"/>
            </a:avLst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84C97318-C0C2-4477-8696-C4B1DB98DB3A}"/>
              </a:ext>
            </a:extLst>
          </p:cNvPr>
          <p:cNvCxnSpPr>
            <a:cxnSpLocks/>
          </p:cNvCxnSpPr>
          <p:nvPr/>
        </p:nvCxnSpPr>
        <p:spPr>
          <a:xfrm flipH="1">
            <a:off x="5658835" y="5189913"/>
            <a:ext cx="362856" cy="0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27D28906-8D99-47BA-B369-7E450A6F765A}"/>
              </a:ext>
            </a:extLst>
          </p:cNvPr>
          <p:cNvCxnSpPr>
            <a:cxnSpLocks/>
          </p:cNvCxnSpPr>
          <p:nvPr/>
        </p:nvCxnSpPr>
        <p:spPr>
          <a:xfrm>
            <a:off x="5658834" y="4635915"/>
            <a:ext cx="362857" cy="0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9DCB9490-663F-4BF9-B82E-B8AA6A06BB6D}"/>
              </a:ext>
            </a:extLst>
          </p:cNvPr>
          <p:cNvCxnSpPr>
            <a:cxnSpLocks/>
          </p:cNvCxnSpPr>
          <p:nvPr/>
        </p:nvCxnSpPr>
        <p:spPr>
          <a:xfrm flipH="1">
            <a:off x="5658833" y="4180114"/>
            <a:ext cx="362858" cy="0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7AC561E7-9769-43A1-B5A9-69AACBDE2E37}"/>
              </a:ext>
            </a:extLst>
          </p:cNvPr>
          <p:cNvCxnSpPr>
            <a:cxnSpLocks/>
          </p:cNvCxnSpPr>
          <p:nvPr/>
        </p:nvCxnSpPr>
        <p:spPr>
          <a:xfrm flipH="1">
            <a:off x="5658833" y="3541097"/>
            <a:ext cx="362858" cy="0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uadroTexto 63">
            <a:extLst>
              <a:ext uri="{FF2B5EF4-FFF2-40B4-BE49-F238E27FC236}">
                <a16:creationId xmlns:a16="http://schemas.microsoft.com/office/drawing/2014/main" id="{AAAD53F7-CDE2-4721-8567-E03DE5835666}"/>
              </a:ext>
            </a:extLst>
          </p:cNvPr>
          <p:cNvSpPr txBox="1"/>
          <p:nvPr/>
        </p:nvSpPr>
        <p:spPr>
          <a:xfrm>
            <a:off x="7560469" y="3418137"/>
            <a:ext cx="24209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Investigación interpretativa para documentar sistemáticamente 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1018F00E-FA22-46CB-A211-E59084BBB738}"/>
              </a:ext>
            </a:extLst>
          </p:cNvPr>
          <p:cNvSpPr txBox="1"/>
          <p:nvPr/>
        </p:nvSpPr>
        <p:spPr>
          <a:xfrm>
            <a:off x="10198321" y="3341939"/>
            <a:ext cx="19936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dirty="0">
                <a:latin typeface="SimSun" panose="02010600030101010101" pitchFamily="2" charset="-122"/>
                <a:ea typeface="SimSun" panose="02010600030101010101" pitchFamily="2" charset="-122"/>
              </a:rPr>
              <a:t>Ejercicio de lectura sistemático de la unidad didáctica 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A4B3FF3E-6D87-41BB-A39B-87F316F2FB6B}"/>
              </a:ext>
            </a:extLst>
          </p:cNvPr>
          <p:cNvSpPr txBox="1"/>
          <p:nvPr/>
        </p:nvSpPr>
        <p:spPr>
          <a:xfrm>
            <a:off x="8446883" y="5189913"/>
            <a:ext cx="30366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SimSun" panose="02010600030101010101" pitchFamily="2" charset="-122"/>
                <a:ea typeface="SimSun" panose="02010600030101010101" pitchFamily="2" charset="-122"/>
              </a:rPr>
              <a:t>Científicos explorando investigando conociendo y asumiendo la biodiversidad como parte de su identidad </a:t>
            </a:r>
          </a:p>
        </p:txBody>
      </p:sp>
      <p:cxnSp>
        <p:nvCxnSpPr>
          <p:cNvPr id="71" name="Conector: angular 70">
            <a:extLst>
              <a:ext uri="{FF2B5EF4-FFF2-40B4-BE49-F238E27FC236}">
                <a16:creationId xmlns:a16="http://schemas.microsoft.com/office/drawing/2014/main" id="{23E83FF9-BBE5-48F7-8A42-604888440469}"/>
              </a:ext>
            </a:extLst>
          </p:cNvPr>
          <p:cNvCxnSpPr>
            <a:cxnSpLocks/>
            <a:stCxn id="13" idx="1"/>
            <a:endCxn id="64" idx="0"/>
          </p:cNvCxnSpPr>
          <p:nvPr/>
        </p:nvCxnSpPr>
        <p:spPr>
          <a:xfrm rot="10800000" flipV="1">
            <a:off x="8770940" y="2557071"/>
            <a:ext cx="488531" cy="861065"/>
          </a:xfrm>
          <a:prstGeom prst="bentConnector2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: angular 73">
            <a:extLst>
              <a:ext uri="{FF2B5EF4-FFF2-40B4-BE49-F238E27FC236}">
                <a16:creationId xmlns:a16="http://schemas.microsoft.com/office/drawing/2014/main" id="{8B993FFC-01CB-44DC-8D34-6D34871474CA}"/>
              </a:ext>
            </a:extLst>
          </p:cNvPr>
          <p:cNvCxnSpPr>
            <a:cxnSpLocks/>
            <a:stCxn id="13" idx="3"/>
            <a:endCxn id="65" idx="0"/>
          </p:cNvCxnSpPr>
          <p:nvPr/>
        </p:nvCxnSpPr>
        <p:spPr>
          <a:xfrm flipH="1">
            <a:off x="11195161" y="2557072"/>
            <a:ext cx="485249" cy="784867"/>
          </a:xfrm>
          <a:prstGeom prst="bentConnector4">
            <a:avLst>
              <a:gd name="adj1" fmla="val -47110"/>
              <a:gd name="adj2" fmla="val 88562"/>
            </a:avLst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: angular 76">
            <a:extLst>
              <a:ext uri="{FF2B5EF4-FFF2-40B4-BE49-F238E27FC236}">
                <a16:creationId xmlns:a16="http://schemas.microsoft.com/office/drawing/2014/main" id="{61400CDA-0D35-49FA-A897-B5DE0266DA0A}"/>
              </a:ext>
            </a:extLst>
          </p:cNvPr>
          <p:cNvCxnSpPr>
            <a:cxnSpLocks/>
            <a:endCxn id="67" idx="3"/>
          </p:cNvCxnSpPr>
          <p:nvPr/>
        </p:nvCxnSpPr>
        <p:spPr>
          <a:xfrm rot="5400000">
            <a:off x="11027309" y="5275477"/>
            <a:ext cx="1109310" cy="196890"/>
          </a:xfrm>
          <a:prstGeom prst="bentConnector2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2235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1">
            <a:extLst>
              <a:ext uri="{FF2B5EF4-FFF2-40B4-BE49-F238E27FC236}">
                <a16:creationId xmlns:a16="http://schemas.microsoft.com/office/drawing/2014/main" id="{562B1386-78FB-43F2-8E8B-9F26651937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4854" b="97206" l="3582" r="32238"/>
                    </a14:imgEffect>
                  </a14:imgLayer>
                </a14:imgProps>
              </a:ext>
            </a:extLst>
          </a:blip>
          <a:srcRect t="72060" r="64180"/>
          <a:stretch/>
        </p:blipFill>
        <p:spPr>
          <a:xfrm>
            <a:off x="9161414" y="951171"/>
            <a:ext cx="2161021" cy="1685613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0E56E06F-8D48-434C-BEC4-FC4B0156ED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4854" b="97206" l="3582" r="32238"/>
                    </a14:imgEffect>
                  </a14:imgLayer>
                </a14:imgProps>
              </a:ext>
            </a:extLst>
          </a:blip>
          <a:srcRect t="72060" r="64180"/>
          <a:stretch/>
        </p:blipFill>
        <p:spPr>
          <a:xfrm>
            <a:off x="6273848" y="1130008"/>
            <a:ext cx="2161021" cy="1685613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45368B45-8A8E-4932-9B74-50485DB0EF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4854" b="97206" l="3582" r="32238"/>
                    </a14:imgEffect>
                  </a14:imgLayer>
                </a14:imgProps>
              </a:ext>
            </a:extLst>
          </a:blip>
          <a:srcRect t="72060" r="64180"/>
          <a:stretch/>
        </p:blipFill>
        <p:spPr>
          <a:xfrm>
            <a:off x="1242383" y="690907"/>
            <a:ext cx="2161021" cy="1685613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041DE81C-603E-466F-B74C-440A75260DC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455" b="13091" l="5920" r="53281"/>
                    </a14:imgEffect>
                  </a14:imgLayer>
                </a14:imgProps>
              </a:ext>
            </a:extLst>
          </a:blip>
          <a:srcRect t="-367" r="40799" b="85454"/>
          <a:stretch/>
        </p:blipFill>
        <p:spPr>
          <a:xfrm>
            <a:off x="3660808" y="196471"/>
            <a:ext cx="4797360" cy="1208421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C78207F-282E-4D7A-A4F6-E6BFC6FC4DA4}"/>
              </a:ext>
            </a:extLst>
          </p:cNvPr>
          <p:cNvSpPr txBox="1"/>
          <p:nvPr/>
        </p:nvSpPr>
        <p:spPr>
          <a:xfrm>
            <a:off x="4132214" y="486350"/>
            <a:ext cx="3854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Modern Love Caps" panose="04070805081001020A01" pitchFamily="82" charset="0"/>
              </a:rPr>
              <a:t>Herramientas para documentar el conocimiento idéntico al contenido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59133AF-E30C-4A79-ACF2-530D80721C7E}"/>
              </a:ext>
            </a:extLst>
          </p:cNvPr>
          <p:cNvSpPr txBox="1"/>
          <p:nvPr/>
        </p:nvSpPr>
        <p:spPr>
          <a:xfrm>
            <a:off x="1585279" y="964357"/>
            <a:ext cx="1544461" cy="937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Modern Love Caps" panose="04070805081001020A01" pitchFamily="82" charset="0"/>
              </a:rPr>
              <a:t>CoRe</a:t>
            </a:r>
          </a:p>
          <a:p>
            <a:pPr algn="ctr"/>
            <a:r>
              <a:rPr lang="en-US" dirty="0">
                <a:latin typeface="Modern Love Caps" panose="04070805081001020A01" pitchFamily="82" charset="0"/>
              </a:rPr>
              <a:t>Content representation </a:t>
            </a:r>
            <a:endParaRPr lang="es-MX" dirty="0">
              <a:latin typeface="Modern Love Caps" panose="04070805081001020A01" pitchFamily="82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78EA38F-1F80-486F-9F76-DC44339D5627}"/>
              </a:ext>
            </a:extLst>
          </p:cNvPr>
          <p:cNvSpPr txBox="1"/>
          <p:nvPr/>
        </p:nvSpPr>
        <p:spPr>
          <a:xfrm>
            <a:off x="6429921" y="1444239"/>
            <a:ext cx="18488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latin typeface="Modern Love Caps" panose="04070805081001020A01" pitchFamily="82" charset="0"/>
              </a:rPr>
              <a:t>PaP eRs</a:t>
            </a:r>
          </a:p>
          <a:p>
            <a:pPr algn="ctr"/>
            <a:r>
              <a:rPr lang="en-US" sz="1400" dirty="0">
                <a:latin typeface="Modern Love Caps" panose="04070805081001020A01" pitchFamily="82" charset="0"/>
              </a:rPr>
              <a:t>Professional and pedagogical experience </a:t>
            </a:r>
            <a:r>
              <a:rPr lang="es-MX" sz="1400" dirty="0">
                <a:latin typeface="Modern Love Caps" panose="04070805081001020A01" pitchFamily="82" charset="0"/>
              </a:rPr>
              <a:t>repertories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7E82AEB-D392-4E73-87A4-874898DC2E07}"/>
              </a:ext>
            </a:extLst>
          </p:cNvPr>
          <p:cNvSpPr txBox="1"/>
          <p:nvPr/>
        </p:nvSpPr>
        <p:spPr>
          <a:xfrm>
            <a:off x="9363197" y="1261486"/>
            <a:ext cx="1841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latin typeface="Modern Love Caps" panose="04070805081001020A01" pitchFamily="82" charset="0"/>
              </a:rPr>
              <a:t>RePyPs</a:t>
            </a:r>
          </a:p>
          <a:p>
            <a:pPr algn="ctr"/>
            <a:r>
              <a:rPr lang="es-MX" sz="1400" dirty="0">
                <a:latin typeface="Modern Love Caps" panose="04070805081001020A01" pitchFamily="82" charset="0"/>
              </a:rPr>
              <a:t>Repertorios de experiencia profesional y pedagógica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85D8B40-A35F-4249-A441-B8DD9FCBCA51}"/>
              </a:ext>
            </a:extLst>
          </p:cNvPr>
          <p:cNvSpPr txBox="1"/>
          <p:nvPr/>
        </p:nvSpPr>
        <p:spPr>
          <a:xfrm>
            <a:off x="1408560" y="2376520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Ocho cuestiones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363A6D5-7928-43A9-A7DE-C4BF4C956341}"/>
              </a:ext>
            </a:extLst>
          </p:cNvPr>
          <p:cNvSpPr txBox="1"/>
          <p:nvPr/>
        </p:nvSpPr>
        <p:spPr>
          <a:xfrm>
            <a:off x="293857" y="3017506"/>
            <a:ext cx="434088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>
                <a:latin typeface="SimSun" panose="02010600030101010101" pitchFamily="2" charset="-122"/>
                <a:ea typeface="SimSun" panose="02010600030101010101" pitchFamily="2" charset="-122"/>
              </a:rPr>
              <a:t>¿Qué intentas que los estudiantes aprendan alrededor de esta idea?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>
                <a:latin typeface="SimSun" panose="02010600030101010101" pitchFamily="2" charset="-122"/>
                <a:ea typeface="SimSun" panose="02010600030101010101" pitchFamily="2" charset="-122"/>
              </a:rPr>
              <a:t>¿Porque es importante aprender esta idea 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>
                <a:latin typeface="SimSun" panose="02010600030101010101" pitchFamily="2" charset="-122"/>
                <a:ea typeface="SimSun" panose="02010600030101010101" pitchFamily="2" charset="-122"/>
              </a:rPr>
              <a:t>¿Qué más sabes sobre esta idea?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>
                <a:latin typeface="SimSun" panose="02010600030101010101" pitchFamily="2" charset="-122"/>
                <a:ea typeface="SimSun" panose="02010600030101010101" pitchFamily="2" charset="-122"/>
              </a:rPr>
              <a:t>¿Cuáles son las dificultades y limitaciones? 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>
                <a:latin typeface="SimSun" panose="02010600030101010101" pitchFamily="2" charset="-122"/>
                <a:ea typeface="SimSun" panose="02010600030101010101" pitchFamily="2" charset="-122"/>
              </a:rPr>
              <a:t>¿Qué conocimiento del pensamiento de los estudiantes influye en tu enseñanza?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>
                <a:latin typeface="SimSun" panose="02010600030101010101" pitchFamily="2" charset="-122"/>
                <a:ea typeface="SimSun" panose="02010600030101010101" pitchFamily="2" charset="-122"/>
              </a:rPr>
              <a:t>¿Qué factores influyen en la enseñanza? 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>
                <a:latin typeface="SimSun" panose="02010600030101010101" pitchFamily="2" charset="-122"/>
                <a:ea typeface="SimSun" panose="02010600030101010101" pitchFamily="2" charset="-122"/>
              </a:rPr>
              <a:t>¿Qué procedimientos empleas para que los alumnos se comprometan con la idea?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>
                <a:latin typeface="SimSun" panose="02010600030101010101" pitchFamily="2" charset="-122"/>
                <a:ea typeface="SimSun" panose="02010600030101010101" pitchFamily="2" charset="-122"/>
              </a:rPr>
              <a:t>¿Qué maneras utilizas para evaluar el entendimiento o confusión?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C20F581-A4ED-4C28-85FC-3652F89F6E49}"/>
              </a:ext>
            </a:extLst>
          </p:cNvPr>
          <p:cNvSpPr txBox="1"/>
          <p:nvPr/>
        </p:nvSpPr>
        <p:spPr>
          <a:xfrm>
            <a:off x="7067445" y="2760706"/>
            <a:ext cx="3754298" cy="668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Tiene enfoque constructivista de la enseñanza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102FE5F-850F-4E91-BF33-9CD227DAC11F}"/>
              </a:ext>
            </a:extLst>
          </p:cNvPr>
          <p:cNvSpPr txBox="1"/>
          <p:nvPr/>
        </p:nvSpPr>
        <p:spPr>
          <a:xfrm>
            <a:off x="5380897" y="3540726"/>
            <a:ext cx="23493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Conocimiento en base a lo que sabe y cree previamente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FE37406-1701-4427-AFD8-61E5282DE9CE}"/>
              </a:ext>
            </a:extLst>
          </p:cNvPr>
          <p:cNvSpPr txBox="1"/>
          <p:nvPr/>
        </p:nvSpPr>
        <p:spPr>
          <a:xfrm>
            <a:off x="9427742" y="3612330"/>
            <a:ext cx="21422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Se conforma de cinco componentes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F11E2F1-EEF9-4F05-BDB5-035F8E360F4A}"/>
              </a:ext>
            </a:extLst>
          </p:cNvPr>
          <p:cNvSpPr txBox="1"/>
          <p:nvPr/>
        </p:nvSpPr>
        <p:spPr>
          <a:xfrm>
            <a:off x="6812109" y="4527568"/>
            <a:ext cx="23493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Conocimiento de las Ciencias que se van a enseñar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12AFD4A-B4E7-4CD0-A994-D4F2B58B46E4}"/>
              </a:ext>
            </a:extLst>
          </p:cNvPr>
          <p:cNvSpPr txBox="1"/>
          <p:nvPr/>
        </p:nvSpPr>
        <p:spPr>
          <a:xfrm>
            <a:off x="9508046" y="4450808"/>
            <a:ext cx="2271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Orientaciones a la enseñanza de las Ciencias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33B602C-86F2-4718-BB63-1F0CFAF86204}"/>
              </a:ext>
            </a:extLst>
          </p:cNvPr>
          <p:cNvSpPr txBox="1"/>
          <p:nvPr/>
        </p:nvSpPr>
        <p:spPr>
          <a:xfrm>
            <a:off x="4718140" y="5544774"/>
            <a:ext cx="23493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Conocimiento de estrategias instructivas de ciencia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3CE0CDE-E3FE-4F87-8EE9-AEB4C0DB1BD3}"/>
              </a:ext>
            </a:extLst>
          </p:cNvPr>
          <p:cNvSpPr txBox="1"/>
          <p:nvPr/>
        </p:nvSpPr>
        <p:spPr>
          <a:xfrm>
            <a:off x="7021648" y="5576337"/>
            <a:ext cx="21422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Conocimiento de la comprensión de ciencia de los estudiantes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DE3251A-5662-4C90-88ED-DFB12B8580D8}"/>
              </a:ext>
            </a:extLst>
          </p:cNvPr>
          <p:cNvSpPr txBox="1"/>
          <p:nvPr/>
        </p:nvSpPr>
        <p:spPr>
          <a:xfrm flipH="1">
            <a:off x="9685948" y="5628264"/>
            <a:ext cx="2142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Conocimiento del de evaluación de las Ciencias </a:t>
            </a:r>
          </a:p>
        </p:txBody>
      </p:sp>
      <p:cxnSp>
        <p:nvCxnSpPr>
          <p:cNvPr id="24" name="Conector: angular 23">
            <a:extLst>
              <a:ext uri="{FF2B5EF4-FFF2-40B4-BE49-F238E27FC236}">
                <a16:creationId xmlns:a16="http://schemas.microsoft.com/office/drawing/2014/main" id="{78A2B927-863B-454D-A993-7034587DF2BD}"/>
              </a:ext>
            </a:extLst>
          </p:cNvPr>
          <p:cNvCxnSpPr>
            <a:endCxn id="20" idx="0"/>
          </p:cNvCxnSpPr>
          <p:nvPr/>
        </p:nvCxnSpPr>
        <p:spPr>
          <a:xfrm rot="10800000">
            <a:off x="2322895" y="690907"/>
            <a:ext cx="1738111" cy="12700"/>
          </a:xfrm>
          <a:prstGeom prst="bentConnector4">
            <a:avLst>
              <a:gd name="adj1" fmla="val 99854"/>
              <a:gd name="adj2" fmla="val -1367693"/>
            </a:avLst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: angular 29">
            <a:extLst>
              <a:ext uri="{FF2B5EF4-FFF2-40B4-BE49-F238E27FC236}">
                <a16:creationId xmlns:a16="http://schemas.microsoft.com/office/drawing/2014/main" id="{86AC0483-AB28-4E0F-812F-A2E5F1A2E734}"/>
              </a:ext>
            </a:extLst>
          </p:cNvPr>
          <p:cNvCxnSpPr>
            <a:stCxn id="3" idx="3"/>
            <a:endCxn id="22" idx="0"/>
          </p:cNvCxnSpPr>
          <p:nvPr/>
        </p:nvCxnSpPr>
        <p:spPr>
          <a:xfrm>
            <a:off x="7986762" y="809516"/>
            <a:ext cx="2255163" cy="141655"/>
          </a:xfrm>
          <a:prstGeom prst="bentConnector2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: angular 36">
            <a:extLst>
              <a:ext uri="{FF2B5EF4-FFF2-40B4-BE49-F238E27FC236}">
                <a16:creationId xmlns:a16="http://schemas.microsoft.com/office/drawing/2014/main" id="{52172CA1-7BF6-4A93-AFB3-E3856A60249C}"/>
              </a:ext>
            </a:extLst>
          </p:cNvPr>
          <p:cNvCxnSpPr>
            <a:cxnSpLocks/>
            <a:endCxn id="5" idx="3"/>
          </p:cNvCxnSpPr>
          <p:nvPr/>
        </p:nvCxnSpPr>
        <p:spPr>
          <a:xfrm rot="5400000">
            <a:off x="7823000" y="1153351"/>
            <a:ext cx="1223738" cy="312147"/>
          </a:xfrm>
          <a:prstGeom prst="bentConnector2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C84F0ED9-A26F-4C88-9957-AE5CF1F793BE}"/>
              </a:ext>
            </a:extLst>
          </p:cNvPr>
          <p:cNvCxnSpPr>
            <a:cxnSpLocks/>
          </p:cNvCxnSpPr>
          <p:nvPr/>
        </p:nvCxnSpPr>
        <p:spPr>
          <a:xfrm>
            <a:off x="2394102" y="2222695"/>
            <a:ext cx="0" cy="201784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47A2C4B8-31F0-4592-A8F6-E9DCD8C7BEC9}"/>
              </a:ext>
            </a:extLst>
          </p:cNvPr>
          <p:cNvCxnSpPr>
            <a:cxnSpLocks/>
          </p:cNvCxnSpPr>
          <p:nvPr/>
        </p:nvCxnSpPr>
        <p:spPr>
          <a:xfrm flipV="1">
            <a:off x="2394102" y="2745852"/>
            <a:ext cx="0" cy="261161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: angular 55">
            <a:extLst>
              <a:ext uri="{FF2B5EF4-FFF2-40B4-BE49-F238E27FC236}">
                <a16:creationId xmlns:a16="http://schemas.microsoft.com/office/drawing/2014/main" id="{CD533E18-0A40-4BB2-B4CE-A7912833AB69}"/>
              </a:ext>
            </a:extLst>
          </p:cNvPr>
          <p:cNvCxnSpPr>
            <a:stCxn id="5" idx="1"/>
            <a:endCxn id="9" idx="1"/>
          </p:cNvCxnSpPr>
          <p:nvPr/>
        </p:nvCxnSpPr>
        <p:spPr>
          <a:xfrm rot="10800000" flipH="1" flipV="1">
            <a:off x="6429921" y="1921293"/>
            <a:ext cx="637524" cy="1173560"/>
          </a:xfrm>
          <a:prstGeom prst="bentConnector3">
            <a:avLst>
              <a:gd name="adj1" fmla="val -35857"/>
            </a:avLst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: angular 57">
            <a:extLst>
              <a:ext uri="{FF2B5EF4-FFF2-40B4-BE49-F238E27FC236}">
                <a16:creationId xmlns:a16="http://schemas.microsoft.com/office/drawing/2014/main" id="{AAB44395-B7CC-4312-880A-520869026707}"/>
              </a:ext>
            </a:extLst>
          </p:cNvPr>
          <p:cNvCxnSpPr>
            <a:stCxn id="6" idx="3"/>
            <a:endCxn id="9" idx="3"/>
          </p:cNvCxnSpPr>
          <p:nvPr/>
        </p:nvCxnSpPr>
        <p:spPr>
          <a:xfrm flipH="1">
            <a:off x="10821743" y="1738540"/>
            <a:ext cx="382544" cy="1356313"/>
          </a:xfrm>
          <a:prstGeom prst="bentConnector3">
            <a:avLst>
              <a:gd name="adj1" fmla="val -59758"/>
            </a:avLst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D74E722E-1A0D-4A69-973D-EB82D899E908}"/>
              </a:ext>
            </a:extLst>
          </p:cNvPr>
          <p:cNvCxnSpPr/>
          <p:nvPr/>
        </p:nvCxnSpPr>
        <p:spPr>
          <a:xfrm>
            <a:off x="6541477" y="3429000"/>
            <a:ext cx="3910818" cy="0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DE5AF0F2-577E-4F7B-8E9F-6B30B7E688DA}"/>
              </a:ext>
            </a:extLst>
          </p:cNvPr>
          <p:cNvCxnSpPr/>
          <p:nvPr/>
        </p:nvCxnSpPr>
        <p:spPr>
          <a:xfrm>
            <a:off x="6513341" y="3429000"/>
            <a:ext cx="0" cy="246381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88434CA0-3CBB-411D-9698-7D7E4FBDF479}"/>
              </a:ext>
            </a:extLst>
          </p:cNvPr>
          <p:cNvCxnSpPr/>
          <p:nvPr/>
        </p:nvCxnSpPr>
        <p:spPr>
          <a:xfrm>
            <a:off x="10452295" y="3429000"/>
            <a:ext cx="0" cy="246381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7F6552B7-3508-45AC-B27A-454503A9E95B}"/>
              </a:ext>
            </a:extLst>
          </p:cNvPr>
          <p:cNvCxnSpPr>
            <a:cxnSpLocks/>
          </p:cNvCxnSpPr>
          <p:nvPr/>
        </p:nvCxnSpPr>
        <p:spPr>
          <a:xfrm>
            <a:off x="8736036" y="3354231"/>
            <a:ext cx="0" cy="74769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: angular 70">
            <a:extLst>
              <a:ext uri="{FF2B5EF4-FFF2-40B4-BE49-F238E27FC236}">
                <a16:creationId xmlns:a16="http://schemas.microsoft.com/office/drawing/2014/main" id="{A77B3D24-220E-4E6D-ADE0-DDB964C11F6A}"/>
              </a:ext>
            </a:extLst>
          </p:cNvPr>
          <p:cNvCxnSpPr>
            <a:cxnSpLocks/>
            <a:endCxn id="17" idx="1"/>
          </p:cNvCxnSpPr>
          <p:nvPr/>
        </p:nvCxnSpPr>
        <p:spPr>
          <a:xfrm rot="16200000" flipH="1">
            <a:off x="10623228" y="4884929"/>
            <a:ext cx="2151794" cy="258206"/>
          </a:xfrm>
          <a:prstGeom prst="bentConnector4">
            <a:avLst>
              <a:gd name="adj1" fmla="val 47"/>
              <a:gd name="adj2" fmla="val 188534"/>
            </a:avLst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B1D2766E-70E0-4BEE-9DE9-99F521594B67}"/>
              </a:ext>
            </a:extLst>
          </p:cNvPr>
          <p:cNvCxnSpPr>
            <a:endCxn id="13" idx="3"/>
          </p:cNvCxnSpPr>
          <p:nvPr/>
        </p:nvCxnSpPr>
        <p:spPr>
          <a:xfrm flipH="1">
            <a:off x="11779635" y="4912473"/>
            <a:ext cx="276377" cy="0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: angular 78">
            <a:extLst>
              <a:ext uri="{FF2B5EF4-FFF2-40B4-BE49-F238E27FC236}">
                <a16:creationId xmlns:a16="http://schemas.microsoft.com/office/drawing/2014/main" id="{5633DA0F-4238-4C0D-A030-5108D8FE116B}"/>
              </a:ext>
            </a:extLst>
          </p:cNvPr>
          <p:cNvCxnSpPr>
            <a:stCxn id="11" idx="1"/>
            <a:endCxn id="16" idx="3"/>
          </p:cNvCxnSpPr>
          <p:nvPr/>
        </p:nvCxnSpPr>
        <p:spPr>
          <a:xfrm rot="10800000" flipV="1">
            <a:off x="9163930" y="3935496"/>
            <a:ext cx="263813" cy="2241006"/>
          </a:xfrm>
          <a:prstGeom prst="bentConnector3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80">
            <a:extLst>
              <a:ext uri="{FF2B5EF4-FFF2-40B4-BE49-F238E27FC236}">
                <a16:creationId xmlns:a16="http://schemas.microsoft.com/office/drawing/2014/main" id="{C1EE324A-C16E-4066-80FD-16BC14D5026F}"/>
              </a:ext>
            </a:extLst>
          </p:cNvPr>
          <p:cNvCxnSpPr>
            <a:endCxn id="12" idx="3"/>
          </p:cNvCxnSpPr>
          <p:nvPr/>
        </p:nvCxnSpPr>
        <p:spPr>
          <a:xfrm flipH="1">
            <a:off x="9161414" y="4989233"/>
            <a:ext cx="134422" cy="0"/>
          </a:xfrm>
          <a:prstGeom prst="line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: angular 82">
            <a:extLst>
              <a:ext uri="{FF2B5EF4-FFF2-40B4-BE49-F238E27FC236}">
                <a16:creationId xmlns:a16="http://schemas.microsoft.com/office/drawing/2014/main" id="{9FBFE7F7-B756-449C-A6B5-DAEF23C19008}"/>
              </a:ext>
            </a:extLst>
          </p:cNvPr>
          <p:cNvCxnSpPr>
            <a:cxnSpLocks/>
            <a:endCxn id="14" idx="0"/>
          </p:cNvCxnSpPr>
          <p:nvPr/>
        </p:nvCxnSpPr>
        <p:spPr>
          <a:xfrm rot="10800000" flipV="1">
            <a:off x="5892794" y="4527374"/>
            <a:ext cx="3403043" cy="1017400"/>
          </a:xfrm>
          <a:prstGeom prst="bentConnector2">
            <a:avLst/>
          </a:prstGeom>
          <a:ln>
            <a:solidFill>
              <a:srgbClr val="FF6699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381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13E97B7D-B8C0-499C-9504-4219DE620EE9}"/>
              </a:ext>
            </a:extLst>
          </p:cNvPr>
          <p:cNvSpPr txBox="1"/>
          <p:nvPr/>
        </p:nvSpPr>
        <p:spPr>
          <a:xfrm>
            <a:off x="1055076" y="1055076"/>
            <a:ext cx="9312813" cy="2520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b="1" dirty="0">
                <a:latin typeface="SimSun" panose="02010600030101010101" pitchFamily="2" charset="-122"/>
                <a:ea typeface="SimSun" panose="02010600030101010101" pitchFamily="2" charset="-122"/>
              </a:rPr>
              <a:t>Referencias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Conocimiento didáctico del contenido. </a:t>
            </a:r>
            <a:r>
              <a:rPr lang="es-MX" i="1" dirty="0">
                <a:latin typeface="SimSun" panose="02010600030101010101" pitchFamily="2" charset="-122"/>
                <a:ea typeface="SimSun" panose="02010600030101010101" pitchFamily="2" charset="-122"/>
              </a:rPr>
              <a:t>Fonseca A., Guillermo, Garriz, A.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>
                <a:latin typeface="SimSun" panose="02010600030101010101" pitchFamily="2" charset="-122"/>
                <a:ea typeface="SimSun" panose="02010600030101010101" pitchFamily="2" charset="-122"/>
              </a:rPr>
              <a:t>El Conocimiento Didáctico del Contenido del concepto de biodiversidad en profesores información de biología. </a:t>
            </a:r>
            <a:r>
              <a:rPr lang="es-MX" i="1" dirty="0">
                <a:latin typeface="SimSun" panose="02010600030101010101" pitchFamily="2" charset="-122"/>
                <a:ea typeface="SimSun" panose="02010600030101010101" pitchFamily="2" charset="-122"/>
              </a:rPr>
              <a:t>Guillermo Fonseca A.</a:t>
            </a:r>
            <a:r>
              <a:rPr lang="es-ES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SimSun" panose="02010600030101010101" pitchFamily="2" charset="-122"/>
                <a:ea typeface="SimSun" panose="02010600030101010101" pitchFamily="2" charset="-122"/>
              </a:rPr>
              <a:t>LA DIDÁCTICA DE LOS CONTENIDOS CIENTÍFICOS.</a:t>
            </a:r>
            <a:r>
              <a:rPr lang="es-MX" b="1" i="1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s-ES" dirty="0">
                <a:latin typeface="SimSun" panose="02010600030101010101" pitchFamily="2" charset="-122"/>
                <a:ea typeface="SimSun" panose="02010600030101010101" pitchFamily="2" charset="-122"/>
              </a:rPr>
              <a:t>UNIDAD DE APRENDIZAJE I.</a:t>
            </a:r>
            <a:r>
              <a:rPr lang="es-MX" i="1" dirty="0">
                <a:latin typeface="SimSun" panose="02010600030101010101" pitchFamily="2" charset="-122"/>
                <a:ea typeface="SimSun" panose="02010600030101010101" pitchFamily="2" charset="-122"/>
              </a:rPr>
              <a:t>Formato de Word. </a:t>
            </a:r>
            <a:endParaRPr lang="es-ES" i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94758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BAD1121-49DD-4CF8-9E4A-6F470460E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379147"/>
              </p:ext>
            </p:extLst>
          </p:nvPr>
        </p:nvGraphicFramePr>
        <p:xfrm>
          <a:off x="643465" y="1325649"/>
          <a:ext cx="10905070" cy="536051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949348">
                  <a:extLst>
                    <a:ext uri="{9D8B030D-6E8A-4147-A177-3AD203B41FA5}">
                      <a16:colId xmlns:a16="http://schemas.microsoft.com/office/drawing/2014/main" val="2976553590"/>
                    </a:ext>
                  </a:extLst>
                </a:gridCol>
                <a:gridCol w="1731782">
                  <a:extLst>
                    <a:ext uri="{9D8B030D-6E8A-4147-A177-3AD203B41FA5}">
                      <a16:colId xmlns:a16="http://schemas.microsoft.com/office/drawing/2014/main" val="1006026339"/>
                    </a:ext>
                  </a:extLst>
                </a:gridCol>
                <a:gridCol w="1792297">
                  <a:extLst>
                    <a:ext uri="{9D8B030D-6E8A-4147-A177-3AD203B41FA5}">
                      <a16:colId xmlns:a16="http://schemas.microsoft.com/office/drawing/2014/main" val="4273431989"/>
                    </a:ext>
                  </a:extLst>
                </a:gridCol>
                <a:gridCol w="1700084">
                  <a:extLst>
                    <a:ext uri="{9D8B030D-6E8A-4147-A177-3AD203B41FA5}">
                      <a16:colId xmlns:a16="http://schemas.microsoft.com/office/drawing/2014/main" val="3941733569"/>
                    </a:ext>
                  </a:extLst>
                </a:gridCol>
                <a:gridCol w="1945025">
                  <a:extLst>
                    <a:ext uri="{9D8B030D-6E8A-4147-A177-3AD203B41FA5}">
                      <a16:colId xmlns:a16="http://schemas.microsoft.com/office/drawing/2014/main" val="3733654150"/>
                    </a:ext>
                  </a:extLst>
                </a:gridCol>
                <a:gridCol w="1786534">
                  <a:extLst>
                    <a:ext uri="{9D8B030D-6E8A-4147-A177-3AD203B41FA5}">
                      <a16:colId xmlns:a16="http://schemas.microsoft.com/office/drawing/2014/main" val="34432157"/>
                    </a:ext>
                  </a:extLst>
                </a:gridCol>
              </a:tblGrid>
              <a:tr h="20036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Rúbrica de Organizador Gráfico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028" marR="33028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757914"/>
                  </a:ext>
                </a:extLst>
              </a:tr>
              <a:tr h="500141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207770" algn="l"/>
                        </a:tabLst>
                      </a:pPr>
                      <a:r>
                        <a:rPr lang="es-MX" sz="1000" dirty="0">
                          <a:effectLst/>
                        </a:rPr>
                        <a:t>Competencias profesionales: Utiliza metodologías pertinentes y actualizadas para promover el aprendizaje de los conocimientos científicos de los alumnos en el campo Exploración y comprensión del mundo natural y social que propone el currículum, considerando los contextos y su desarrollo.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028" marR="33028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 PROPÓSITO: Elaborar un análisis a través de un organizador gráfico del contenido de un tema.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028" marR="33028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830281"/>
                  </a:ext>
                </a:extLst>
              </a:tr>
              <a:tr h="182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Referentes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8" marR="50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     Pre formal   6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8" marR="50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 Receptivo 7 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8" marR="50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Resolutivo 8 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8" marR="50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Autónomo 9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8" marR="50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Estratégico 10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8" marR="50958" marT="0" marB="0"/>
                </a:tc>
                <a:extLst>
                  <a:ext uri="{0D108BD9-81ED-4DB2-BD59-A6C34878D82A}">
                    <a16:rowId xmlns:a16="http://schemas.microsoft.com/office/drawing/2014/main" val="2806747201"/>
                  </a:ext>
                </a:extLst>
              </a:tr>
              <a:tr h="41303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Criterios: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1.-Analiza el contenido del   texto Conocimiento didáctico del contenido. Fonseca A., Guillermo, y Garriz, A y sus características utilizando como organizador gráfico un mapa mental o conceptual para dar su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opinión.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2.- Sintetiza la información proporcionada del texto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3.- Utiliza la información contenida en el texto para desarrollar argumentos.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Portada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3 diapositivas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Creatividad y diseño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Referencias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Ortografía  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8" marR="50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1.-No Distingue lo relevante de un texto,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2.- Reduce a términos breves y precisos lo esencial del texto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3.- Registra pocas ideas de manera clara, coherente y sintética del texto para desarrollar argumentos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8" marR="50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1.-Distingue poco lo relevante de un texto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2.- Redacta un texto breve con los datos poco importan del texto como consecuencia de una interpretación personal de los conceptos, ideas o argumentos presentados.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3.- Identifica, ordena e interpreta las ideas y conceptos explícitos e implícitos del texto, considerando el contexto en el que se generaron y en el que se reciben.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8" marR="50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1.- Distingue lo relevante de un texto; e infiere el significado de palabras por el contexto.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2.- Organiza los conceptos, ideas o argumentos presentados en orden jerárquico del texto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3.-Sustenta una postura personal sobre la información contenida en el texto, valora la relevancia y considera otros puntos de vista de manera crítica y reflexiva.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8" marR="509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  <a:highlight>
                            <a:srgbClr val="00FFFF"/>
                          </a:highlight>
                        </a:rPr>
                        <a:t>1.-Distingue lo relevante de un texto; infiere el significado de palabras por el contexto y recapitula lo leído.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  <a:highlight>
                            <a:srgbClr val="00FFFF"/>
                          </a:highlight>
                        </a:rPr>
                        <a:t>2.-Organiza y gráfica la estructura del texto empleando mapas conceptuales o esquemas de diversa índole.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  <a:highlight>
                            <a:srgbClr val="00FFFF"/>
                          </a:highlight>
                        </a:rPr>
                        <a:t>3.-Como resultado de utilizar la información contenida en el texto, argumenta la solución de un problema, empleando gráficas y el uso de las tecnologías de la información y la comunicación</a:t>
                      </a:r>
                      <a:endParaRPr lang="es-MX" sz="1000" dirty="0"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8" marR="509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1.-Distingue lo relevante de un texto; infiere el significado de palabras por el contexto y lo aborda con creatividad.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2.-Organiza y gráfica la estructura del texto de manera creativa e innovadora los conceptos, ideas o argumentos presentados en orden jerárquico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3.-Sustenta una postura personal sobre la información contenida en el texto, valora la relevancia manera crítica y reflexiva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8" marR="50958" marT="0" marB="0">
                    <a:solidFill>
                      <a:srgbClr val="FF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101493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B23A7AB1-CF6C-44E6-961D-912E8B02A48D}"/>
              </a:ext>
            </a:extLst>
          </p:cNvPr>
          <p:cNvSpPr txBox="1"/>
          <p:nvPr/>
        </p:nvSpPr>
        <p:spPr>
          <a:xfrm>
            <a:off x="2781886" y="364760"/>
            <a:ext cx="6098344" cy="851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Curso: Estrategias para la exploración del mundo natural 2º. Semestre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9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Profra. Yixie Karelia Laguna Montañez.</a:t>
            </a:r>
            <a:endParaRPr lang="es-MX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8842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718420D8A8FC40AC1D65C1E19E851D" ma:contentTypeVersion="7" ma:contentTypeDescription="Create a new document." ma:contentTypeScope="" ma:versionID="e5ef1b4f940cb92a420fd276307f84e8">
  <xsd:schema xmlns:xsd="http://www.w3.org/2001/XMLSchema" xmlns:xs="http://www.w3.org/2001/XMLSchema" xmlns:p="http://schemas.microsoft.com/office/2006/metadata/properties" xmlns:ns3="cd6dcc55-c644-4885-a6bb-e2c5e983a3f0" xmlns:ns4="b5d04201-dbdd-464d-8edf-1d663657a033" targetNamespace="http://schemas.microsoft.com/office/2006/metadata/properties" ma:root="true" ma:fieldsID="b117258c6283f011099ede0ceb39e3a9" ns3:_="" ns4:_="">
    <xsd:import namespace="cd6dcc55-c644-4885-a6bb-e2c5e983a3f0"/>
    <xsd:import namespace="b5d04201-dbdd-464d-8edf-1d663657a03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6dcc55-c644-4885-a6bb-e2c5e983a3f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d04201-dbdd-464d-8edf-1d663657a0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9D70D4-BC90-44B4-AF91-7A4DD399F7AF}">
  <ds:schemaRefs>
    <ds:schemaRef ds:uri="cd6dcc55-c644-4885-a6bb-e2c5e983a3f0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b5d04201-dbdd-464d-8edf-1d663657a033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5992250-1204-4B5B-87A7-0E7A5472C8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996CA1-860F-4236-B91F-EF33B0EDA7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6dcc55-c644-4885-a6bb-e2c5e983a3f0"/>
    <ds:schemaRef ds:uri="b5d04201-dbdd-464d-8edf-1d663657a0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1039</Words>
  <Application>Microsoft Office PowerPoint</Application>
  <PresentationFormat>Panorámica</PresentationFormat>
  <Paragraphs>136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SimSun</vt:lpstr>
      <vt:lpstr>Arial</vt:lpstr>
      <vt:lpstr>Calibri</vt:lpstr>
      <vt:lpstr>Calibri Light</vt:lpstr>
      <vt:lpstr>Modern Love</vt:lpstr>
      <vt:lpstr>Modern Love Caps</vt:lpstr>
      <vt:lpstr>Modern Love Grunge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VICTORIA BERENICE MONRREAL CAMACHO</dc:creator>
  <cp:lastModifiedBy>VICTORIA BERENICE MONRREAL CAMACHO</cp:lastModifiedBy>
  <cp:revision>33</cp:revision>
  <dcterms:created xsi:type="dcterms:W3CDTF">2021-03-18T02:35:19Z</dcterms:created>
  <dcterms:modified xsi:type="dcterms:W3CDTF">2021-03-19T04:32:26Z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0x0101000B718420D8A8FC40AC1D65C1E19E851D</vt:lpwstr>
  </property>
</Properties>
</file>