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3"/>
  </p:notesMasterIdLst>
  <p:sldIdLst>
    <p:sldId id="281" r:id="rId2"/>
    <p:sldId id="256" r:id="rId3"/>
    <p:sldId id="257" r:id="rId4"/>
    <p:sldId id="259" r:id="rId5"/>
    <p:sldId id="283" r:id="rId6"/>
    <p:sldId id="284" r:id="rId7"/>
    <p:sldId id="285" r:id="rId8"/>
    <p:sldId id="286" r:id="rId9"/>
    <p:sldId id="287" r:id="rId10"/>
    <p:sldId id="270" r:id="rId11"/>
    <p:sldId id="288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Itim" panose="020B0604020202020204" charset="-34"/>
      <p:regular r:id="rId18"/>
    </p:embeddedFont>
    <p:embeddedFont>
      <p:font typeface="Book Antiqua" panose="02040602050305030304" pitchFamily="18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EDE69CF-DEBA-40D7-9BA6-8D1D16C0C79E}">
  <a:tblStyle styleId="{4EDE69CF-DEBA-40D7-9BA6-8D1D16C0C79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21" autoAdjust="0"/>
  </p:normalViewPr>
  <p:slideViewPr>
    <p:cSldViewPr snapToGrid="0">
      <p:cViewPr varScale="1">
        <p:scale>
          <a:sx n="93" d="100"/>
          <a:sy n="93" d="100"/>
        </p:scale>
        <p:origin x="732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10232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8b238304a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8b238304a6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964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8bca512db4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8bca512db4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2626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8b8338ba29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8b8338ba29_0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940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8bca512db4_0_2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" name="Google Shape;1404;g8bca512db4_0_25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8397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EAD1DC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4" name="Google Shape;14;p2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351850" y="1498850"/>
            <a:ext cx="4440300" cy="144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9" name="Google Shape;29;p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1" name="Google Shape;41;p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4" name="Google Shape;44;p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1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41" name="Google Shape;341;p1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" name="Google Shape;360;p13"/>
          <p:cNvSpPr txBox="1">
            <a:spLocks noGrp="1"/>
          </p:cNvSpPr>
          <p:nvPr>
            <p:ph type="title"/>
          </p:nvPr>
        </p:nvSpPr>
        <p:spPr>
          <a:xfrm>
            <a:off x="1061575" y="1371025"/>
            <a:ext cx="2808000" cy="7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body" idx="1"/>
          </p:nvPr>
        </p:nvSpPr>
        <p:spPr>
          <a:xfrm>
            <a:off x="1061575" y="2618975"/>
            <a:ext cx="2808000" cy="11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362" name="Google Shape;362;p13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3" name="Google Shape;363;p13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oogle Shape;534;p1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35" name="Google Shape;535;p1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7" name="Google Shape;557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824600" cy="9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9" r:id="rId4"/>
    <p:sldLayoutId id="2147483665" r:id="rId5"/>
    <p:sldLayoutId id="214748367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">
            <a:extLst>
              <a:ext uri="{FF2B5EF4-FFF2-40B4-BE49-F238E27FC236}">
                <a16:creationId xmlns="" xmlns:a16="http://schemas.microsoft.com/office/drawing/2014/main" id="{23FED04C-0A4C-4A45-BDD3-D3A7F25B4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5571" y="182431"/>
            <a:ext cx="474681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ESCUELA NORMAL DE EDUCACI</a:t>
            </a: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PREESCOLAR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Licenciatura en Educaci</a:t>
            </a: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preescolar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Ciclo escolar 2020 </a:t>
            </a: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="" xmlns:a16="http://schemas.microsoft.com/office/drawing/2014/main" id="{3DA01912-D813-4ACC-A7C9-0687CB679AD2}"/>
              </a:ext>
            </a:extLst>
          </p:cNvPr>
          <p:cNvGrpSpPr/>
          <p:nvPr/>
        </p:nvGrpSpPr>
        <p:grpSpPr>
          <a:xfrm>
            <a:off x="2469265" y="1019097"/>
            <a:ext cx="4747733" cy="1070610"/>
            <a:chOff x="0" y="0"/>
            <a:chExt cx="4429999" cy="909701"/>
          </a:xfrm>
        </p:grpSpPr>
        <p:pic>
          <p:nvPicPr>
            <p:cNvPr id="11" name="2 Imagen">
              <a:extLst>
                <a:ext uri="{FF2B5EF4-FFF2-40B4-BE49-F238E27FC236}">
                  <a16:creationId xmlns="" xmlns:a16="http://schemas.microsoft.com/office/drawing/2014/main" id="{88CAB12E-66BC-4F21-B612-827F66459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61952" cy="909701"/>
            </a:xfrm>
            <a:prstGeom prst="rect">
              <a:avLst/>
            </a:prstGeom>
          </p:spPr>
        </p:pic>
        <p:sp>
          <p:nvSpPr>
            <p:cNvPr id="12" name="1 CuadroTexto">
              <a:extLst>
                <a:ext uri="{FF2B5EF4-FFF2-40B4-BE49-F238E27FC236}">
                  <a16:creationId xmlns="" xmlns:a16="http://schemas.microsoft.com/office/drawing/2014/main" id="{86F8E5F9-33AB-4078-94DE-8640954397CC}"/>
                </a:ext>
              </a:extLst>
            </p:cNvPr>
            <p:cNvSpPr txBox="1"/>
            <p:nvPr/>
          </p:nvSpPr>
          <p:spPr>
            <a:xfrm>
              <a:off x="2145269" y="152874"/>
              <a:ext cx="2284730" cy="73787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s-MX" b="1" kern="1200" dirty="0">
                  <a:solidFill>
                    <a:srgbClr val="939393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ESTRATEGIAS PARA LA EXPLORACIÓN DEL MUNDO NATURAL</a:t>
              </a:r>
              <a:endParaRPr lang="es-MX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3" name="12 Conector recto">
              <a:extLst>
                <a:ext uri="{FF2B5EF4-FFF2-40B4-BE49-F238E27FC236}">
                  <a16:creationId xmlns="" xmlns:a16="http://schemas.microsoft.com/office/drawing/2014/main" id="{14AFB0CA-360B-4F37-9A33-C9D9F34B449C}"/>
                </a:ext>
              </a:extLst>
            </p:cNvPr>
            <p:cNvCxnSpPr/>
            <p:nvPr/>
          </p:nvCxnSpPr>
          <p:spPr>
            <a:xfrm>
              <a:off x="2079312" y="4"/>
              <a:ext cx="0" cy="837693"/>
            </a:xfrm>
            <a:prstGeom prst="line">
              <a:avLst/>
            </a:prstGeom>
            <a:ln w="19050"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4">
            <a:extLst>
              <a:ext uri="{FF2B5EF4-FFF2-40B4-BE49-F238E27FC236}">
                <a16:creationId xmlns="" xmlns:a16="http://schemas.microsoft.com/office/drawing/2014/main" id="{568025AF-9CEE-4959-BD9E-94528C596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9414" y="1363897"/>
            <a:ext cx="4059125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Nombre de la alumna: </a:t>
            </a: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­­­­­</a:t>
            </a: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b="1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Ariana Jazmín Morales Saucedo N lista 16</a:t>
            </a:r>
            <a:endParaRPr kumimoji="0" lang="es-MX" altLang="es-MX" sz="1400" b="1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b="1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Mariel Reséndiz Villarreal N. Lista 18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Andrea Victoria Sanguino Rocamontes N. Lista 19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b="1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Gabriela Vargas Aldape N. Lista 21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Grupo:  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b="1" dirty="0">
                <a:solidFill>
                  <a:schemeClr val="bg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Conocimiento Didáctico del Contenido 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UNIDAD I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Fecha: 18 de marzo de  2021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19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ángulo: esquinas redondeadas 59">
            <a:extLst>
              <a:ext uri="{FF2B5EF4-FFF2-40B4-BE49-F238E27FC236}">
                <a16:creationId xmlns=""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786463" y="448972"/>
            <a:ext cx="1772996" cy="4486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Erickson (1989)</a:t>
            </a:r>
            <a:endParaRPr lang="es-MX" dirty="0"/>
          </a:p>
        </p:txBody>
      </p:sp>
      <p:sp>
        <p:nvSpPr>
          <p:cNvPr id="90" name="Rectángulo: esquinas redondeadas 59">
            <a:extLst>
              <a:ext uri="{FF2B5EF4-FFF2-40B4-BE49-F238E27FC236}">
                <a16:creationId xmlns=""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573399" y="1018307"/>
            <a:ext cx="5758575" cy="27317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>
                <a:solidFill>
                  <a:schemeClr val="bg2"/>
                </a:solidFill>
              </a:rPr>
              <a:t>Señala: “utilizare </a:t>
            </a:r>
            <a:r>
              <a:rPr lang="es-MX" dirty="0">
                <a:solidFill>
                  <a:schemeClr val="bg2"/>
                </a:solidFill>
              </a:rPr>
              <a:t>el término interpretativo para referirme a todo el conjunto de enfoques de la investigación observacional participativa. Adopto este término por tres razones: </a:t>
            </a:r>
            <a:endParaRPr lang="es-MX" dirty="0" smtClean="0">
              <a:solidFill>
                <a:schemeClr val="bg2"/>
              </a:solidFill>
            </a:endParaRPr>
          </a:p>
          <a:p>
            <a:pPr marL="342900" indent="-342900">
              <a:buAutoNum type="alphaLcParenR"/>
            </a:pPr>
            <a:r>
              <a:rPr lang="es-MX" dirty="0" smtClean="0">
                <a:solidFill>
                  <a:schemeClr val="bg2"/>
                </a:solidFill>
              </a:rPr>
              <a:t>es </a:t>
            </a:r>
            <a:r>
              <a:rPr lang="es-MX" dirty="0">
                <a:solidFill>
                  <a:schemeClr val="bg2"/>
                </a:solidFill>
              </a:rPr>
              <a:t>más inclusivo que muchos de los </a:t>
            </a:r>
            <a:r>
              <a:rPr lang="es-MX" dirty="0" smtClean="0">
                <a:solidFill>
                  <a:schemeClr val="bg2"/>
                </a:solidFill>
              </a:rPr>
              <a:t>otros como por ejemplo </a:t>
            </a:r>
            <a:r>
              <a:rPr lang="es-MX" dirty="0">
                <a:solidFill>
                  <a:schemeClr val="bg2"/>
                </a:solidFill>
              </a:rPr>
              <a:t>etnografía o estudio de </a:t>
            </a:r>
            <a:r>
              <a:rPr lang="es-MX" dirty="0" smtClean="0">
                <a:solidFill>
                  <a:schemeClr val="bg2"/>
                </a:solidFill>
              </a:rPr>
              <a:t>casos</a:t>
            </a:r>
          </a:p>
          <a:p>
            <a:pPr marL="342900" indent="-342900">
              <a:buAutoNum type="alphaLcParenR"/>
            </a:pPr>
            <a:r>
              <a:rPr lang="es-MX" dirty="0" smtClean="0">
                <a:solidFill>
                  <a:schemeClr val="bg2"/>
                </a:solidFill>
              </a:rPr>
              <a:t>evita </a:t>
            </a:r>
            <a:r>
              <a:rPr lang="es-MX" dirty="0">
                <a:solidFill>
                  <a:schemeClr val="bg2"/>
                </a:solidFill>
              </a:rPr>
              <a:t>la connotación de definir a estos enfoques como esencialmente no </a:t>
            </a:r>
            <a:r>
              <a:rPr lang="es-MX" dirty="0" smtClean="0">
                <a:solidFill>
                  <a:schemeClr val="bg2"/>
                </a:solidFill>
              </a:rPr>
              <a:t>cuantitativos, dado </a:t>
            </a:r>
            <a:r>
              <a:rPr lang="es-MX" dirty="0">
                <a:solidFill>
                  <a:schemeClr val="bg2"/>
                </a:solidFill>
              </a:rPr>
              <a:t>que cierto tipo de cuantificación suele emplearse en el </a:t>
            </a:r>
            <a:r>
              <a:rPr lang="es-MX" dirty="0" smtClean="0">
                <a:solidFill>
                  <a:schemeClr val="bg2"/>
                </a:solidFill>
              </a:rPr>
              <a:t>trabajo</a:t>
            </a:r>
          </a:p>
          <a:p>
            <a:pPr marL="342900" indent="-342900">
              <a:buAutoNum type="alphaLcParenR"/>
            </a:pPr>
            <a:r>
              <a:rPr lang="es-MX" dirty="0" smtClean="0">
                <a:solidFill>
                  <a:schemeClr val="bg2"/>
                </a:solidFill>
              </a:rPr>
              <a:t>apunta </a:t>
            </a:r>
            <a:r>
              <a:rPr lang="es-MX" dirty="0">
                <a:solidFill>
                  <a:schemeClr val="bg2"/>
                </a:solidFill>
              </a:rPr>
              <a:t>al aspecto clave de la semejanza familiar entre los distintos enfoques: el interés de la investigación se centra en el significado humano en la vida social y en su dilucidación y exposición por parte del investigador.”</a:t>
            </a:r>
            <a:endParaRPr lang="es-MX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59">
            <a:extLst>
              <a:ext uri="{FF2B5EF4-FFF2-40B4-BE49-F238E27FC236}">
                <a16:creationId xmlns=""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1560380" y="81844"/>
            <a:ext cx="6371295" cy="3840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4 Rectángulo"/>
          <p:cNvSpPr/>
          <p:nvPr/>
        </p:nvSpPr>
        <p:spPr>
          <a:xfrm>
            <a:off x="1560380" y="20794"/>
            <a:ext cx="6371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/>
              <a:t>“Científicos explorando, investigando, conociendo y asumiendo la biodiversidad como parte de su identidad”</a:t>
            </a:r>
            <a:endParaRPr lang="es-MX" dirty="0"/>
          </a:p>
        </p:txBody>
      </p:sp>
      <p:cxnSp>
        <p:nvCxnSpPr>
          <p:cNvPr id="8" name="Conector: angular 8">
            <a:extLst>
              <a:ext uri="{FF2B5EF4-FFF2-40B4-BE49-F238E27FC236}">
                <a16:creationId xmlns="" xmlns:a16="http://schemas.microsoft.com/office/drawing/2014/main" id="{2A00EF5A-359D-484F-9526-093EBB2A889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726453" y="-2947810"/>
            <a:ext cx="39146" cy="7476104"/>
          </a:xfrm>
          <a:prstGeom prst="bentConnector3">
            <a:avLst>
              <a:gd name="adj1" fmla="val 222224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="" xmlns:a16="http://schemas.microsoft.com/office/drawing/2014/main" id="{65ADA21F-4264-4FE3-8CCD-87A301B1B1F8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4746027" y="465852"/>
            <a:ext cx="1" cy="2413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Rectángulo: esquinas redondeadas 59">
            <a:extLst>
              <a:ext uri="{FF2B5EF4-FFF2-40B4-BE49-F238E27FC236}">
                <a16:creationId xmlns=""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439626" y="861559"/>
            <a:ext cx="1772996" cy="3860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: esquinas redondeadas 59">
            <a:extLst>
              <a:ext uri="{FF2B5EF4-FFF2-40B4-BE49-F238E27FC236}">
                <a16:creationId xmlns=""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2729771" y="859690"/>
            <a:ext cx="2016255" cy="3743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: esquinas redondeadas 59">
            <a:extLst>
              <a:ext uri="{FF2B5EF4-FFF2-40B4-BE49-F238E27FC236}">
                <a16:creationId xmlns=""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4920227" y="848562"/>
            <a:ext cx="2152415" cy="3889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Rectángulo: esquinas redondeadas 59">
            <a:extLst>
              <a:ext uri="{FF2B5EF4-FFF2-40B4-BE49-F238E27FC236}">
                <a16:creationId xmlns=""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186057" y="1337727"/>
            <a:ext cx="2320837" cy="215532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Rectángulo: esquinas redondeadas 59">
            <a:extLst>
              <a:ext uri="{FF2B5EF4-FFF2-40B4-BE49-F238E27FC236}">
                <a16:creationId xmlns=""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2677129" y="1428528"/>
            <a:ext cx="2068897" cy="20511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Rectángulo: esquinas redondeadas 59">
            <a:extLst>
              <a:ext uri="{FF2B5EF4-FFF2-40B4-BE49-F238E27FC236}">
                <a16:creationId xmlns=""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4844311" y="1421921"/>
            <a:ext cx="2234583" cy="20511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CuadroTexto 24"/>
          <p:cNvSpPr txBox="1"/>
          <p:nvPr/>
        </p:nvSpPr>
        <p:spPr>
          <a:xfrm>
            <a:off x="433030" y="819855"/>
            <a:ext cx="19220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/>
              <a:t>Respecto a las orientaciones hacia la enseñanza de las ciencias</a:t>
            </a:r>
            <a:endParaRPr lang="es-MX" sz="9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209236" y="1357385"/>
            <a:ext cx="23696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En la unidad didáctica los profesores en formación señalan, que las orientaciones respecto a la enseñanza y el aprendizaje de las ciencias, debe responder a “ la construcción del conocimiento en las ciencias naturales es uno de los retos que se plantean todos los docentes en relación con los cambios, conceptuales, metodológicos y actitudinales en el estudiante”.</a:t>
            </a:r>
            <a:endParaRPr lang="es-MX" sz="1100" dirty="0"/>
          </a:p>
        </p:txBody>
      </p:sp>
      <p:sp>
        <p:nvSpPr>
          <p:cNvPr id="27" name="CuadroTexto 26"/>
          <p:cNvSpPr txBox="1"/>
          <p:nvPr/>
        </p:nvSpPr>
        <p:spPr>
          <a:xfrm>
            <a:off x="2716328" y="854110"/>
            <a:ext cx="2029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/>
              <a:t>Respecto al Conocimiento del currículo de ciencias</a:t>
            </a:r>
            <a:endParaRPr lang="es-MX" sz="900" b="1" dirty="0"/>
          </a:p>
        </p:txBody>
      </p:sp>
      <p:sp>
        <p:nvSpPr>
          <p:cNvPr id="28" name="CuadroTexto 27"/>
          <p:cNvSpPr txBox="1"/>
          <p:nvPr/>
        </p:nvSpPr>
        <p:spPr>
          <a:xfrm>
            <a:off x="2729772" y="1421921"/>
            <a:ext cx="20162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En el diseño de la Unidad Didáctica por parte de los profesores en formación, reconocen los marcos de referencia de orden nacional: “los estándares básicos de competencias a trabajar en el diseño e implementación de esta unidad didáctica fueron los propuestos por el Ministerio de Educación Nacional de Colombia</a:t>
            </a:r>
            <a:endParaRPr lang="es-MX" sz="1100" dirty="0"/>
          </a:p>
        </p:txBody>
      </p:sp>
      <p:sp>
        <p:nvSpPr>
          <p:cNvPr id="29" name="CuadroTexto 28"/>
          <p:cNvSpPr txBox="1"/>
          <p:nvPr/>
        </p:nvSpPr>
        <p:spPr>
          <a:xfrm>
            <a:off x="4905460" y="845350"/>
            <a:ext cx="2167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/>
              <a:t>Respecto al Conocimiento de Evaluación de las ciencias</a:t>
            </a:r>
            <a:endParaRPr lang="es-MX" sz="900" b="1" dirty="0"/>
          </a:p>
        </p:txBody>
      </p:sp>
      <p:sp>
        <p:nvSpPr>
          <p:cNvPr id="30" name="CuadroTexto 29"/>
          <p:cNvSpPr txBox="1"/>
          <p:nvPr/>
        </p:nvSpPr>
        <p:spPr>
          <a:xfrm>
            <a:off x="4890848" y="1451335"/>
            <a:ext cx="21880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/>
              <a:t>La evaluación es el proceso por medio del cual se pretende reconocer el grado de aprendizaje a nivel cualitativo y cuantitativo, en el caso de esta unidad didáctica el proceso de aprendizaje se hará en el orden cualitativo, ya que se pretende establecer el grado de asociación y de construcción que los estudiantes desarrollarán el concepto de biodiversidad.</a:t>
            </a:r>
            <a:endParaRPr lang="es-MX" sz="1050" dirty="0"/>
          </a:p>
        </p:txBody>
      </p:sp>
      <p:sp>
        <p:nvSpPr>
          <p:cNvPr id="31" name="Rectángulo: esquinas redondeadas 59">
            <a:extLst>
              <a:ext uri="{FF2B5EF4-FFF2-40B4-BE49-F238E27FC236}">
                <a16:creationId xmlns=""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7311203" y="831867"/>
            <a:ext cx="1719781" cy="4958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CuadroTexto 31"/>
          <p:cNvSpPr txBox="1"/>
          <p:nvPr/>
        </p:nvSpPr>
        <p:spPr>
          <a:xfrm>
            <a:off x="7296437" y="861559"/>
            <a:ext cx="17345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/>
              <a:t>Respecto al Conocimiento de Estrategias Instructivas de ciencia</a:t>
            </a:r>
            <a:endParaRPr lang="es-MX" sz="900" b="1" dirty="0"/>
          </a:p>
        </p:txBody>
      </p:sp>
      <p:sp>
        <p:nvSpPr>
          <p:cNvPr id="33" name="Rectángulo: esquinas redondeadas 59">
            <a:extLst>
              <a:ext uri="{FF2B5EF4-FFF2-40B4-BE49-F238E27FC236}">
                <a16:creationId xmlns=""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7223717" y="1444387"/>
            <a:ext cx="1807268" cy="202867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CuadroTexto 33"/>
          <p:cNvSpPr txBox="1"/>
          <p:nvPr/>
        </p:nvSpPr>
        <p:spPr>
          <a:xfrm>
            <a:off x="7223716" y="1533528"/>
            <a:ext cx="1938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En la unidad didáctica se hace explicito el cómo en relación con la enseñanza y aprendizajes de las ciencias, aspecto que lo ubican a través de la enseñanza por investigación</a:t>
            </a:r>
            <a:endParaRPr lang="es-MX" sz="1100" dirty="0"/>
          </a:p>
        </p:txBody>
      </p:sp>
      <p:sp>
        <p:nvSpPr>
          <p:cNvPr id="22" name="Rectángulo: esquinas redondeadas 59">
            <a:extLst>
              <a:ext uri="{FF2B5EF4-FFF2-40B4-BE49-F238E27FC236}">
                <a16:creationId xmlns=""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439626" y="4141668"/>
            <a:ext cx="2016255" cy="4931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Rectángulo: esquinas redondeadas 59">
            <a:extLst>
              <a:ext uri="{FF2B5EF4-FFF2-40B4-BE49-F238E27FC236}">
                <a16:creationId xmlns=""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2716329" y="3860314"/>
            <a:ext cx="2574862" cy="11216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CuadroTexto 23"/>
          <p:cNvSpPr txBox="1"/>
          <p:nvPr/>
        </p:nvSpPr>
        <p:spPr>
          <a:xfrm>
            <a:off x="2729771" y="3873955"/>
            <a:ext cx="26333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En este componente se establece la necesidad de reconocer las ideas previas de los estudiantes a través de la elaboración de un dibujo acerca de la biodiversidad y la explicación del mismo.</a:t>
            </a:r>
            <a:endParaRPr lang="es-MX" sz="1100" dirty="0"/>
          </a:p>
        </p:txBody>
      </p:sp>
      <p:sp>
        <p:nvSpPr>
          <p:cNvPr id="35" name="CuadroTexto 34"/>
          <p:cNvSpPr txBox="1"/>
          <p:nvPr/>
        </p:nvSpPr>
        <p:spPr>
          <a:xfrm>
            <a:off x="367707" y="4126997"/>
            <a:ext cx="20296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/>
              <a:t>Respecto al Conocimiento de la Comprensión de ciencia de los estudiantes</a:t>
            </a:r>
            <a:endParaRPr lang="es-MX" sz="900" b="1" dirty="0"/>
          </a:p>
        </p:txBody>
      </p:sp>
    </p:spTree>
    <p:extLst>
      <p:ext uri="{BB962C8B-B14F-4D97-AF65-F5344CB8AC3E}">
        <p14:creationId xmlns:p14="http://schemas.microsoft.com/office/powerpoint/2010/main" val="3063022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791;p29">
            <a:extLst>
              <a:ext uri="{FF2B5EF4-FFF2-40B4-BE49-F238E27FC236}">
                <a16:creationId xmlns="" xmlns:a16="http://schemas.microsoft.com/office/drawing/2014/main" id="{9C8C54AF-4B83-4F49-96EF-A4723999236A}"/>
              </a:ext>
            </a:extLst>
          </p:cNvPr>
          <p:cNvSpPr txBox="1">
            <a:spLocks/>
          </p:cNvSpPr>
          <p:nvPr/>
        </p:nvSpPr>
        <p:spPr>
          <a:xfrm>
            <a:off x="1237253" y="1871157"/>
            <a:ext cx="6443713" cy="14478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6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r>
              <a:rPr lang="es-MX" sz="7200" dirty="0">
                <a:solidFill>
                  <a:schemeClr val="tx1"/>
                </a:solidFill>
                <a:latin typeface="Hello Valentica" panose="02000503000000020004" pitchFamily="2" charset="0"/>
              </a:rPr>
              <a:t>Conocimiento Didáctico del Contenido</a:t>
            </a:r>
          </a:p>
        </p:txBody>
      </p:sp>
      <p:cxnSp>
        <p:nvCxnSpPr>
          <p:cNvPr id="793" name="Google Shape;793;p29"/>
          <p:cNvCxnSpPr/>
          <p:nvPr/>
        </p:nvCxnSpPr>
        <p:spPr>
          <a:xfrm>
            <a:off x="5493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4" name="Google Shape;794;p29"/>
          <p:cNvCxnSpPr/>
          <p:nvPr/>
        </p:nvCxnSpPr>
        <p:spPr>
          <a:xfrm>
            <a:off x="7165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95" name="Google Shape;795;p29"/>
          <p:cNvGrpSpPr/>
          <p:nvPr/>
        </p:nvGrpSpPr>
        <p:grpSpPr>
          <a:xfrm>
            <a:off x="4796078" y="4434972"/>
            <a:ext cx="2310700" cy="320922"/>
            <a:chOff x="1394800" y="3522000"/>
            <a:chExt cx="1048650" cy="138275"/>
          </a:xfrm>
        </p:grpSpPr>
        <p:sp>
          <p:nvSpPr>
            <p:cNvPr id="796" name="Google Shape;796;p29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9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9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9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9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5" name="Google Shape;805;p29"/>
          <p:cNvSpPr/>
          <p:nvPr/>
        </p:nvSpPr>
        <p:spPr>
          <a:xfrm rot="489382">
            <a:off x="6587619" y="458135"/>
            <a:ext cx="932338" cy="512411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6" name="Google Shape;806;p29"/>
          <p:cNvGrpSpPr/>
          <p:nvPr/>
        </p:nvGrpSpPr>
        <p:grpSpPr>
          <a:xfrm rot="6705569">
            <a:off x="1568056" y="3682865"/>
            <a:ext cx="806638" cy="421735"/>
            <a:chOff x="1822875" y="1377000"/>
            <a:chExt cx="548075" cy="286550"/>
          </a:xfrm>
        </p:grpSpPr>
        <p:sp>
          <p:nvSpPr>
            <p:cNvPr id="807" name="Google Shape;807;p29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9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9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9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9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9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9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Niño niña pensando cara | Vector Premium">
            <a:extLst>
              <a:ext uri="{FF2B5EF4-FFF2-40B4-BE49-F238E27FC236}">
                <a16:creationId xmlns="" xmlns:a16="http://schemas.microsoft.com/office/drawing/2014/main" id="{5CCA55E9-0AB6-4F4C-A617-426A41A0A8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32"/>
          <a:stretch/>
        </p:blipFill>
        <p:spPr bwMode="auto">
          <a:xfrm>
            <a:off x="95693" y="-377383"/>
            <a:ext cx="1963545" cy="367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Niño niña pensando cara | Vector Premium">
            <a:extLst>
              <a:ext uri="{FF2B5EF4-FFF2-40B4-BE49-F238E27FC236}">
                <a16:creationId xmlns="" xmlns:a16="http://schemas.microsoft.com/office/drawing/2014/main" id="{FBA02DDF-02C9-4C80-9037-2BBF18A669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34"/>
          <a:stretch/>
        </p:blipFill>
        <p:spPr bwMode="auto">
          <a:xfrm>
            <a:off x="6751188" y="1845321"/>
            <a:ext cx="2620539" cy="35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259;p40">
            <a:extLst>
              <a:ext uri="{FF2B5EF4-FFF2-40B4-BE49-F238E27FC236}">
                <a16:creationId xmlns="" xmlns:a16="http://schemas.microsoft.com/office/drawing/2014/main" id="{14F55065-A917-421E-BB71-1402D76F06D0}"/>
              </a:ext>
            </a:extLst>
          </p:cNvPr>
          <p:cNvGrpSpPr/>
          <p:nvPr/>
        </p:nvGrpSpPr>
        <p:grpSpPr>
          <a:xfrm>
            <a:off x="-6375" y="2764951"/>
            <a:ext cx="1745583" cy="230173"/>
            <a:chOff x="1394800" y="3522000"/>
            <a:chExt cx="1048650" cy="138275"/>
          </a:xfrm>
        </p:grpSpPr>
        <p:sp>
          <p:nvSpPr>
            <p:cNvPr id="101" name="Google Shape;1260;p40">
              <a:extLst>
                <a:ext uri="{FF2B5EF4-FFF2-40B4-BE49-F238E27FC236}">
                  <a16:creationId xmlns="" xmlns:a16="http://schemas.microsoft.com/office/drawing/2014/main" id="{C202E064-5451-474D-8AA7-CE3A1B7D7873}"/>
                </a:ext>
              </a:extLst>
            </p:cNvPr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261;p40">
              <a:extLst>
                <a:ext uri="{FF2B5EF4-FFF2-40B4-BE49-F238E27FC236}">
                  <a16:creationId xmlns="" xmlns:a16="http://schemas.microsoft.com/office/drawing/2014/main" id="{8860D1A5-ECAD-45F4-BA91-4360FB453170}"/>
                </a:ext>
              </a:extLst>
            </p:cNvPr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262;p40">
              <a:extLst>
                <a:ext uri="{FF2B5EF4-FFF2-40B4-BE49-F238E27FC236}">
                  <a16:creationId xmlns="" xmlns:a16="http://schemas.microsoft.com/office/drawing/2014/main" id="{E668D037-98D1-4F85-B09D-856A7A2A2CC5}"/>
                </a:ext>
              </a:extLst>
            </p:cNvPr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263;p40">
              <a:extLst>
                <a:ext uri="{FF2B5EF4-FFF2-40B4-BE49-F238E27FC236}">
                  <a16:creationId xmlns="" xmlns:a16="http://schemas.microsoft.com/office/drawing/2014/main" id="{9656346A-6259-4F68-A3A1-707BAEA43AF4}"/>
                </a:ext>
              </a:extLst>
            </p:cNvPr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264;p40">
              <a:extLst>
                <a:ext uri="{FF2B5EF4-FFF2-40B4-BE49-F238E27FC236}">
                  <a16:creationId xmlns="" xmlns:a16="http://schemas.microsoft.com/office/drawing/2014/main" id="{B055C77C-1F71-421E-AA7D-F84508DF67E7}"/>
                </a:ext>
              </a:extLst>
            </p:cNvPr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265;p40">
              <a:extLst>
                <a:ext uri="{FF2B5EF4-FFF2-40B4-BE49-F238E27FC236}">
                  <a16:creationId xmlns="" xmlns:a16="http://schemas.microsoft.com/office/drawing/2014/main" id="{3EAFE15C-B0C0-4608-8F8C-2A8604BB858A}"/>
                </a:ext>
              </a:extLst>
            </p:cNvPr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266;p40">
              <a:extLst>
                <a:ext uri="{FF2B5EF4-FFF2-40B4-BE49-F238E27FC236}">
                  <a16:creationId xmlns="" xmlns:a16="http://schemas.microsoft.com/office/drawing/2014/main" id="{C1959A3C-2AE9-43E5-A3B7-C7773F2E84F9}"/>
                </a:ext>
              </a:extLst>
            </p:cNvPr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267;p40">
              <a:extLst>
                <a:ext uri="{FF2B5EF4-FFF2-40B4-BE49-F238E27FC236}">
                  <a16:creationId xmlns="" xmlns:a16="http://schemas.microsoft.com/office/drawing/2014/main" id="{C069D13D-DD39-4B2F-A80C-C1E243B8A3CD}"/>
                </a:ext>
              </a:extLst>
            </p:cNvPr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268;p40">
              <a:extLst>
                <a:ext uri="{FF2B5EF4-FFF2-40B4-BE49-F238E27FC236}">
                  <a16:creationId xmlns="" xmlns:a16="http://schemas.microsoft.com/office/drawing/2014/main" id="{AB4FE7FE-DE20-49DF-A1A8-044AD3C5E260}"/>
                </a:ext>
              </a:extLst>
            </p:cNvPr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Rectángulo: esquinas redondeadas 52">
            <a:extLst>
              <a:ext uri="{FF2B5EF4-FFF2-40B4-BE49-F238E27FC236}">
                <a16:creationId xmlns="" xmlns:a16="http://schemas.microsoft.com/office/drawing/2014/main" id="{FC13CFCA-F91B-4CF4-86C8-7A61ABCCB888}"/>
              </a:ext>
            </a:extLst>
          </p:cNvPr>
          <p:cNvSpPr/>
          <p:nvPr/>
        </p:nvSpPr>
        <p:spPr>
          <a:xfrm>
            <a:off x="6656897" y="4376502"/>
            <a:ext cx="2033258" cy="4830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="" xmlns:a16="http://schemas.microsoft.com/office/drawing/2014/main" id="{4AEE6F99-6902-466B-B0A6-FFEE38370164}"/>
              </a:ext>
            </a:extLst>
          </p:cNvPr>
          <p:cNvSpPr/>
          <p:nvPr/>
        </p:nvSpPr>
        <p:spPr>
          <a:xfrm>
            <a:off x="820448" y="4260842"/>
            <a:ext cx="2355317" cy="7258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="" xmlns:a16="http://schemas.microsoft.com/office/drawing/2014/main" id="{91B58225-CD40-478B-ABCF-A3E995F33F91}"/>
              </a:ext>
            </a:extLst>
          </p:cNvPr>
          <p:cNvSpPr/>
          <p:nvPr/>
        </p:nvSpPr>
        <p:spPr>
          <a:xfrm>
            <a:off x="2436460" y="3709452"/>
            <a:ext cx="4537842" cy="4567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8" name="Rectángulo: esquinas redondeadas 47">
            <a:extLst>
              <a:ext uri="{FF2B5EF4-FFF2-40B4-BE49-F238E27FC236}">
                <a16:creationId xmlns="" xmlns:a16="http://schemas.microsoft.com/office/drawing/2014/main" id="{DCCD3097-398A-4299-8E8B-D3FC74E80AE1}"/>
              </a:ext>
            </a:extLst>
          </p:cNvPr>
          <p:cNvSpPr/>
          <p:nvPr/>
        </p:nvSpPr>
        <p:spPr>
          <a:xfrm>
            <a:off x="2389450" y="3091605"/>
            <a:ext cx="4631862" cy="4143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Rectángulo: esquinas redondeadas 46">
            <a:extLst>
              <a:ext uri="{FF2B5EF4-FFF2-40B4-BE49-F238E27FC236}">
                <a16:creationId xmlns="" xmlns:a16="http://schemas.microsoft.com/office/drawing/2014/main" id="{4F23C639-BD02-4397-9F25-1146A892544B}"/>
              </a:ext>
            </a:extLst>
          </p:cNvPr>
          <p:cNvSpPr/>
          <p:nvPr/>
        </p:nvSpPr>
        <p:spPr>
          <a:xfrm>
            <a:off x="7871296" y="1955026"/>
            <a:ext cx="1172490" cy="12978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Rectángulo: esquinas redondeadas 45">
            <a:extLst>
              <a:ext uri="{FF2B5EF4-FFF2-40B4-BE49-F238E27FC236}">
                <a16:creationId xmlns="" xmlns:a16="http://schemas.microsoft.com/office/drawing/2014/main" id="{C6F1F33A-7E0E-4100-89F6-E73C04CBD121}"/>
              </a:ext>
            </a:extLst>
          </p:cNvPr>
          <p:cNvSpPr/>
          <p:nvPr/>
        </p:nvSpPr>
        <p:spPr>
          <a:xfrm>
            <a:off x="6548075" y="2014315"/>
            <a:ext cx="1245841" cy="4863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5" name="Rectángulo: esquinas redondeadas 44">
            <a:extLst>
              <a:ext uri="{FF2B5EF4-FFF2-40B4-BE49-F238E27FC236}">
                <a16:creationId xmlns="" xmlns:a16="http://schemas.microsoft.com/office/drawing/2014/main" id="{699DFA4C-7199-4E02-A2B4-854AC76094A4}"/>
              </a:ext>
            </a:extLst>
          </p:cNvPr>
          <p:cNvSpPr/>
          <p:nvPr/>
        </p:nvSpPr>
        <p:spPr>
          <a:xfrm>
            <a:off x="5322125" y="2030032"/>
            <a:ext cx="1099154" cy="4863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4" name="Rectángulo: esquinas redondeadas 43">
            <a:extLst>
              <a:ext uri="{FF2B5EF4-FFF2-40B4-BE49-F238E27FC236}">
                <a16:creationId xmlns="" xmlns:a16="http://schemas.microsoft.com/office/drawing/2014/main" id="{3B43AD01-F2A8-4838-B333-F3024DD2D62C}"/>
              </a:ext>
            </a:extLst>
          </p:cNvPr>
          <p:cNvSpPr/>
          <p:nvPr/>
        </p:nvSpPr>
        <p:spPr>
          <a:xfrm>
            <a:off x="4091738" y="2037427"/>
            <a:ext cx="1012490" cy="4863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3" name="Rectángulo: esquinas redondeadas 42">
            <a:extLst>
              <a:ext uri="{FF2B5EF4-FFF2-40B4-BE49-F238E27FC236}">
                <a16:creationId xmlns="" xmlns:a16="http://schemas.microsoft.com/office/drawing/2014/main" id="{F76B0976-85CF-4201-9FF8-6455442F6D47}"/>
              </a:ext>
            </a:extLst>
          </p:cNvPr>
          <p:cNvSpPr/>
          <p:nvPr/>
        </p:nvSpPr>
        <p:spPr>
          <a:xfrm>
            <a:off x="2823476" y="2031163"/>
            <a:ext cx="1012490" cy="4863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2" name="Rectángulo: esquinas redondeadas 41">
            <a:extLst>
              <a:ext uri="{FF2B5EF4-FFF2-40B4-BE49-F238E27FC236}">
                <a16:creationId xmlns="" xmlns:a16="http://schemas.microsoft.com/office/drawing/2014/main" id="{7855BEF6-30E3-44F6-A0CC-BF7AB0BC1103}"/>
              </a:ext>
            </a:extLst>
          </p:cNvPr>
          <p:cNvSpPr/>
          <p:nvPr/>
        </p:nvSpPr>
        <p:spPr>
          <a:xfrm>
            <a:off x="1683873" y="2014315"/>
            <a:ext cx="1012490" cy="3776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" name="Rectángulo: esquinas redondeadas 40">
            <a:extLst>
              <a:ext uri="{FF2B5EF4-FFF2-40B4-BE49-F238E27FC236}">
                <a16:creationId xmlns="" xmlns:a16="http://schemas.microsoft.com/office/drawing/2014/main" id="{F4B10FFF-4227-4A5D-A057-F30BDC225AFA}"/>
              </a:ext>
            </a:extLst>
          </p:cNvPr>
          <p:cNvSpPr/>
          <p:nvPr/>
        </p:nvSpPr>
        <p:spPr>
          <a:xfrm>
            <a:off x="466572" y="2021637"/>
            <a:ext cx="1012490" cy="3776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0" name="Rectángulo: esquinas redondeadas 39">
            <a:extLst>
              <a:ext uri="{FF2B5EF4-FFF2-40B4-BE49-F238E27FC236}">
                <a16:creationId xmlns="" xmlns:a16="http://schemas.microsoft.com/office/drawing/2014/main" id="{EA87C93D-C97B-4894-8716-4F5BC60D5046}"/>
              </a:ext>
            </a:extLst>
          </p:cNvPr>
          <p:cNvSpPr/>
          <p:nvPr/>
        </p:nvSpPr>
        <p:spPr>
          <a:xfrm>
            <a:off x="2621778" y="1580462"/>
            <a:ext cx="3751213" cy="2064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="" xmlns:a16="http://schemas.microsoft.com/office/drawing/2014/main" id="{BACE5317-BB43-45A7-8B12-9842A23C3D21}"/>
              </a:ext>
            </a:extLst>
          </p:cNvPr>
          <p:cNvSpPr/>
          <p:nvPr/>
        </p:nvSpPr>
        <p:spPr>
          <a:xfrm>
            <a:off x="2402213" y="1039802"/>
            <a:ext cx="4537842" cy="35572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6" name="Picture 2" descr="Imágenes de Rosas De Acuarela | Vectores, fotos de stock y PSD gratuitos">
            <a:extLst>
              <a:ext uri="{FF2B5EF4-FFF2-40B4-BE49-F238E27FC236}">
                <a16:creationId xmlns="" xmlns:a16="http://schemas.microsoft.com/office/drawing/2014/main" id="{4590261D-CFCD-4D2D-9A77-AABC083EB1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44"/>
          <a:stretch/>
        </p:blipFill>
        <p:spPr bwMode="auto">
          <a:xfrm>
            <a:off x="717303" y="-2062"/>
            <a:ext cx="4916924" cy="111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n 27">
            <a:extLst>
              <a:ext uri="{FF2B5EF4-FFF2-40B4-BE49-F238E27FC236}">
                <a16:creationId xmlns="" xmlns:a16="http://schemas.microsoft.com/office/drawing/2014/main" id="{A40AEE3A-5A29-4A06-B083-78930FC71B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1" t="38795" r="16812" b="27556"/>
          <a:stretch/>
        </p:blipFill>
        <p:spPr>
          <a:xfrm>
            <a:off x="3809411" y="-20107"/>
            <a:ext cx="3837819" cy="1091408"/>
          </a:xfrm>
          <a:prstGeom prst="rect">
            <a:avLst/>
          </a:prstGeom>
        </p:spPr>
      </p:pic>
      <p:sp>
        <p:nvSpPr>
          <p:cNvPr id="823" name="Google Shape;823;p30"/>
          <p:cNvSpPr txBox="1">
            <a:spLocks noGrp="1"/>
          </p:cNvSpPr>
          <p:nvPr>
            <p:ph type="title"/>
          </p:nvPr>
        </p:nvSpPr>
        <p:spPr>
          <a:xfrm>
            <a:off x="881832" y="58955"/>
            <a:ext cx="7704000" cy="3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 Valentica" panose="02000503000000020004" pitchFamily="2" charset="0"/>
              </a:rPr>
              <a:t>Conocimiento Didáctico del contenido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 Valentica" panose="02000503000000020004" pitchFamily="2" charset="0"/>
            </a:endParaRPr>
          </a:p>
        </p:txBody>
      </p:sp>
      <p:sp>
        <p:nvSpPr>
          <p:cNvPr id="824" name="Google Shape;824;p30"/>
          <p:cNvSpPr txBox="1">
            <a:spLocks noGrp="1"/>
          </p:cNvSpPr>
          <p:nvPr>
            <p:ph type="body" idx="1"/>
          </p:nvPr>
        </p:nvSpPr>
        <p:spPr>
          <a:xfrm>
            <a:off x="2389450" y="968759"/>
            <a:ext cx="4522626" cy="3422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Clr>
                <a:schemeClr val="dk2"/>
              </a:buClr>
              <a:buSzPts val="1100"/>
              <a:buNone/>
            </a:pPr>
            <a:r>
              <a:rPr lang="es-MX" dirty="0">
                <a:latin typeface="Book Antiqua" panose="02040602050305030304" pitchFamily="18" charset="0"/>
              </a:rPr>
              <a:t>Conocimiento particular del profesor y los conceptos científicos de su materia.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/>
          </a:p>
        </p:txBody>
      </p:sp>
      <p:pic>
        <p:nvPicPr>
          <p:cNvPr id="27" name="Imagen 26" descr="Imagen que contiene Diagrama&#10;&#10;Descripción generada automáticamente">
            <a:extLst>
              <a:ext uri="{FF2B5EF4-FFF2-40B4-BE49-F238E27FC236}">
                <a16:creationId xmlns="" xmlns:a16="http://schemas.microsoft.com/office/drawing/2014/main" id="{543D6410-06F0-4F17-B04B-808D2EB293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7" t="80440"/>
          <a:stretch/>
        </p:blipFill>
        <p:spPr>
          <a:xfrm>
            <a:off x="1231579" y="99466"/>
            <a:ext cx="7554069" cy="620319"/>
          </a:xfrm>
          <a:prstGeom prst="rect">
            <a:avLst/>
          </a:prstGeom>
        </p:spPr>
      </p:pic>
      <p:grpSp>
        <p:nvGrpSpPr>
          <p:cNvPr id="825" name="Google Shape;825;p30"/>
          <p:cNvGrpSpPr/>
          <p:nvPr/>
        </p:nvGrpSpPr>
        <p:grpSpPr>
          <a:xfrm rot="7484277">
            <a:off x="-34551" y="2985187"/>
            <a:ext cx="2241764" cy="842967"/>
            <a:chOff x="4038775" y="3369325"/>
            <a:chExt cx="1789725" cy="711700"/>
          </a:xfrm>
        </p:grpSpPr>
        <p:sp>
          <p:nvSpPr>
            <p:cNvPr id="826" name="Google Shape;826;p30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0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0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0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0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0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0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0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0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0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0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0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0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0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0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0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0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0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0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824;p30">
            <a:extLst>
              <a:ext uri="{FF2B5EF4-FFF2-40B4-BE49-F238E27FC236}">
                <a16:creationId xmlns="" xmlns:a16="http://schemas.microsoft.com/office/drawing/2014/main" id="{9B6E348C-D6B4-47E0-A6AD-FFF6A8DD5624}"/>
              </a:ext>
            </a:extLst>
          </p:cNvPr>
          <p:cNvSpPr txBox="1">
            <a:spLocks/>
          </p:cNvSpPr>
          <p:nvPr/>
        </p:nvSpPr>
        <p:spPr>
          <a:xfrm>
            <a:off x="249345" y="1955026"/>
            <a:ext cx="1278251" cy="34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52400" lvl="0" indent="0" algn="ctr">
              <a:buNone/>
            </a:pPr>
            <a:r>
              <a:rPr lang="es-MX" dirty="0"/>
              <a:t>Conocimiento del contenido. </a:t>
            </a:r>
          </a:p>
        </p:txBody>
      </p:sp>
      <p:sp>
        <p:nvSpPr>
          <p:cNvPr id="31" name="Google Shape;824;p30">
            <a:extLst>
              <a:ext uri="{FF2B5EF4-FFF2-40B4-BE49-F238E27FC236}">
                <a16:creationId xmlns="" xmlns:a16="http://schemas.microsoft.com/office/drawing/2014/main" id="{E9128648-45C8-40AD-BDDC-66C55E26E534}"/>
              </a:ext>
            </a:extLst>
          </p:cNvPr>
          <p:cNvSpPr txBox="1">
            <a:spLocks/>
          </p:cNvSpPr>
          <p:nvPr/>
        </p:nvSpPr>
        <p:spPr>
          <a:xfrm>
            <a:off x="2503435" y="1496478"/>
            <a:ext cx="3970046" cy="34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 algn="ctr">
              <a:buClr>
                <a:schemeClr val="dk2"/>
              </a:buClr>
              <a:buSzPts val="1100"/>
              <a:buFont typeface="Arial"/>
              <a:buNone/>
            </a:pPr>
            <a:r>
              <a:rPr lang="es-MX" dirty="0">
                <a:latin typeface="Book Antiqua" panose="02040602050305030304" pitchFamily="18" charset="0"/>
              </a:rPr>
              <a:t>Encabezamientos de los conocimientos del profesor</a:t>
            </a:r>
          </a:p>
        </p:txBody>
      </p:sp>
      <p:sp>
        <p:nvSpPr>
          <p:cNvPr id="32" name="Google Shape;824;p30">
            <a:extLst>
              <a:ext uri="{FF2B5EF4-FFF2-40B4-BE49-F238E27FC236}">
                <a16:creationId xmlns="" xmlns:a16="http://schemas.microsoft.com/office/drawing/2014/main" id="{CB46CF50-DE25-474A-9729-E936C5AB4320}"/>
              </a:ext>
            </a:extLst>
          </p:cNvPr>
          <p:cNvSpPr txBox="1">
            <a:spLocks/>
          </p:cNvSpPr>
          <p:nvPr/>
        </p:nvSpPr>
        <p:spPr>
          <a:xfrm>
            <a:off x="2539974" y="1962189"/>
            <a:ext cx="1429277" cy="34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52400" lvl="0" indent="0" algn="ctr">
              <a:buNone/>
            </a:pPr>
            <a:r>
              <a:rPr lang="es-MX" dirty="0"/>
              <a:t>Conocimiento pedagógico general.</a:t>
            </a:r>
          </a:p>
        </p:txBody>
      </p:sp>
      <p:sp>
        <p:nvSpPr>
          <p:cNvPr id="33" name="Google Shape;824;p30">
            <a:extLst>
              <a:ext uri="{FF2B5EF4-FFF2-40B4-BE49-F238E27FC236}">
                <a16:creationId xmlns="" xmlns:a16="http://schemas.microsoft.com/office/drawing/2014/main" id="{8BFA66AA-A769-423E-AED9-8307B9003A4F}"/>
              </a:ext>
            </a:extLst>
          </p:cNvPr>
          <p:cNvSpPr txBox="1">
            <a:spLocks/>
          </p:cNvSpPr>
          <p:nvPr/>
        </p:nvSpPr>
        <p:spPr>
          <a:xfrm>
            <a:off x="1457953" y="1947862"/>
            <a:ext cx="1249309" cy="34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52400" indent="0" algn="ctr">
              <a:buNone/>
            </a:pPr>
            <a:r>
              <a:rPr lang="es-MX" dirty="0"/>
              <a:t>Conocimiento del currículo.</a:t>
            </a:r>
          </a:p>
          <a:p>
            <a:pPr lvl="0"/>
            <a:endParaRPr lang="es-MX" dirty="0"/>
          </a:p>
        </p:txBody>
      </p:sp>
      <p:sp>
        <p:nvSpPr>
          <p:cNvPr id="34" name="Google Shape;824;p30">
            <a:extLst>
              <a:ext uri="{FF2B5EF4-FFF2-40B4-BE49-F238E27FC236}">
                <a16:creationId xmlns="" xmlns:a16="http://schemas.microsoft.com/office/drawing/2014/main" id="{6CBB6B70-3D21-4ED2-A31C-1968C3282ACE}"/>
              </a:ext>
            </a:extLst>
          </p:cNvPr>
          <p:cNvSpPr txBox="1">
            <a:spLocks/>
          </p:cNvSpPr>
          <p:nvPr/>
        </p:nvSpPr>
        <p:spPr>
          <a:xfrm>
            <a:off x="3816597" y="1975538"/>
            <a:ext cx="1371852" cy="34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52400" indent="0" algn="ctr">
              <a:buNone/>
            </a:pPr>
            <a:r>
              <a:rPr lang="es-MX" b="1" dirty="0"/>
              <a:t>Conocimiento didáctico del contenido.</a:t>
            </a:r>
          </a:p>
          <a:p>
            <a:pPr lvl="0"/>
            <a:endParaRPr lang="es-MX" dirty="0"/>
          </a:p>
        </p:txBody>
      </p:sp>
      <p:sp>
        <p:nvSpPr>
          <p:cNvPr id="35" name="Google Shape;824;p30">
            <a:extLst>
              <a:ext uri="{FF2B5EF4-FFF2-40B4-BE49-F238E27FC236}">
                <a16:creationId xmlns="" xmlns:a16="http://schemas.microsoft.com/office/drawing/2014/main" id="{19B9A02A-5773-490D-A556-061BB5A3BB14}"/>
              </a:ext>
            </a:extLst>
          </p:cNvPr>
          <p:cNvSpPr txBox="1">
            <a:spLocks/>
          </p:cNvSpPr>
          <p:nvPr/>
        </p:nvSpPr>
        <p:spPr>
          <a:xfrm>
            <a:off x="6277298" y="1936326"/>
            <a:ext cx="1573259" cy="34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52400" lvl="0" indent="0" algn="ctr">
              <a:buNone/>
            </a:pPr>
            <a:r>
              <a:rPr lang="es-MX" dirty="0"/>
              <a:t>Conocimiento de los alumnos y de sus características.</a:t>
            </a:r>
          </a:p>
        </p:txBody>
      </p:sp>
      <p:sp>
        <p:nvSpPr>
          <p:cNvPr id="36" name="Google Shape;824;p30">
            <a:extLst>
              <a:ext uri="{FF2B5EF4-FFF2-40B4-BE49-F238E27FC236}">
                <a16:creationId xmlns="" xmlns:a16="http://schemas.microsoft.com/office/drawing/2014/main" id="{45B7CBAB-CBD0-4CC9-83EB-975CD621AF11}"/>
              </a:ext>
            </a:extLst>
          </p:cNvPr>
          <p:cNvSpPr txBox="1">
            <a:spLocks/>
          </p:cNvSpPr>
          <p:nvPr/>
        </p:nvSpPr>
        <p:spPr>
          <a:xfrm>
            <a:off x="5074493" y="1955932"/>
            <a:ext cx="1429277" cy="34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52400" lvl="0" indent="0" algn="ctr">
              <a:buNone/>
            </a:pPr>
            <a:r>
              <a:rPr lang="es-MX" dirty="0"/>
              <a:t>Conocimiento de los contextos educativos.</a:t>
            </a:r>
          </a:p>
        </p:txBody>
      </p:sp>
      <p:sp>
        <p:nvSpPr>
          <p:cNvPr id="37" name="Google Shape;824;p30">
            <a:extLst>
              <a:ext uri="{FF2B5EF4-FFF2-40B4-BE49-F238E27FC236}">
                <a16:creationId xmlns="" xmlns:a16="http://schemas.microsoft.com/office/drawing/2014/main" id="{D460EB04-3F0B-48BE-98E9-9AB5AE7A8523}"/>
              </a:ext>
            </a:extLst>
          </p:cNvPr>
          <p:cNvSpPr txBox="1">
            <a:spLocks/>
          </p:cNvSpPr>
          <p:nvPr/>
        </p:nvSpPr>
        <p:spPr>
          <a:xfrm>
            <a:off x="7649936" y="1915880"/>
            <a:ext cx="1429278" cy="34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52400" lvl="0" indent="0" algn="ctr">
              <a:buNone/>
            </a:pPr>
            <a:r>
              <a:rPr lang="es-MX" dirty="0"/>
              <a:t>Conocimiento de los objetivos, las finalidades y los valores educativos y de sus fundamentos filosóficos e históricos”. </a:t>
            </a:r>
            <a:endParaRPr lang="es-MX" dirty="0">
              <a:latin typeface="Book Antiqua" panose="02040602050305030304" pitchFamily="18" charset="0"/>
            </a:endParaRPr>
          </a:p>
        </p:txBody>
      </p:sp>
      <p:sp>
        <p:nvSpPr>
          <p:cNvPr id="38" name="Google Shape;824;p30">
            <a:extLst>
              <a:ext uri="{FF2B5EF4-FFF2-40B4-BE49-F238E27FC236}">
                <a16:creationId xmlns="" xmlns:a16="http://schemas.microsoft.com/office/drawing/2014/main" id="{9D8328B0-B959-424D-B86C-6C114E9CD8DC}"/>
              </a:ext>
            </a:extLst>
          </p:cNvPr>
          <p:cNvSpPr txBox="1">
            <a:spLocks/>
          </p:cNvSpPr>
          <p:nvPr/>
        </p:nvSpPr>
        <p:spPr>
          <a:xfrm>
            <a:off x="2188209" y="3072493"/>
            <a:ext cx="4846658" cy="34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52400" indent="0" algn="ctr">
              <a:buNone/>
            </a:pPr>
            <a:r>
              <a:rPr lang="es-MX" dirty="0"/>
              <a:t>Permite distinguir entre la comprensión del contenido del especialista y la comprensión del pedagogo.</a:t>
            </a:r>
          </a:p>
          <a:p>
            <a:pPr marL="152400" indent="0" algn="ctr">
              <a:buNone/>
            </a:pPr>
            <a:endParaRPr lang="es-MX" dirty="0"/>
          </a:p>
          <a:p>
            <a:pPr marL="152400" indent="0" algn="ctr">
              <a:buNone/>
            </a:pPr>
            <a:endParaRPr lang="es-MX" dirty="0"/>
          </a:p>
          <a:p>
            <a:pPr marL="152400" indent="0" algn="ctr">
              <a:buNone/>
            </a:pPr>
            <a:r>
              <a:rPr lang="es-MX" dirty="0"/>
              <a:t> Es el conocimiento que va más allá del tema de la materia en sí y que llega a la dimensión del conocimiento de la materia para la enseñanza. </a:t>
            </a:r>
          </a:p>
          <a:p>
            <a:pPr marL="152400" indent="0" algn="ctr">
              <a:buNone/>
            </a:pPr>
            <a:endParaRPr lang="es-MX" dirty="0"/>
          </a:p>
          <a:p>
            <a:pPr marL="152400" indent="0" algn="ctr">
              <a:buNone/>
            </a:pPr>
            <a:endParaRPr lang="es-MX" dirty="0"/>
          </a:p>
          <a:p>
            <a:pPr marL="152400" lvl="0" indent="0" algn="ctr">
              <a:buNone/>
            </a:pPr>
            <a:endParaRPr lang="es-MX" dirty="0"/>
          </a:p>
        </p:txBody>
      </p:sp>
      <p:sp>
        <p:nvSpPr>
          <p:cNvPr id="51" name="Google Shape;824;p30">
            <a:extLst>
              <a:ext uri="{FF2B5EF4-FFF2-40B4-BE49-F238E27FC236}">
                <a16:creationId xmlns="" xmlns:a16="http://schemas.microsoft.com/office/drawing/2014/main" id="{E446119A-4BEE-4958-B3A1-08012D855215}"/>
              </a:ext>
            </a:extLst>
          </p:cNvPr>
          <p:cNvSpPr txBox="1">
            <a:spLocks/>
          </p:cNvSpPr>
          <p:nvPr/>
        </p:nvSpPr>
        <p:spPr>
          <a:xfrm>
            <a:off x="665955" y="4205382"/>
            <a:ext cx="2577832" cy="34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52400" indent="0" algn="ctr">
              <a:buNone/>
            </a:pPr>
            <a:r>
              <a:rPr lang="es-MX"/>
              <a:t>Tiene varias etapas consecutivas en las que el profesor va preparando su clase y en la que construye finalmente su CDC:</a:t>
            </a:r>
            <a:endParaRPr lang="es-MX" dirty="0"/>
          </a:p>
        </p:txBody>
      </p:sp>
      <p:sp>
        <p:nvSpPr>
          <p:cNvPr id="52" name="Google Shape;824;p30">
            <a:extLst>
              <a:ext uri="{FF2B5EF4-FFF2-40B4-BE49-F238E27FC236}">
                <a16:creationId xmlns="" xmlns:a16="http://schemas.microsoft.com/office/drawing/2014/main" id="{2E068D25-EA53-462C-8F9C-4C2BD5DEA843}"/>
              </a:ext>
            </a:extLst>
          </p:cNvPr>
          <p:cNvSpPr txBox="1">
            <a:spLocks/>
          </p:cNvSpPr>
          <p:nvPr/>
        </p:nvSpPr>
        <p:spPr>
          <a:xfrm>
            <a:off x="6372991" y="4323308"/>
            <a:ext cx="2577832" cy="34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52400" indent="0" algn="ctr">
              <a:buNone/>
            </a:pPr>
            <a:r>
              <a:rPr lang="es-MX" dirty="0"/>
              <a:t>Existen dos herramientas para documentar el CDC de los profesores:</a:t>
            </a:r>
          </a:p>
          <a:p>
            <a:pPr marL="152400" indent="0" algn="ctr">
              <a:buNone/>
            </a:pPr>
            <a:endParaRPr lang="es-MX" dirty="0"/>
          </a:p>
        </p:txBody>
      </p:sp>
      <p:cxnSp>
        <p:nvCxnSpPr>
          <p:cNvPr id="4" name="Conector recto de flecha 3">
            <a:extLst>
              <a:ext uri="{FF2B5EF4-FFF2-40B4-BE49-F238E27FC236}">
                <a16:creationId xmlns="" xmlns:a16="http://schemas.microsoft.com/office/drawing/2014/main" id="{440375C1-CF91-470A-89CB-FCF3A8D0CEE4}"/>
              </a:ext>
            </a:extLst>
          </p:cNvPr>
          <p:cNvCxnSpPr>
            <a:cxnSpLocks/>
          </p:cNvCxnSpPr>
          <p:nvPr/>
        </p:nvCxnSpPr>
        <p:spPr>
          <a:xfrm>
            <a:off x="4595817" y="722752"/>
            <a:ext cx="0" cy="3061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7" name="Conector recto de flecha 56">
            <a:extLst>
              <a:ext uri="{FF2B5EF4-FFF2-40B4-BE49-F238E27FC236}">
                <a16:creationId xmlns="" xmlns:a16="http://schemas.microsoft.com/office/drawing/2014/main" id="{65ADA21F-4264-4FE3-8CCD-87A301B1B1F8}"/>
              </a:ext>
            </a:extLst>
          </p:cNvPr>
          <p:cNvCxnSpPr>
            <a:cxnSpLocks/>
          </p:cNvCxnSpPr>
          <p:nvPr/>
        </p:nvCxnSpPr>
        <p:spPr>
          <a:xfrm>
            <a:off x="4642117" y="1372582"/>
            <a:ext cx="8646" cy="2477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8" name="Conector recto de flecha 57">
            <a:extLst>
              <a:ext uri="{FF2B5EF4-FFF2-40B4-BE49-F238E27FC236}">
                <a16:creationId xmlns="" xmlns:a16="http://schemas.microsoft.com/office/drawing/2014/main" id="{69C3A5C9-6A80-4580-A58A-9C5137DCD158}"/>
              </a:ext>
            </a:extLst>
          </p:cNvPr>
          <p:cNvCxnSpPr>
            <a:cxnSpLocks/>
          </p:cNvCxnSpPr>
          <p:nvPr/>
        </p:nvCxnSpPr>
        <p:spPr>
          <a:xfrm>
            <a:off x="4595817" y="3518980"/>
            <a:ext cx="0" cy="1904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9" name="Conector recto de flecha 58">
            <a:extLst>
              <a:ext uri="{FF2B5EF4-FFF2-40B4-BE49-F238E27FC236}">
                <a16:creationId xmlns="" xmlns:a16="http://schemas.microsoft.com/office/drawing/2014/main" id="{79E25FD0-F06B-4D56-847B-99A1CDF93984}"/>
              </a:ext>
            </a:extLst>
          </p:cNvPr>
          <p:cNvCxnSpPr>
            <a:cxnSpLocks/>
          </p:cNvCxnSpPr>
          <p:nvPr/>
        </p:nvCxnSpPr>
        <p:spPr>
          <a:xfrm>
            <a:off x="4595817" y="2531402"/>
            <a:ext cx="598" cy="5041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Conector: angular 8">
            <a:extLst>
              <a:ext uri="{FF2B5EF4-FFF2-40B4-BE49-F238E27FC236}">
                <a16:creationId xmlns="" xmlns:a16="http://schemas.microsoft.com/office/drawing/2014/main" id="{2A00EF5A-359D-484F-9526-093EBB2A8899}"/>
              </a:ext>
            </a:extLst>
          </p:cNvPr>
          <p:cNvCxnSpPr>
            <a:cxnSpLocks/>
            <a:stCxn id="30" idx="0"/>
            <a:endCxn id="37" idx="0"/>
          </p:cNvCxnSpPr>
          <p:nvPr/>
        </p:nvCxnSpPr>
        <p:spPr>
          <a:xfrm rot="5400000" flipH="1" flipV="1">
            <a:off x="4606950" y="-1802599"/>
            <a:ext cx="39146" cy="7476104"/>
          </a:xfrm>
          <a:prstGeom prst="bentConnector3">
            <a:avLst>
              <a:gd name="adj1" fmla="val 222224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="" xmlns:a16="http://schemas.microsoft.com/office/drawing/2014/main" id="{F32D8168-9C50-457F-8E05-DF08DFEB9D25}"/>
              </a:ext>
            </a:extLst>
          </p:cNvPr>
          <p:cNvCxnSpPr>
            <a:cxnSpLocks/>
          </p:cNvCxnSpPr>
          <p:nvPr/>
        </p:nvCxnSpPr>
        <p:spPr>
          <a:xfrm>
            <a:off x="3329721" y="1862476"/>
            <a:ext cx="0" cy="14714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9" name="Conector recto 68">
            <a:extLst>
              <a:ext uri="{FF2B5EF4-FFF2-40B4-BE49-F238E27FC236}">
                <a16:creationId xmlns="" xmlns:a16="http://schemas.microsoft.com/office/drawing/2014/main" id="{24052EBB-F3D5-4D2F-A0C8-AB74E60CAB41}"/>
              </a:ext>
            </a:extLst>
          </p:cNvPr>
          <p:cNvCxnSpPr>
            <a:cxnSpLocks/>
          </p:cNvCxnSpPr>
          <p:nvPr/>
        </p:nvCxnSpPr>
        <p:spPr>
          <a:xfrm>
            <a:off x="4595817" y="1890285"/>
            <a:ext cx="0" cy="14714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0" name="Conector recto 69">
            <a:extLst>
              <a:ext uri="{FF2B5EF4-FFF2-40B4-BE49-F238E27FC236}">
                <a16:creationId xmlns="" xmlns:a16="http://schemas.microsoft.com/office/drawing/2014/main" id="{989A8BFF-64B4-4E13-AC2C-7772E25BE012}"/>
              </a:ext>
            </a:extLst>
          </p:cNvPr>
          <p:cNvCxnSpPr>
            <a:cxnSpLocks/>
          </p:cNvCxnSpPr>
          <p:nvPr/>
        </p:nvCxnSpPr>
        <p:spPr>
          <a:xfrm>
            <a:off x="5881633" y="1879294"/>
            <a:ext cx="0" cy="14714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1" name="Conector recto 70">
            <a:extLst>
              <a:ext uri="{FF2B5EF4-FFF2-40B4-BE49-F238E27FC236}">
                <a16:creationId xmlns="" xmlns:a16="http://schemas.microsoft.com/office/drawing/2014/main" id="{87425D71-E4F8-4DAB-8C06-39A3B1A876B4}"/>
              </a:ext>
            </a:extLst>
          </p:cNvPr>
          <p:cNvCxnSpPr>
            <a:cxnSpLocks/>
          </p:cNvCxnSpPr>
          <p:nvPr/>
        </p:nvCxnSpPr>
        <p:spPr>
          <a:xfrm>
            <a:off x="7185842" y="1867173"/>
            <a:ext cx="0" cy="14714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3" name="Conector recto 72">
            <a:extLst>
              <a:ext uri="{FF2B5EF4-FFF2-40B4-BE49-F238E27FC236}">
                <a16:creationId xmlns="" xmlns:a16="http://schemas.microsoft.com/office/drawing/2014/main" id="{11513D7F-9A96-47D0-8B87-ED8FE73DBF27}"/>
              </a:ext>
            </a:extLst>
          </p:cNvPr>
          <p:cNvCxnSpPr>
            <a:cxnSpLocks/>
          </p:cNvCxnSpPr>
          <p:nvPr/>
        </p:nvCxnSpPr>
        <p:spPr>
          <a:xfrm>
            <a:off x="2200049" y="1859721"/>
            <a:ext cx="0" cy="14714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Conector: angular 17">
            <a:extLst>
              <a:ext uri="{FF2B5EF4-FFF2-40B4-BE49-F238E27FC236}">
                <a16:creationId xmlns="" xmlns:a16="http://schemas.microsoft.com/office/drawing/2014/main" id="{B91743E7-4658-4587-BFE5-0E7BC8842CA7}"/>
              </a:ext>
            </a:extLst>
          </p:cNvPr>
          <p:cNvCxnSpPr>
            <a:cxnSpLocks/>
            <a:endCxn id="51" idx="0"/>
          </p:cNvCxnSpPr>
          <p:nvPr/>
        </p:nvCxnSpPr>
        <p:spPr>
          <a:xfrm rot="10800000" flipV="1">
            <a:off x="1954872" y="3937810"/>
            <a:ext cx="481591" cy="267572"/>
          </a:xfrm>
          <a:prstGeom prst="bentConnector2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0" name="Conector: angular 79">
            <a:extLst>
              <a:ext uri="{FF2B5EF4-FFF2-40B4-BE49-F238E27FC236}">
                <a16:creationId xmlns="" xmlns:a16="http://schemas.microsoft.com/office/drawing/2014/main" id="{A2FF8981-BE90-4C5B-8E53-55A265A5969D}"/>
              </a:ext>
            </a:extLst>
          </p:cNvPr>
          <p:cNvCxnSpPr>
            <a:cxnSpLocks/>
            <a:stCxn id="49" idx="3"/>
            <a:endCxn id="52" idx="0"/>
          </p:cNvCxnSpPr>
          <p:nvPr/>
        </p:nvCxnSpPr>
        <p:spPr>
          <a:xfrm>
            <a:off x="6974302" y="3937811"/>
            <a:ext cx="687605" cy="385497"/>
          </a:xfrm>
          <a:prstGeom prst="bentConnector2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83" name="Google Shape;959;p33">
            <a:extLst>
              <a:ext uri="{FF2B5EF4-FFF2-40B4-BE49-F238E27FC236}">
                <a16:creationId xmlns="" xmlns:a16="http://schemas.microsoft.com/office/drawing/2014/main" id="{B3B7061A-FBF2-43AA-8C92-C6405715E1F9}"/>
              </a:ext>
            </a:extLst>
          </p:cNvPr>
          <p:cNvGrpSpPr/>
          <p:nvPr/>
        </p:nvGrpSpPr>
        <p:grpSpPr>
          <a:xfrm rot="-8593293" flipH="1" flipV="1">
            <a:off x="7511383" y="646854"/>
            <a:ext cx="1170103" cy="757751"/>
            <a:chOff x="5118990" y="4122087"/>
            <a:chExt cx="1882464" cy="1222659"/>
          </a:xfrm>
        </p:grpSpPr>
        <p:sp>
          <p:nvSpPr>
            <p:cNvPr id="84" name="Google Shape;960;p33">
              <a:extLst>
                <a:ext uri="{FF2B5EF4-FFF2-40B4-BE49-F238E27FC236}">
                  <a16:creationId xmlns="" xmlns:a16="http://schemas.microsoft.com/office/drawing/2014/main" id="{EDE6056B-A47C-4A71-A960-B09CE902BBB4}"/>
                </a:ext>
              </a:extLst>
            </p:cNvPr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961;p33">
              <a:extLst>
                <a:ext uri="{FF2B5EF4-FFF2-40B4-BE49-F238E27FC236}">
                  <a16:creationId xmlns="" xmlns:a16="http://schemas.microsoft.com/office/drawing/2014/main" id="{1132B26F-0B60-4A6D-8451-75C7A0CA8090}"/>
                </a:ext>
              </a:extLst>
            </p:cNvPr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962;p33">
              <a:extLst>
                <a:ext uri="{FF2B5EF4-FFF2-40B4-BE49-F238E27FC236}">
                  <a16:creationId xmlns="" xmlns:a16="http://schemas.microsoft.com/office/drawing/2014/main" id="{F3796F38-CA14-4760-8EB1-AE56A7643EC5}"/>
                </a:ext>
              </a:extLst>
            </p:cNvPr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63;p33">
              <a:extLst>
                <a:ext uri="{FF2B5EF4-FFF2-40B4-BE49-F238E27FC236}">
                  <a16:creationId xmlns="" xmlns:a16="http://schemas.microsoft.com/office/drawing/2014/main" id="{C90B0423-B5DD-488F-8A0B-EEE3441536EB}"/>
                </a:ext>
              </a:extLst>
            </p:cNvPr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64;p33">
              <a:extLst>
                <a:ext uri="{FF2B5EF4-FFF2-40B4-BE49-F238E27FC236}">
                  <a16:creationId xmlns="" xmlns:a16="http://schemas.microsoft.com/office/drawing/2014/main" id="{7D18AC87-ECB5-4F14-AA11-902D028F380B}"/>
                </a:ext>
              </a:extLst>
            </p:cNvPr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65;p33">
              <a:extLst>
                <a:ext uri="{FF2B5EF4-FFF2-40B4-BE49-F238E27FC236}">
                  <a16:creationId xmlns="" xmlns:a16="http://schemas.microsoft.com/office/drawing/2014/main" id="{75E7FF26-87A2-4D5C-95B7-FF6F76481AB1}"/>
                </a:ext>
              </a:extLst>
            </p:cNvPr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66;p33">
              <a:extLst>
                <a:ext uri="{FF2B5EF4-FFF2-40B4-BE49-F238E27FC236}">
                  <a16:creationId xmlns="" xmlns:a16="http://schemas.microsoft.com/office/drawing/2014/main" id="{7053FD7A-F7AF-4BB9-8F71-1BF31F91DC2B}"/>
                </a:ext>
              </a:extLst>
            </p:cNvPr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67;p33">
              <a:extLst>
                <a:ext uri="{FF2B5EF4-FFF2-40B4-BE49-F238E27FC236}">
                  <a16:creationId xmlns="" xmlns:a16="http://schemas.microsoft.com/office/drawing/2014/main" id="{8E3DA061-5BCF-40A8-A4DB-7AE4226A9461}"/>
                </a:ext>
              </a:extLst>
            </p:cNvPr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68;p33">
              <a:extLst>
                <a:ext uri="{FF2B5EF4-FFF2-40B4-BE49-F238E27FC236}">
                  <a16:creationId xmlns="" xmlns:a16="http://schemas.microsoft.com/office/drawing/2014/main" id="{93331BA3-4AA2-488F-BAC6-164AF5C2C850}"/>
                </a:ext>
              </a:extLst>
            </p:cNvPr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69;p33">
              <a:extLst>
                <a:ext uri="{FF2B5EF4-FFF2-40B4-BE49-F238E27FC236}">
                  <a16:creationId xmlns="" xmlns:a16="http://schemas.microsoft.com/office/drawing/2014/main" id="{B4B3B76E-E460-4E4C-9923-57FB0D0937C1}"/>
                </a:ext>
              </a:extLst>
            </p:cNvPr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70;p33">
              <a:extLst>
                <a:ext uri="{FF2B5EF4-FFF2-40B4-BE49-F238E27FC236}">
                  <a16:creationId xmlns="" xmlns:a16="http://schemas.microsoft.com/office/drawing/2014/main" id="{9241AF43-B2A6-4469-A3B5-A0B954CF2AB8}"/>
                </a:ext>
              </a:extLst>
            </p:cNvPr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71;p33">
              <a:extLst>
                <a:ext uri="{FF2B5EF4-FFF2-40B4-BE49-F238E27FC236}">
                  <a16:creationId xmlns="" xmlns:a16="http://schemas.microsoft.com/office/drawing/2014/main" id="{E69BB99B-4AD9-493E-A691-E13CB22D7649}"/>
                </a:ext>
              </a:extLst>
            </p:cNvPr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72;p33">
              <a:extLst>
                <a:ext uri="{FF2B5EF4-FFF2-40B4-BE49-F238E27FC236}">
                  <a16:creationId xmlns="" xmlns:a16="http://schemas.microsoft.com/office/drawing/2014/main" id="{82A0B140-D985-47E7-8A82-40492A43D9B1}"/>
                </a:ext>
              </a:extLst>
            </p:cNvPr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3;p33">
              <a:extLst>
                <a:ext uri="{FF2B5EF4-FFF2-40B4-BE49-F238E27FC236}">
                  <a16:creationId xmlns="" xmlns:a16="http://schemas.microsoft.com/office/drawing/2014/main" id="{EC7655EB-1C26-4B80-AA21-55FE79854EC9}"/>
                </a:ext>
              </a:extLst>
            </p:cNvPr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74;p33">
              <a:extLst>
                <a:ext uri="{FF2B5EF4-FFF2-40B4-BE49-F238E27FC236}">
                  <a16:creationId xmlns="" xmlns:a16="http://schemas.microsoft.com/office/drawing/2014/main" id="{7F07C28E-A6ED-4D6E-A2C2-205B1B59BD92}"/>
                </a:ext>
              </a:extLst>
            </p:cNvPr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1197;p38">
            <a:extLst>
              <a:ext uri="{FF2B5EF4-FFF2-40B4-BE49-F238E27FC236}">
                <a16:creationId xmlns="" xmlns:a16="http://schemas.microsoft.com/office/drawing/2014/main" id="{8E9639CF-03FD-4076-9DA4-E31EFBA1861A}"/>
              </a:ext>
            </a:extLst>
          </p:cNvPr>
          <p:cNvSpPr/>
          <p:nvPr/>
        </p:nvSpPr>
        <p:spPr>
          <a:xfrm rot="3320366" flipH="1">
            <a:off x="450561" y="535666"/>
            <a:ext cx="911111" cy="876871"/>
          </a:xfrm>
          <a:custGeom>
            <a:avLst/>
            <a:gdLst/>
            <a:ahLst/>
            <a:cxnLst/>
            <a:rect l="l" t="t" r="r" b="b"/>
            <a:pathLst>
              <a:path w="26142" h="30241" extrusionOk="0">
                <a:moveTo>
                  <a:pt x="20452" y="647"/>
                </a:moveTo>
                <a:lnTo>
                  <a:pt x="20452" y="647"/>
                </a:lnTo>
                <a:cubicBezTo>
                  <a:pt x="20499" y="678"/>
                  <a:pt x="20561" y="694"/>
                  <a:pt x="20608" y="725"/>
                </a:cubicBezTo>
                <a:cubicBezTo>
                  <a:pt x="20749" y="804"/>
                  <a:pt x="20890" y="867"/>
                  <a:pt x="21047" y="929"/>
                </a:cubicBezTo>
                <a:cubicBezTo>
                  <a:pt x="21173" y="992"/>
                  <a:pt x="21282" y="1070"/>
                  <a:pt x="21423" y="1102"/>
                </a:cubicBezTo>
                <a:cubicBezTo>
                  <a:pt x="21627" y="1478"/>
                  <a:pt x="21847" y="1854"/>
                  <a:pt x="22050" y="2230"/>
                </a:cubicBezTo>
                <a:cubicBezTo>
                  <a:pt x="21705" y="2026"/>
                  <a:pt x="21345" y="1838"/>
                  <a:pt x="20984" y="1635"/>
                </a:cubicBezTo>
                <a:cubicBezTo>
                  <a:pt x="20828" y="1290"/>
                  <a:pt x="20655" y="929"/>
                  <a:pt x="20452" y="647"/>
                </a:cubicBezTo>
                <a:close/>
                <a:moveTo>
                  <a:pt x="21047" y="1776"/>
                </a:moveTo>
                <a:lnTo>
                  <a:pt x="21047" y="1776"/>
                </a:lnTo>
                <a:cubicBezTo>
                  <a:pt x="21423" y="2011"/>
                  <a:pt x="21800" y="2246"/>
                  <a:pt x="22191" y="2465"/>
                </a:cubicBezTo>
                <a:cubicBezTo>
                  <a:pt x="22411" y="2857"/>
                  <a:pt x="22630" y="3233"/>
                  <a:pt x="22865" y="3625"/>
                </a:cubicBezTo>
                <a:cubicBezTo>
                  <a:pt x="22395" y="3343"/>
                  <a:pt x="21925" y="3077"/>
                  <a:pt x="21470" y="2794"/>
                </a:cubicBezTo>
                <a:cubicBezTo>
                  <a:pt x="21361" y="2591"/>
                  <a:pt x="21220" y="2199"/>
                  <a:pt x="21047" y="1776"/>
                </a:cubicBezTo>
                <a:close/>
                <a:moveTo>
                  <a:pt x="21564" y="3014"/>
                </a:moveTo>
                <a:cubicBezTo>
                  <a:pt x="22019" y="3327"/>
                  <a:pt x="22505" y="3625"/>
                  <a:pt x="23006" y="3892"/>
                </a:cubicBezTo>
                <a:cubicBezTo>
                  <a:pt x="23210" y="4237"/>
                  <a:pt x="23414" y="4581"/>
                  <a:pt x="23602" y="4942"/>
                </a:cubicBezTo>
                <a:cubicBezTo>
                  <a:pt x="23085" y="4660"/>
                  <a:pt x="22552" y="4378"/>
                  <a:pt x="22066" y="4048"/>
                </a:cubicBezTo>
                <a:cubicBezTo>
                  <a:pt x="21894" y="3704"/>
                  <a:pt x="21721" y="3359"/>
                  <a:pt x="21564" y="3014"/>
                </a:cubicBezTo>
                <a:close/>
                <a:moveTo>
                  <a:pt x="22160" y="4268"/>
                </a:moveTo>
                <a:lnTo>
                  <a:pt x="22160" y="4268"/>
                </a:lnTo>
                <a:cubicBezTo>
                  <a:pt x="22646" y="4613"/>
                  <a:pt x="23179" y="4958"/>
                  <a:pt x="23743" y="5193"/>
                </a:cubicBezTo>
                <a:cubicBezTo>
                  <a:pt x="23947" y="5600"/>
                  <a:pt x="24166" y="6008"/>
                  <a:pt x="24370" y="6415"/>
                </a:cubicBezTo>
                <a:cubicBezTo>
                  <a:pt x="23806" y="6055"/>
                  <a:pt x="23242" y="5726"/>
                  <a:pt x="22677" y="5365"/>
                </a:cubicBezTo>
                <a:cubicBezTo>
                  <a:pt x="22505" y="5005"/>
                  <a:pt x="22332" y="4628"/>
                  <a:pt x="22160" y="4268"/>
                </a:cubicBezTo>
                <a:close/>
                <a:moveTo>
                  <a:pt x="22803" y="5632"/>
                </a:moveTo>
                <a:lnTo>
                  <a:pt x="22803" y="5632"/>
                </a:lnTo>
                <a:cubicBezTo>
                  <a:pt x="23351" y="6023"/>
                  <a:pt x="23931" y="6415"/>
                  <a:pt x="24527" y="6729"/>
                </a:cubicBezTo>
                <a:cubicBezTo>
                  <a:pt x="24527" y="6744"/>
                  <a:pt x="24543" y="6760"/>
                  <a:pt x="24543" y="6776"/>
                </a:cubicBezTo>
                <a:cubicBezTo>
                  <a:pt x="24731" y="7136"/>
                  <a:pt x="24887" y="7512"/>
                  <a:pt x="25060" y="7889"/>
                </a:cubicBezTo>
                <a:cubicBezTo>
                  <a:pt x="24433" y="7450"/>
                  <a:pt x="23806" y="7011"/>
                  <a:pt x="23226" y="6525"/>
                </a:cubicBezTo>
                <a:cubicBezTo>
                  <a:pt x="23085" y="6227"/>
                  <a:pt x="22944" y="5929"/>
                  <a:pt x="22803" y="5632"/>
                </a:cubicBezTo>
                <a:close/>
                <a:moveTo>
                  <a:pt x="16674" y="7591"/>
                </a:moveTo>
                <a:cubicBezTo>
                  <a:pt x="16785" y="7602"/>
                  <a:pt x="16904" y="7613"/>
                  <a:pt x="17019" y="7613"/>
                </a:cubicBezTo>
                <a:cubicBezTo>
                  <a:pt x="17067" y="7613"/>
                  <a:pt x="17114" y="7611"/>
                  <a:pt x="17160" y="7607"/>
                </a:cubicBezTo>
                <a:lnTo>
                  <a:pt x="17160" y="7607"/>
                </a:lnTo>
                <a:cubicBezTo>
                  <a:pt x="17082" y="7748"/>
                  <a:pt x="17082" y="7920"/>
                  <a:pt x="17113" y="8077"/>
                </a:cubicBezTo>
                <a:cubicBezTo>
                  <a:pt x="17097" y="8092"/>
                  <a:pt x="17097" y="8108"/>
                  <a:pt x="17097" y="8124"/>
                </a:cubicBezTo>
                <a:cubicBezTo>
                  <a:pt x="16956" y="7951"/>
                  <a:pt x="16815" y="7763"/>
                  <a:pt x="16674" y="7591"/>
                </a:cubicBezTo>
                <a:close/>
                <a:moveTo>
                  <a:pt x="15859" y="7465"/>
                </a:moveTo>
                <a:cubicBezTo>
                  <a:pt x="16047" y="7497"/>
                  <a:pt x="16266" y="7544"/>
                  <a:pt x="16470" y="7575"/>
                </a:cubicBezTo>
                <a:cubicBezTo>
                  <a:pt x="16643" y="7842"/>
                  <a:pt x="16831" y="8092"/>
                  <a:pt x="17035" y="8343"/>
                </a:cubicBezTo>
                <a:cubicBezTo>
                  <a:pt x="16940" y="8328"/>
                  <a:pt x="16846" y="8328"/>
                  <a:pt x="16737" y="8312"/>
                </a:cubicBezTo>
                <a:cubicBezTo>
                  <a:pt x="16611" y="8186"/>
                  <a:pt x="16470" y="8061"/>
                  <a:pt x="16329" y="7936"/>
                </a:cubicBezTo>
                <a:cubicBezTo>
                  <a:pt x="16219" y="7810"/>
                  <a:pt x="16094" y="7701"/>
                  <a:pt x="15969" y="7575"/>
                </a:cubicBezTo>
                <a:cubicBezTo>
                  <a:pt x="15922" y="7544"/>
                  <a:pt x="15890" y="7497"/>
                  <a:pt x="15843" y="7465"/>
                </a:cubicBezTo>
                <a:close/>
                <a:moveTo>
                  <a:pt x="14824" y="7293"/>
                </a:moveTo>
                <a:cubicBezTo>
                  <a:pt x="15091" y="7356"/>
                  <a:pt x="15373" y="7387"/>
                  <a:pt x="15639" y="7434"/>
                </a:cubicBezTo>
                <a:cubicBezTo>
                  <a:pt x="15812" y="7654"/>
                  <a:pt x="16031" y="7842"/>
                  <a:pt x="16219" y="8045"/>
                </a:cubicBezTo>
                <a:cubicBezTo>
                  <a:pt x="16313" y="8139"/>
                  <a:pt x="16408" y="8233"/>
                  <a:pt x="16486" y="8312"/>
                </a:cubicBezTo>
                <a:lnTo>
                  <a:pt x="16455" y="8312"/>
                </a:lnTo>
                <a:cubicBezTo>
                  <a:pt x="16235" y="8312"/>
                  <a:pt x="16000" y="8328"/>
                  <a:pt x="15781" y="8359"/>
                </a:cubicBezTo>
                <a:cubicBezTo>
                  <a:pt x="15624" y="8061"/>
                  <a:pt x="15342" y="7810"/>
                  <a:pt x="15107" y="7575"/>
                </a:cubicBezTo>
                <a:cubicBezTo>
                  <a:pt x="15013" y="7481"/>
                  <a:pt x="14918" y="7387"/>
                  <a:pt x="14824" y="7293"/>
                </a:cubicBezTo>
                <a:close/>
                <a:moveTo>
                  <a:pt x="20279" y="7748"/>
                </a:moveTo>
                <a:cubicBezTo>
                  <a:pt x="20483" y="7795"/>
                  <a:pt x="20702" y="7810"/>
                  <a:pt x="20922" y="7842"/>
                </a:cubicBezTo>
                <a:cubicBezTo>
                  <a:pt x="21204" y="8171"/>
                  <a:pt x="21486" y="8516"/>
                  <a:pt x="21784" y="8829"/>
                </a:cubicBezTo>
                <a:lnTo>
                  <a:pt x="21204" y="8829"/>
                </a:lnTo>
                <a:cubicBezTo>
                  <a:pt x="21164" y="8769"/>
                  <a:pt x="21085" y="8741"/>
                  <a:pt x="21009" y="8741"/>
                </a:cubicBezTo>
                <a:cubicBezTo>
                  <a:pt x="20966" y="8741"/>
                  <a:pt x="20924" y="8750"/>
                  <a:pt x="20890" y="8766"/>
                </a:cubicBezTo>
                <a:cubicBezTo>
                  <a:pt x="20687" y="8531"/>
                  <a:pt x="20467" y="8281"/>
                  <a:pt x="20263" y="8045"/>
                </a:cubicBezTo>
                <a:cubicBezTo>
                  <a:pt x="20263" y="7951"/>
                  <a:pt x="20263" y="7857"/>
                  <a:pt x="20279" y="7748"/>
                </a:cubicBezTo>
                <a:close/>
                <a:moveTo>
                  <a:pt x="21110" y="7857"/>
                </a:moveTo>
                <a:lnTo>
                  <a:pt x="21110" y="7857"/>
                </a:lnTo>
                <a:cubicBezTo>
                  <a:pt x="21329" y="7873"/>
                  <a:pt x="21549" y="7873"/>
                  <a:pt x="21784" y="7889"/>
                </a:cubicBezTo>
                <a:cubicBezTo>
                  <a:pt x="21768" y="7904"/>
                  <a:pt x="21768" y="7920"/>
                  <a:pt x="21768" y="7936"/>
                </a:cubicBezTo>
                <a:cubicBezTo>
                  <a:pt x="22050" y="8233"/>
                  <a:pt x="22317" y="8547"/>
                  <a:pt x="22599" y="8845"/>
                </a:cubicBezTo>
                <a:cubicBezTo>
                  <a:pt x="22411" y="8845"/>
                  <a:pt x="22207" y="8829"/>
                  <a:pt x="22019" y="8829"/>
                </a:cubicBezTo>
                <a:cubicBezTo>
                  <a:pt x="21737" y="8500"/>
                  <a:pt x="21408" y="8171"/>
                  <a:pt x="21110" y="7857"/>
                </a:cubicBezTo>
                <a:close/>
                <a:moveTo>
                  <a:pt x="23304" y="6682"/>
                </a:moveTo>
                <a:lnTo>
                  <a:pt x="23304" y="6682"/>
                </a:lnTo>
                <a:cubicBezTo>
                  <a:pt x="23900" y="7215"/>
                  <a:pt x="24511" y="7716"/>
                  <a:pt x="25185" y="8155"/>
                </a:cubicBezTo>
                <a:lnTo>
                  <a:pt x="25185" y="8171"/>
                </a:lnTo>
                <a:cubicBezTo>
                  <a:pt x="25358" y="8547"/>
                  <a:pt x="25593" y="8719"/>
                  <a:pt x="25091" y="8845"/>
                </a:cubicBezTo>
                <a:cubicBezTo>
                  <a:pt x="24887" y="8704"/>
                  <a:pt x="24668" y="8563"/>
                  <a:pt x="24464" y="8422"/>
                </a:cubicBezTo>
                <a:cubicBezTo>
                  <a:pt x="24229" y="8249"/>
                  <a:pt x="23994" y="8061"/>
                  <a:pt x="23759" y="7873"/>
                </a:cubicBezTo>
                <a:cubicBezTo>
                  <a:pt x="23837" y="7779"/>
                  <a:pt x="23790" y="7607"/>
                  <a:pt x="23680" y="7528"/>
                </a:cubicBezTo>
                <a:cubicBezTo>
                  <a:pt x="23680" y="7497"/>
                  <a:pt x="23665" y="7465"/>
                  <a:pt x="23649" y="7418"/>
                </a:cubicBezTo>
                <a:cubicBezTo>
                  <a:pt x="23539" y="7183"/>
                  <a:pt x="23414" y="6933"/>
                  <a:pt x="23304" y="6682"/>
                </a:cubicBezTo>
                <a:close/>
                <a:moveTo>
                  <a:pt x="21831" y="7889"/>
                </a:moveTo>
                <a:cubicBezTo>
                  <a:pt x="21862" y="7889"/>
                  <a:pt x="21894" y="7889"/>
                  <a:pt x="21925" y="7904"/>
                </a:cubicBezTo>
                <a:cubicBezTo>
                  <a:pt x="22254" y="7920"/>
                  <a:pt x="22583" y="7951"/>
                  <a:pt x="22928" y="7967"/>
                </a:cubicBezTo>
                <a:cubicBezTo>
                  <a:pt x="23147" y="8281"/>
                  <a:pt x="23367" y="8578"/>
                  <a:pt x="23602" y="8860"/>
                </a:cubicBezTo>
                <a:cubicBezTo>
                  <a:pt x="23320" y="8860"/>
                  <a:pt x="23053" y="8860"/>
                  <a:pt x="22771" y="8845"/>
                </a:cubicBezTo>
                <a:cubicBezTo>
                  <a:pt x="22474" y="8516"/>
                  <a:pt x="22144" y="8202"/>
                  <a:pt x="21831" y="7889"/>
                </a:cubicBezTo>
                <a:close/>
                <a:moveTo>
                  <a:pt x="23665" y="7951"/>
                </a:moveTo>
                <a:cubicBezTo>
                  <a:pt x="24025" y="8281"/>
                  <a:pt x="24401" y="8610"/>
                  <a:pt x="24793" y="8892"/>
                </a:cubicBezTo>
                <a:cubicBezTo>
                  <a:pt x="24621" y="8892"/>
                  <a:pt x="24433" y="8876"/>
                  <a:pt x="24276" y="8876"/>
                </a:cubicBezTo>
                <a:lnTo>
                  <a:pt x="23806" y="8876"/>
                </a:lnTo>
                <a:cubicBezTo>
                  <a:pt x="23586" y="8563"/>
                  <a:pt x="23336" y="8265"/>
                  <a:pt x="23085" y="7983"/>
                </a:cubicBezTo>
                <a:cubicBezTo>
                  <a:pt x="23257" y="7983"/>
                  <a:pt x="23430" y="7983"/>
                  <a:pt x="23586" y="7967"/>
                </a:cubicBezTo>
                <a:cubicBezTo>
                  <a:pt x="23618" y="7967"/>
                  <a:pt x="23649" y="7967"/>
                  <a:pt x="23665" y="7951"/>
                </a:cubicBezTo>
                <a:close/>
                <a:moveTo>
                  <a:pt x="20248" y="8233"/>
                </a:moveTo>
                <a:cubicBezTo>
                  <a:pt x="20420" y="8453"/>
                  <a:pt x="20577" y="8688"/>
                  <a:pt x="20765" y="8892"/>
                </a:cubicBezTo>
                <a:cubicBezTo>
                  <a:pt x="20749" y="8923"/>
                  <a:pt x="20734" y="8970"/>
                  <a:pt x="20749" y="9017"/>
                </a:cubicBezTo>
                <a:cubicBezTo>
                  <a:pt x="20749" y="9205"/>
                  <a:pt x="20749" y="9378"/>
                  <a:pt x="20749" y="9550"/>
                </a:cubicBezTo>
                <a:cubicBezTo>
                  <a:pt x="20546" y="9440"/>
                  <a:pt x="20357" y="9299"/>
                  <a:pt x="20169" y="9158"/>
                </a:cubicBezTo>
                <a:cubicBezTo>
                  <a:pt x="20201" y="8845"/>
                  <a:pt x="20232" y="8547"/>
                  <a:pt x="20248" y="8233"/>
                </a:cubicBezTo>
                <a:close/>
                <a:moveTo>
                  <a:pt x="20154" y="9284"/>
                </a:moveTo>
                <a:cubicBezTo>
                  <a:pt x="20342" y="9440"/>
                  <a:pt x="20530" y="9581"/>
                  <a:pt x="20749" y="9707"/>
                </a:cubicBezTo>
                <a:cubicBezTo>
                  <a:pt x="20734" y="10005"/>
                  <a:pt x="20687" y="10302"/>
                  <a:pt x="20640" y="10600"/>
                </a:cubicBezTo>
                <a:cubicBezTo>
                  <a:pt x="20420" y="10522"/>
                  <a:pt x="20201" y="10444"/>
                  <a:pt x="19981" y="10381"/>
                </a:cubicBezTo>
                <a:cubicBezTo>
                  <a:pt x="20060" y="10020"/>
                  <a:pt x="20107" y="9660"/>
                  <a:pt x="20154" y="9284"/>
                </a:cubicBezTo>
                <a:close/>
                <a:moveTo>
                  <a:pt x="19966" y="10506"/>
                </a:moveTo>
                <a:cubicBezTo>
                  <a:pt x="20185" y="10585"/>
                  <a:pt x="20404" y="10679"/>
                  <a:pt x="20624" y="10741"/>
                </a:cubicBezTo>
                <a:cubicBezTo>
                  <a:pt x="20561" y="11055"/>
                  <a:pt x="20499" y="11353"/>
                  <a:pt x="20436" y="11650"/>
                </a:cubicBezTo>
                <a:cubicBezTo>
                  <a:pt x="20201" y="11588"/>
                  <a:pt x="19981" y="11541"/>
                  <a:pt x="19762" y="11462"/>
                </a:cubicBezTo>
                <a:cubicBezTo>
                  <a:pt x="19840" y="11149"/>
                  <a:pt x="19903" y="10835"/>
                  <a:pt x="19966" y="10506"/>
                </a:cubicBezTo>
                <a:close/>
                <a:moveTo>
                  <a:pt x="19746" y="11572"/>
                </a:moveTo>
                <a:cubicBezTo>
                  <a:pt x="19966" y="11650"/>
                  <a:pt x="20185" y="11713"/>
                  <a:pt x="20404" y="11760"/>
                </a:cubicBezTo>
                <a:cubicBezTo>
                  <a:pt x="20357" y="12011"/>
                  <a:pt x="20295" y="12262"/>
                  <a:pt x="20248" y="12513"/>
                </a:cubicBezTo>
                <a:lnTo>
                  <a:pt x="20216" y="12607"/>
                </a:lnTo>
                <a:cubicBezTo>
                  <a:pt x="19981" y="12560"/>
                  <a:pt x="19746" y="12513"/>
                  <a:pt x="19511" y="12481"/>
                </a:cubicBezTo>
                <a:cubicBezTo>
                  <a:pt x="19589" y="12183"/>
                  <a:pt x="19668" y="11870"/>
                  <a:pt x="19746" y="11572"/>
                </a:cubicBezTo>
                <a:close/>
                <a:moveTo>
                  <a:pt x="19464" y="12622"/>
                </a:moveTo>
                <a:cubicBezTo>
                  <a:pt x="19699" y="12669"/>
                  <a:pt x="19950" y="12701"/>
                  <a:pt x="20201" y="12748"/>
                </a:cubicBezTo>
                <a:cubicBezTo>
                  <a:pt x="20091" y="13218"/>
                  <a:pt x="19997" y="13688"/>
                  <a:pt x="19903" y="14158"/>
                </a:cubicBezTo>
                <a:cubicBezTo>
                  <a:pt x="19605" y="14111"/>
                  <a:pt x="19323" y="14033"/>
                  <a:pt x="19041" y="13908"/>
                </a:cubicBezTo>
                <a:cubicBezTo>
                  <a:pt x="19198" y="13484"/>
                  <a:pt x="19339" y="13061"/>
                  <a:pt x="19464" y="12622"/>
                </a:cubicBezTo>
                <a:close/>
                <a:moveTo>
                  <a:pt x="19009" y="14002"/>
                </a:moveTo>
                <a:cubicBezTo>
                  <a:pt x="19292" y="14127"/>
                  <a:pt x="19574" y="14237"/>
                  <a:pt x="19872" y="14284"/>
                </a:cubicBezTo>
                <a:cubicBezTo>
                  <a:pt x="19778" y="14691"/>
                  <a:pt x="19683" y="15099"/>
                  <a:pt x="19574" y="15506"/>
                </a:cubicBezTo>
                <a:cubicBezTo>
                  <a:pt x="19213" y="15475"/>
                  <a:pt x="18868" y="15397"/>
                  <a:pt x="18524" y="15287"/>
                </a:cubicBezTo>
                <a:lnTo>
                  <a:pt x="18508" y="15287"/>
                </a:lnTo>
                <a:cubicBezTo>
                  <a:pt x="18696" y="14864"/>
                  <a:pt x="18853" y="14441"/>
                  <a:pt x="19009" y="14002"/>
                </a:cubicBezTo>
                <a:close/>
                <a:moveTo>
                  <a:pt x="18477" y="15381"/>
                </a:moveTo>
                <a:cubicBezTo>
                  <a:pt x="18477" y="15381"/>
                  <a:pt x="18477" y="15397"/>
                  <a:pt x="18492" y="15397"/>
                </a:cubicBezTo>
                <a:cubicBezTo>
                  <a:pt x="18837" y="15522"/>
                  <a:pt x="19182" y="15600"/>
                  <a:pt x="19542" y="15632"/>
                </a:cubicBezTo>
                <a:cubicBezTo>
                  <a:pt x="19495" y="15773"/>
                  <a:pt x="19464" y="15914"/>
                  <a:pt x="19417" y="16055"/>
                </a:cubicBezTo>
                <a:cubicBezTo>
                  <a:pt x="19370" y="16196"/>
                  <a:pt x="19323" y="16321"/>
                  <a:pt x="19276" y="16463"/>
                </a:cubicBezTo>
                <a:cubicBezTo>
                  <a:pt x="18868" y="16384"/>
                  <a:pt x="18477" y="16321"/>
                  <a:pt x="18085" y="16227"/>
                </a:cubicBezTo>
                <a:cubicBezTo>
                  <a:pt x="18226" y="15945"/>
                  <a:pt x="18351" y="15663"/>
                  <a:pt x="18477" y="15381"/>
                </a:cubicBezTo>
                <a:close/>
                <a:moveTo>
                  <a:pt x="18053" y="16306"/>
                </a:moveTo>
                <a:cubicBezTo>
                  <a:pt x="18430" y="16415"/>
                  <a:pt x="18837" y="16510"/>
                  <a:pt x="19229" y="16557"/>
                </a:cubicBezTo>
                <a:cubicBezTo>
                  <a:pt x="19104" y="16917"/>
                  <a:pt x="18947" y="17293"/>
                  <a:pt x="18790" y="17638"/>
                </a:cubicBezTo>
                <a:cubicBezTo>
                  <a:pt x="18398" y="17481"/>
                  <a:pt x="17975" y="17356"/>
                  <a:pt x="17552" y="17278"/>
                </a:cubicBezTo>
                <a:cubicBezTo>
                  <a:pt x="17724" y="16964"/>
                  <a:pt x="17897" y="16635"/>
                  <a:pt x="18053" y="16306"/>
                </a:cubicBezTo>
                <a:close/>
                <a:moveTo>
                  <a:pt x="17505" y="17372"/>
                </a:moveTo>
                <a:cubicBezTo>
                  <a:pt x="17928" y="17466"/>
                  <a:pt x="18335" y="17607"/>
                  <a:pt x="18743" y="17748"/>
                </a:cubicBezTo>
                <a:cubicBezTo>
                  <a:pt x="18649" y="17967"/>
                  <a:pt x="18539" y="18171"/>
                  <a:pt x="18430" y="18375"/>
                </a:cubicBezTo>
                <a:cubicBezTo>
                  <a:pt x="17991" y="18281"/>
                  <a:pt x="17536" y="18187"/>
                  <a:pt x="17097" y="18108"/>
                </a:cubicBezTo>
                <a:cubicBezTo>
                  <a:pt x="17238" y="17873"/>
                  <a:pt x="17379" y="17622"/>
                  <a:pt x="17505" y="17372"/>
                </a:cubicBezTo>
                <a:close/>
                <a:moveTo>
                  <a:pt x="17050" y="18187"/>
                </a:moveTo>
                <a:cubicBezTo>
                  <a:pt x="17489" y="18296"/>
                  <a:pt x="17928" y="18390"/>
                  <a:pt x="18383" y="18484"/>
                </a:cubicBezTo>
                <a:cubicBezTo>
                  <a:pt x="18194" y="18829"/>
                  <a:pt x="17991" y="19174"/>
                  <a:pt x="17787" y="19519"/>
                </a:cubicBezTo>
                <a:cubicBezTo>
                  <a:pt x="17536" y="19456"/>
                  <a:pt x="17285" y="19378"/>
                  <a:pt x="17050" y="19315"/>
                </a:cubicBezTo>
                <a:cubicBezTo>
                  <a:pt x="16893" y="19268"/>
                  <a:pt x="16658" y="19174"/>
                  <a:pt x="16470" y="19143"/>
                </a:cubicBezTo>
                <a:cubicBezTo>
                  <a:pt x="16674" y="18829"/>
                  <a:pt x="16862" y="18516"/>
                  <a:pt x="17050" y="18187"/>
                </a:cubicBezTo>
                <a:close/>
                <a:moveTo>
                  <a:pt x="16408" y="19237"/>
                </a:moveTo>
                <a:cubicBezTo>
                  <a:pt x="16549" y="19268"/>
                  <a:pt x="16721" y="19347"/>
                  <a:pt x="16831" y="19378"/>
                </a:cubicBezTo>
                <a:cubicBezTo>
                  <a:pt x="16987" y="19425"/>
                  <a:pt x="17160" y="19472"/>
                  <a:pt x="17317" y="19519"/>
                </a:cubicBezTo>
                <a:cubicBezTo>
                  <a:pt x="17442" y="19566"/>
                  <a:pt x="17583" y="19613"/>
                  <a:pt x="17709" y="19644"/>
                </a:cubicBezTo>
                <a:cubicBezTo>
                  <a:pt x="17567" y="19880"/>
                  <a:pt x="17426" y="20099"/>
                  <a:pt x="17270" y="20334"/>
                </a:cubicBezTo>
                <a:cubicBezTo>
                  <a:pt x="16815" y="20209"/>
                  <a:pt x="16345" y="20115"/>
                  <a:pt x="15890" y="20005"/>
                </a:cubicBezTo>
                <a:cubicBezTo>
                  <a:pt x="16063" y="19754"/>
                  <a:pt x="16235" y="19503"/>
                  <a:pt x="16408" y="19237"/>
                </a:cubicBezTo>
                <a:close/>
                <a:moveTo>
                  <a:pt x="15828" y="20099"/>
                </a:moveTo>
                <a:cubicBezTo>
                  <a:pt x="16282" y="20224"/>
                  <a:pt x="16721" y="20350"/>
                  <a:pt x="17176" y="20459"/>
                </a:cubicBezTo>
                <a:cubicBezTo>
                  <a:pt x="17019" y="20695"/>
                  <a:pt x="16862" y="20914"/>
                  <a:pt x="16690" y="21149"/>
                </a:cubicBezTo>
                <a:cubicBezTo>
                  <a:pt x="16204" y="21086"/>
                  <a:pt x="15734" y="21008"/>
                  <a:pt x="15263" y="20867"/>
                </a:cubicBezTo>
                <a:cubicBezTo>
                  <a:pt x="15451" y="20616"/>
                  <a:pt x="15639" y="20365"/>
                  <a:pt x="15828" y="20099"/>
                </a:cubicBezTo>
                <a:close/>
                <a:moveTo>
                  <a:pt x="15169" y="20977"/>
                </a:moveTo>
                <a:cubicBezTo>
                  <a:pt x="15624" y="21133"/>
                  <a:pt x="16110" y="21259"/>
                  <a:pt x="16580" y="21290"/>
                </a:cubicBezTo>
                <a:cubicBezTo>
                  <a:pt x="16486" y="21416"/>
                  <a:pt x="16376" y="21557"/>
                  <a:pt x="16266" y="21682"/>
                </a:cubicBezTo>
                <a:cubicBezTo>
                  <a:pt x="16188" y="21792"/>
                  <a:pt x="16094" y="21901"/>
                  <a:pt x="16016" y="22011"/>
                </a:cubicBezTo>
                <a:cubicBezTo>
                  <a:pt x="15545" y="21886"/>
                  <a:pt x="15060" y="21776"/>
                  <a:pt x="14589" y="21698"/>
                </a:cubicBezTo>
                <a:cubicBezTo>
                  <a:pt x="14621" y="21651"/>
                  <a:pt x="14652" y="21619"/>
                  <a:pt x="14699" y="21572"/>
                </a:cubicBezTo>
                <a:cubicBezTo>
                  <a:pt x="14856" y="21384"/>
                  <a:pt x="15013" y="21180"/>
                  <a:pt x="15169" y="20977"/>
                </a:cubicBezTo>
                <a:close/>
                <a:moveTo>
                  <a:pt x="14558" y="21807"/>
                </a:moveTo>
                <a:cubicBezTo>
                  <a:pt x="14997" y="21933"/>
                  <a:pt x="15451" y="22043"/>
                  <a:pt x="15906" y="22137"/>
                </a:cubicBezTo>
                <a:cubicBezTo>
                  <a:pt x="15718" y="22356"/>
                  <a:pt x="15530" y="22591"/>
                  <a:pt x="15326" y="22811"/>
                </a:cubicBezTo>
                <a:cubicBezTo>
                  <a:pt x="14871" y="22670"/>
                  <a:pt x="14401" y="22560"/>
                  <a:pt x="13931" y="22450"/>
                </a:cubicBezTo>
                <a:cubicBezTo>
                  <a:pt x="14119" y="22246"/>
                  <a:pt x="14307" y="22027"/>
                  <a:pt x="14495" y="21807"/>
                </a:cubicBezTo>
                <a:lnTo>
                  <a:pt x="14511" y="21823"/>
                </a:lnTo>
                <a:cubicBezTo>
                  <a:pt x="14516" y="21828"/>
                  <a:pt x="14520" y="21830"/>
                  <a:pt x="14525" y="21830"/>
                </a:cubicBezTo>
                <a:cubicBezTo>
                  <a:pt x="14536" y="21830"/>
                  <a:pt x="14547" y="21819"/>
                  <a:pt x="14558" y="21807"/>
                </a:cubicBezTo>
                <a:close/>
                <a:moveTo>
                  <a:pt x="13868" y="22528"/>
                </a:moveTo>
                <a:cubicBezTo>
                  <a:pt x="14307" y="22670"/>
                  <a:pt x="14777" y="22811"/>
                  <a:pt x="15232" y="22920"/>
                </a:cubicBezTo>
                <a:cubicBezTo>
                  <a:pt x="14950" y="23234"/>
                  <a:pt x="14683" y="23532"/>
                  <a:pt x="14386" y="23829"/>
                </a:cubicBezTo>
                <a:cubicBezTo>
                  <a:pt x="13931" y="23673"/>
                  <a:pt x="13445" y="23547"/>
                  <a:pt x="12959" y="23453"/>
                </a:cubicBezTo>
                <a:cubicBezTo>
                  <a:pt x="13273" y="23155"/>
                  <a:pt x="13570" y="22842"/>
                  <a:pt x="13868" y="22528"/>
                </a:cubicBezTo>
                <a:close/>
                <a:moveTo>
                  <a:pt x="12834" y="23579"/>
                </a:moveTo>
                <a:cubicBezTo>
                  <a:pt x="13304" y="23704"/>
                  <a:pt x="13790" y="23845"/>
                  <a:pt x="14260" y="23971"/>
                </a:cubicBezTo>
                <a:cubicBezTo>
                  <a:pt x="14041" y="24206"/>
                  <a:pt x="13806" y="24425"/>
                  <a:pt x="13586" y="24644"/>
                </a:cubicBezTo>
                <a:cubicBezTo>
                  <a:pt x="13100" y="24472"/>
                  <a:pt x="12599" y="24347"/>
                  <a:pt x="12081" y="24284"/>
                </a:cubicBezTo>
                <a:cubicBezTo>
                  <a:pt x="12332" y="24065"/>
                  <a:pt x="12583" y="23829"/>
                  <a:pt x="12834" y="23579"/>
                </a:cubicBezTo>
                <a:close/>
                <a:moveTo>
                  <a:pt x="11925" y="24425"/>
                </a:moveTo>
                <a:cubicBezTo>
                  <a:pt x="12442" y="24503"/>
                  <a:pt x="12944" y="24629"/>
                  <a:pt x="13461" y="24770"/>
                </a:cubicBezTo>
                <a:cubicBezTo>
                  <a:pt x="13226" y="24989"/>
                  <a:pt x="12991" y="25209"/>
                  <a:pt x="12755" y="25428"/>
                </a:cubicBezTo>
                <a:cubicBezTo>
                  <a:pt x="12254" y="25271"/>
                  <a:pt x="11737" y="25130"/>
                  <a:pt x="11204" y="25021"/>
                </a:cubicBezTo>
                <a:cubicBezTo>
                  <a:pt x="11454" y="24833"/>
                  <a:pt x="11690" y="24629"/>
                  <a:pt x="11925" y="24425"/>
                </a:cubicBezTo>
                <a:close/>
                <a:moveTo>
                  <a:pt x="11047" y="25162"/>
                </a:moveTo>
                <a:cubicBezTo>
                  <a:pt x="11564" y="25318"/>
                  <a:pt x="12081" y="25460"/>
                  <a:pt x="12599" y="25569"/>
                </a:cubicBezTo>
                <a:cubicBezTo>
                  <a:pt x="12379" y="25773"/>
                  <a:pt x="12144" y="25961"/>
                  <a:pt x="11925" y="26165"/>
                </a:cubicBezTo>
                <a:cubicBezTo>
                  <a:pt x="11392" y="26024"/>
                  <a:pt x="10859" y="25883"/>
                  <a:pt x="10326" y="25710"/>
                </a:cubicBezTo>
                <a:cubicBezTo>
                  <a:pt x="10577" y="25538"/>
                  <a:pt x="10812" y="25350"/>
                  <a:pt x="11047" y="25162"/>
                </a:cubicBezTo>
                <a:close/>
                <a:moveTo>
                  <a:pt x="10185" y="25820"/>
                </a:moveTo>
                <a:cubicBezTo>
                  <a:pt x="10702" y="26008"/>
                  <a:pt x="11219" y="26181"/>
                  <a:pt x="11752" y="26290"/>
                </a:cubicBezTo>
                <a:cubicBezTo>
                  <a:pt x="11674" y="26369"/>
                  <a:pt x="11596" y="26431"/>
                  <a:pt x="11517" y="26494"/>
                </a:cubicBezTo>
                <a:cubicBezTo>
                  <a:pt x="11407" y="26588"/>
                  <a:pt x="11298" y="26666"/>
                  <a:pt x="11188" y="26745"/>
                </a:cubicBezTo>
                <a:cubicBezTo>
                  <a:pt x="10922" y="26666"/>
                  <a:pt x="10655" y="26588"/>
                  <a:pt x="10389" y="26510"/>
                </a:cubicBezTo>
                <a:cubicBezTo>
                  <a:pt x="10216" y="26463"/>
                  <a:pt x="10044" y="26416"/>
                  <a:pt x="9871" y="26369"/>
                </a:cubicBezTo>
                <a:cubicBezTo>
                  <a:pt x="9793" y="26353"/>
                  <a:pt x="9715" y="26322"/>
                  <a:pt x="9636" y="26306"/>
                </a:cubicBezTo>
                <a:cubicBezTo>
                  <a:pt x="9621" y="26306"/>
                  <a:pt x="9574" y="26290"/>
                  <a:pt x="9527" y="26290"/>
                </a:cubicBezTo>
                <a:cubicBezTo>
                  <a:pt x="9746" y="26134"/>
                  <a:pt x="9965" y="25977"/>
                  <a:pt x="10185" y="25820"/>
                </a:cubicBezTo>
                <a:close/>
                <a:moveTo>
                  <a:pt x="9417" y="26369"/>
                </a:moveTo>
                <a:cubicBezTo>
                  <a:pt x="9668" y="26447"/>
                  <a:pt x="9934" y="26525"/>
                  <a:pt x="10201" y="26604"/>
                </a:cubicBezTo>
                <a:cubicBezTo>
                  <a:pt x="10483" y="26682"/>
                  <a:pt x="10765" y="26776"/>
                  <a:pt x="11063" y="26855"/>
                </a:cubicBezTo>
                <a:cubicBezTo>
                  <a:pt x="10843" y="27011"/>
                  <a:pt x="10639" y="27152"/>
                  <a:pt x="10420" y="27309"/>
                </a:cubicBezTo>
                <a:cubicBezTo>
                  <a:pt x="9840" y="27168"/>
                  <a:pt x="9260" y="27011"/>
                  <a:pt x="8680" y="26839"/>
                </a:cubicBezTo>
                <a:cubicBezTo>
                  <a:pt x="8837" y="26745"/>
                  <a:pt x="9009" y="26635"/>
                  <a:pt x="9166" y="26541"/>
                </a:cubicBezTo>
                <a:cubicBezTo>
                  <a:pt x="9244" y="26478"/>
                  <a:pt x="9338" y="26416"/>
                  <a:pt x="9417" y="26369"/>
                </a:cubicBezTo>
                <a:close/>
                <a:moveTo>
                  <a:pt x="8523" y="26933"/>
                </a:moveTo>
                <a:cubicBezTo>
                  <a:pt x="9041" y="27168"/>
                  <a:pt x="9621" y="27340"/>
                  <a:pt x="10185" y="27466"/>
                </a:cubicBezTo>
                <a:cubicBezTo>
                  <a:pt x="9934" y="27623"/>
                  <a:pt x="9668" y="27795"/>
                  <a:pt x="9401" y="27952"/>
                </a:cubicBezTo>
                <a:cubicBezTo>
                  <a:pt x="8837" y="27764"/>
                  <a:pt x="8257" y="27607"/>
                  <a:pt x="7693" y="27435"/>
                </a:cubicBezTo>
                <a:cubicBezTo>
                  <a:pt x="7975" y="27278"/>
                  <a:pt x="8257" y="27105"/>
                  <a:pt x="8523" y="26933"/>
                </a:cubicBezTo>
                <a:close/>
                <a:moveTo>
                  <a:pt x="7520" y="27529"/>
                </a:moveTo>
                <a:cubicBezTo>
                  <a:pt x="8069" y="27732"/>
                  <a:pt x="8633" y="27952"/>
                  <a:pt x="9197" y="28077"/>
                </a:cubicBezTo>
                <a:cubicBezTo>
                  <a:pt x="8853" y="28265"/>
                  <a:pt x="8523" y="28453"/>
                  <a:pt x="8179" y="28626"/>
                </a:cubicBezTo>
                <a:cubicBezTo>
                  <a:pt x="7912" y="28547"/>
                  <a:pt x="7646" y="28485"/>
                  <a:pt x="7395" y="28391"/>
                </a:cubicBezTo>
                <a:cubicBezTo>
                  <a:pt x="7081" y="28297"/>
                  <a:pt x="6799" y="28187"/>
                  <a:pt x="6501" y="28077"/>
                </a:cubicBezTo>
                <a:cubicBezTo>
                  <a:pt x="6846" y="27905"/>
                  <a:pt x="7191" y="27717"/>
                  <a:pt x="7520" y="27529"/>
                </a:cubicBezTo>
                <a:close/>
                <a:moveTo>
                  <a:pt x="19639" y="650"/>
                </a:moveTo>
                <a:cubicBezTo>
                  <a:pt x="19675" y="650"/>
                  <a:pt x="19711" y="686"/>
                  <a:pt x="19746" y="757"/>
                </a:cubicBezTo>
                <a:cubicBezTo>
                  <a:pt x="19950" y="929"/>
                  <a:pt x="20091" y="1133"/>
                  <a:pt x="20185" y="1384"/>
                </a:cubicBezTo>
                <a:cubicBezTo>
                  <a:pt x="20326" y="1635"/>
                  <a:pt x="20436" y="1901"/>
                  <a:pt x="20561" y="2152"/>
                </a:cubicBezTo>
                <a:cubicBezTo>
                  <a:pt x="20843" y="2747"/>
                  <a:pt x="21126" y="3327"/>
                  <a:pt x="21392" y="3923"/>
                </a:cubicBezTo>
                <a:cubicBezTo>
                  <a:pt x="21941" y="5083"/>
                  <a:pt x="22489" y="6243"/>
                  <a:pt x="23038" y="7403"/>
                </a:cubicBezTo>
                <a:cubicBezTo>
                  <a:pt x="22630" y="7356"/>
                  <a:pt x="22191" y="7356"/>
                  <a:pt x="21784" y="7340"/>
                </a:cubicBezTo>
                <a:cubicBezTo>
                  <a:pt x="21467" y="7321"/>
                  <a:pt x="21138" y="7297"/>
                  <a:pt x="20815" y="7297"/>
                </a:cubicBezTo>
                <a:cubicBezTo>
                  <a:pt x="20596" y="7297"/>
                  <a:pt x="20379" y="7308"/>
                  <a:pt x="20169" y="7340"/>
                </a:cubicBezTo>
                <a:cubicBezTo>
                  <a:pt x="20140" y="7327"/>
                  <a:pt x="20107" y="7320"/>
                  <a:pt x="20073" y="7320"/>
                </a:cubicBezTo>
                <a:cubicBezTo>
                  <a:pt x="19984" y="7320"/>
                  <a:pt x="19894" y="7371"/>
                  <a:pt x="19872" y="7497"/>
                </a:cubicBezTo>
                <a:cubicBezTo>
                  <a:pt x="19872" y="7528"/>
                  <a:pt x="19872" y="7575"/>
                  <a:pt x="19856" y="7607"/>
                </a:cubicBezTo>
                <a:cubicBezTo>
                  <a:pt x="19840" y="7622"/>
                  <a:pt x="19825" y="7638"/>
                  <a:pt x="19840" y="7669"/>
                </a:cubicBezTo>
                <a:lnTo>
                  <a:pt x="19856" y="7669"/>
                </a:lnTo>
                <a:cubicBezTo>
                  <a:pt x="19527" y="10083"/>
                  <a:pt x="19104" y="12403"/>
                  <a:pt x="18210" y="14676"/>
                </a:cubicBezTo>
                <a:cubicBezTo>
                  <a:pt x="17317" y="16964"/>
                  <a:pt x="16063" y="19111"/>
                  <a:pt x="14527" y="21024"/>
                </a:cubicBezTo>
                <a:cubicBezTo>
                  <a:pt x="13868" y="21839"/>
                  <a:pt x="13163" y="22607"/>
                  <a:pt x="12395" y="23359"/>
                </a:cubicBezTo>
                <a:cubicBezTo>
                  <a:pt x="12364" y="23359"/>
                  <a:pt x="12348" y="23375"/>
                  <a:pt x="12348" y="23406"/>
                </a:cubicBezTo>
                <a:cubicBezTo>
                  <a:pt x="9542" y="26118"/>
                  <a:pt x="6031" y="28250"/>
                  <a:pt x="2254" y="28939"/>
                </a:cubicBezTo>
                <a:cubicBezTo>
                  <a:pt x="1956" y="27388"/>
                  <a:pt x="1282" y="25851"/>
                  <a:pt x="576" y="24425"/>
                </a:cubicBezTo>
                <a:lnTo>
                  <a:pt x="576" y="24425"/>
                </a:lnTo>
                <a:cubicBezTo>
                  <a:pt x="717" y="24438"/>
                  <a:pt x="858" y="24445"/>
                  <a:pt x="999" y="24445"/>
                </a:cubicBezTo>
                <a:cubicBezTo>
                  <a:pt x="2865" y="24445"/>
                  <a:pt x="4818" y="23344"/>
                  <a:pt x="6392" y="22528"/>
                </a:cubicBezTo>
                <a:cubicBezTo>
                  <a:pt x="8492" y="21431"/>
                  <a:pt x="10498" y="20146"/>
                  <a:pt x="12254" y="18532"/>
                </a:cubicBezTo>
                <a:cubicBezTo>
                  <a:pt x="15185" y="15836"/>
                  <a:pt x="17332" y="12246"/>
                  <a:pt x="17646" y="8218"/>
                </a:cubicBezTo>
                <a:cubicBezTo>
                  <a:pt x="17646" y="8171"/>
                  <a:pt x="17646" y="8124"/>
                  <a:pt x="17630" y="8092"/>
                </a:cubicBezTo>
                <a:cubicBezTo>
                  <a:pt x="17724" y="7889"/>
                  <a:pt x="17756" y="7638"/>
                  <a:pt x="17756" y="7434"/>
                </a:cubicBezTo>
                <a:cubicBezTo>
                  <a:pt x="17756" y="7286"/>
                  <a:pt x="17629" y="7215"/>
                  <a:pt x="17506" y="7215"/>
                </a:cubicBezTo>
                <a:cubicBezTo>
                  <a:pt x="17473" y="7215"/>
                  <a:pt x="17440" y="7220"/>
                  <a:pt x="17411" y="7230"/>
                </a:cubicBezTo>
                <a:cubicBezTo>
                  <a:pt x="16940" y="7058"/>
                  <a:pt x="16423" y="7027"/>
                  <a:pt x="15922" y="6948"/>
                </a:cubicBezTo>
                <a:cubicBezTo>
                  <a:pt x="15483" y="6885"/>
                  <a:pt x="15013" y="6744"/>
                  <a:pt x="14558" y="6729"/>
                </a:cubicBezTo>
                <a:cubicBezTo>
                  <a:pt x="15420" y="5820"/>
                  <a:pt x="16188" y="4864"/>
                  <a:pt x="16972" y="3907"/>
                </a:cubicBezTo>
                <a:cubicBezTo>
                  <a:pt x="17379" y="3421"/>
                  <a:pt x="17787" y="2920"/>
                  <a:pt x="18194" y="2434"/>
                </a:cubicBezTo>
                <a:cubicBezTo>
                  <a:pt x="18430" y="2136"/>
                  <a:pt x="18680" y="1838"/>
                  <a:pt x="18915" y="1541"/>
                </a:cubicBezTo>
                <a:cubicBezTo>
                  <a:pt x="19072" y="1352"/>
                  <a:pt x="19307" y="898"/>
                  <a:pt x="19511" y="804"/>
                </a:cubicBezTo>
                <a:cubicBezTo>
                  <a:pt x="19554" y="701"/>
                  <a:pt x="19597" y="650"/>
                  <a:pt x="19639" y="650"/>
                </a:cubicBezTo>
                <a:close/>
                <a:moveTo>
                  <a:pt x="6345" y="28140"/>
                </a:moveTo>
                <a:cubicBezTo>
                  <a:pt x="6846" y="28375"/>
                  <a:pt x="7379" y="28594"/>
                  <a:pt x="7928" y="28735"/>
                </a:cubicBezTo>
                <a:cubicBezTo>
                  <a:pt x="7677" y="28861"/>
                  <a:pt x="7426" y="28971"/>
                  <a:pt x="7175" y="29080"/>
                </a:cubicBezTo>
                <a:cubicBezTo>
                  <a:pt x="6940" y="29018"/>
                  <a:pt x="6689" y="28971"/>
                  <a:pt x="6470" y="28892"/>
                </a:cubicBezTo>
                <a:cubicBezTo>
                  <a:pt x="6141" y="28783"/>
                  <a:pt x="5827" y="28657"/>
                  <a:pt x="5514" y="28516"/>
                </a:cubicBezTo>
                <a:cubicBezTo>
                  <a:pt x="5796" y="28406"/>
                  <a:pt x="6078" y="28281"/>
                  <a:pt x="6345" y="28140"/>
                </a:cubicBezTo>
                <a:close/>
                <a:moveTo>
                  <a:pt x="5420" y="28547"/>
                </a:moveTo>
                <a:cubicBezTo>
                  <a:pt x="5890" y="28783"/>
                  <a:pt x="6407" y="29033"/>
                  <a:pt x="6940" y="29174"/>
                </a:cubicBezTo>
                <a:cubicBezTo>
                  <a:pt x="6689" y="29284"/>
                  <a:pt x="6439" y="29378"/>
                  <a:pt x="6188" y="29472"/>
                </a:cubicBezTo>
                <a:cubicBezTo>
                  <a:pt x="5671" y="29237"/>
                  <a:pt x="5122" y="29033"/>
                  <a:pt x="4589" y="28845"/>
                </a:cubicBezTo>
                <a:cubicBezTo>
                  <a:pt x="4871" y="28751"/>
                  <a:pt x="5138" y="28657"/>
                  <a:pt x="5420" y="28547"/>
                </a:cubicBezTo>
                <a:close/>
                <a:moveTo>
                  <a:pt x="4417" y="28892"/>
                </a:moveTo>
                <a:cubicBezTo>
                  <a:pt x="4934" y="29127"/>
                  <a:pt x="5467" y="29362"/>
                  <a:pt x="6015" y="29535"/>
                </a:cubicBezTo>
                <a:cubicBezTo>
                  <a:pt x="5718" y="29645"/>
                  <a:pt x="5404" y="29754"/>
                  <a:pt x="5106" y="29848"/>
                </a:cubicBezTo>
                <a:cubicBezTo>
                  <a:pt x="5075" y="29817"/>
                  <a:pt x="5044" y="29801"/>
                  <a:pt x="5012" y="29786"/>
                </a:cubicBezTo>
                <a:cubicBezTo>
                  <a:pt x="4417" y="29551"/>
                  <a:pt x="3743" y="29300"/>
                  <a:pt x="3069" y="29174"/>
                </a:cubicBezTo>
                <a:cubicBezTo>
                  <a:pt x="3523" y="29112"/>
                  <a:pt x="3978" y="29018"/>
                  <a:pt x="4417" y="28892"/>
                </a:cubicBezTo>
                <a:close/>
                <a:moveTo>
                  <a:pt x="19754" y="0"/>
                </a:moveTo>
                <a:cubicBezTo>
                  <a:pt x="19699" y="0"/>
                  <a:pt x="19665" y="28"/>
                  <a:pt x="19652" y="67"/>
                </a:cubicBezTo>
                <a:cubicBezTo>
                  <a:pt x="19339" y="83"/>
                  <a:pt x="19135" y="428"/>
                  <a:pt x="18962" y="616"/>
                </a:cubicBezTo>
                <a:cubicBezTo>
                  <a:pt x="18430" y="1258"/>
                  <a:pt x="17912" y="1901"/>
                  <a:pt x="17379" y="2544"/>
                </a:cubicBezTo>
                <a:cubicBezTo>
                  <a:pt x="16298" y="3860"/>
                  <a:pt x="15169" y="5177"/>
                  <a:pt x="14182" y="6572"/>
                </a:cubicBezTo>
                <a:cubicBezTo>
                  <a:pt x="14135" y="6650"/>
                  <a:pt x="14135" y="6729"/>
                  <a:pt x="14166" y="6776"/>
                </a:cubicBezTo>
                <a:cubicBezTo>
                  <a:pt x="14135" y="6823"/>
                  <a:pt x="14119" y="6885"/>
                  <a:pt x="14135" y="6948"/>
                </a:cubicBezTo>
                <a:cubicBezTo>
                  <a:pt x="14041" y="7215"/>
                  <a:pt x="14386" y="7465"/>
                  <a:pt x="14542" y="7654"/>
                </a:cubicBezTo>
                <a:cubicBezTo>
                  <a:pt x="14840" y="7983"/>
                  <a:pt x="15138" y="8406"/>
                  <a:pt x="15530" y="8625"/>
                </a:cubicBezTo>
                <a:cubicBezTo>
                  <a:pt x="15545" y="8657"/>
                  <a:pt x="15577" y="8672"/>
                  <a:pt x="15624" y="8688"/>
                </a:cubicBezTo>
                <a:cubicBezTo>
                  <a:pt x="15890" y="8751"/>
                  <a:pt x="16172" y="8751"/>
                  <a:pt x="16455" y="8766"/>
                </a:cubicBezTo>
                <a:cubicBezTo>
                  <a:pt x="16643" y="8766"/>
                  <a:pt x="16831" y="8798"/>
                  <a:pt x="17019" y="8813"/>
                </a:cubicBezTo>
                <a:cubicBezTo>
                  <a:pt x="16549" y="12481"/>
                  <a:pt x="14511" y="15741"/>
                  <a:pt x="11784" y="18218"/>
                </a:cubicBezTo>
                <a:cubicBezTo>
                  <a:pt x="10201" y="19660"/>
                  <a:pt x="8398" y="20851"/>
                  <a:pt x="6517" y="21854"/>
                </a:cubicBezTo>
                <a:cubicBezTo>
                  <a:pt x="5577" y="22372"/>
                  <a:pt x="4605" y="22858"/>
                  <a:pt x="3617" y="23249"/>
                </a:cubicBezTo>
                <a:cubicBezTo>
                  <a:pt x="2536" y="23688"/>
                  <a:pt x="1439" y="23876"/>
                  <a:pt x="310" y="24127"/>
                </a:cubicBezTo>
                <a:cubicBezTo>
                  <a:pt x="294" y="24127"/>
                  <a:pt x="294" y="24127"/>
                  <a:pt x="294" y="24143"/>
                </a:cubicBezTo>
                <a:cubicBezTo>
                  <a:pt x="285" y="24142"/>
                  <a:pt x="277" y="24142"/>
                  <a:pt x="268" y="24142"/>
                </a:cubicBezTo>
                <a:cubicBezTo>
                  <a:pt x="122" y="24142"/>
                  <a:pt x="1" y="24262"/>
                  <a:pt x="75" y="24425"/>
                </a:cubicBezTo>
                <a:cubicBezTo>
                  <a:pt x="780" y="25977"/>
                  <a:pt x="1313" y="27591"/>
                  <a:pt x="2003" y="29127"/>
                </a:cubicBezTo>
                <a:cubicBezTo>
                  <a:pt x="2034" y="29190"/>
                  <a:pt x="2081" y="29206"/>
                  <a:pt x="2128" y="29221"/>
                </a:cubicBezTo>
                <a:cubicBezTo>
                  <a:pt x="2144" y="29237"/>
                  <a:pt x="2160" y="29253"/>
                  <a:pt x="2175" y="29268"/>
                </a:cubicBezTo>
                <a:cubicBezTo>
                  <a:pt x="2598" y="29488"/>
                  <a:pt x="3053" y="29598"/>
                  <a:pt x="3492" y="29754"/>
                </a:cubicBezTo>
                <a:cubicBezTo>
                  <a:pt x="3931" y="29911"/>
                  <a:pt x="4370" y="30068"/>
                  <a:pt x="4824" y="30225"/>
                </a:cubicBezTo>
                <a:cubicBezTo>
                  <a:pt x="4852" y="30236"/>
                  <a:pt x="4882" y="30241"/>
                  <a:pt x="4911" y="30241"/>
                </a:cubicBezTo>
                <a:cubicBezTo>
                  <a:pt x="4963" y="30241"/>
                  <a:pt x="5013" y="30224"/>
                  <a:pt x="5044" y="30193"/>
                </a:cubicBezTo>
                <a:cubicBezTo>
                  <a:pt x="9809" y="29676"/>
                  <a:pt x="13994" y="25460"/>
                  <a:pt x="16752" y="21854"/>
                </a:cubicBezTo>
                <a:cubicBezTo>
                  <a:pt x="17082" y="21447"/>
                  <a:pt x="17395" y="21008"/>
                  <a:pt x="17693" y="20569"/>
                </a:cubicBezTo>
                <a:cubicBezTo>
                  <a:pt x="17740" y="20585"/>
                  <a:pt x="17787" y="20601"/>
                  <a:pt x="17834" y="20601"/>
                </a:cubicBezTo>
                <a:cubicBezTo>
                  <a:pt x="17839" y="20602"/>
                  <a:pt x="17843" y="20602"/>
                  <a:pt x="17848" y="20602"/>
                </a:cubicBezTo>
                <a:cubicBezTo>
                  <a:pt x="17901" y="20602"/>
                  <a:pt x="17923" y="20521"/>
                  <a:pt x="17865" y="20506"/>
                </a:cubicBezTo>
                <a:cubicBezTo>
                  <a:pt x="17834" y="20491"/>
                  <a:pt x="17787" y="20475"/>
                  <a:pt x="17756" y="20475"/>
                </a:cubicBezTo>
                <a:cubicBezTo>
                  <a:pt x="17912" y="20240"/>
                  <a:pt x="18069" y="19989"/>
                  <a:pt x="18210" y="19754"/>
                </a:cubicBezTo>
                <a:cubicBezTo>
                  <a:pt x="18241" y="19754"/>
                  <a:pt x="18273" y="19707"/>
                  <a:pt x="18257" y="19676"/>
                </a:cubicBezTo>
                <a:cubicBezTo>
                  <a:pt x="18962" y="18500"/>
                  <a:pt x="19558" y="17262"/>
                  <a:pt x="19966" y="15930"/>
                </a:cubicBezTo>
                <a:cubicBezTo>
                  <a:pt x="20310" y="14785"/>
                  <a:pt x="20530" y="13578"/>
                  <a:pt x="20781" y="12403"/>
                </a:cubicBezTo>
                <a:cubicBezTo>
                  <a:pt x="21000" y="11306"/>
                  <a:pt x="21314" y="10208"/>
                  <a:pt x="21251" y="9096"/>
                </a:cubicBezTo>
                <a:lnTo>
                  <a:pt x="21251" y="9096"/>
                </a:lnTo>
                <a:cubicBezTo>
                  <a:pt x="21580" y="9158"/>
                  <a:pt x="21909" y="9221"/>
                  <a:pt x="22238" y="9268"/>
                </a:cubicBezTo>
                <a:cubicBezTo>
                  <a:pt x="22254" y="9284"/>
                  <a:pt x="22254" y="9284"/>
                  <a:pt x="22270" y="9284"/>
                </a:cubicBezTo>
                <a:cubicBezTo>
                  <a:pt x="22925" y="9373"/>
                  <a:pt x="23596" y="9414"/>
                  <a:pt x="24260" y="9414"/>
                </a:cubicBezTo>
                <a:cubicBezTo>
                  <a:pt x="24534" y="9414"/>
                  <a:pt x="24806" y="9407"/>
                  <a:pt x="25075" y="9393"/>
                </a:cubicBezTo>
                <a:cubicBezTo>
                  <a:pt x="25891" y="9362"/>
                  <a:pt x="26141" y="9111"/>
                  <a:pt x="25843" y="8328"/>
                </a:cubicBezTo>
                <a:cubicBezTo>
                  <a:pt x="24825" y="5710"/>
                  <a:pt x="23351" y="2889"/>
                  <a:pt x="21658" y="647"/>
                </a:cubicBezTo>
                <a:cubicBezTo>
                  <a:pt x="21627" y="584"/>
                  <a:pt x="21549" y="569"/>
                  <a:pt x="21486" y="569"/>
                </a:cubicBezTo>
                <a:cubicBezTo>
                  <a:pt x="21282" y="428"/>
                  <a:pt x="21000" y="349"/>
                  <a:pt x="20796" y="271"/>
                </a:cubicBezTo>
                <a:cubicBezTo>
                  <a:pt x="20483" y="161"/>
                  <a:pt x="20122" y="36"/>
                  <a:pt x="19793" y="4"/>
                </a:cubicBezTo>
                <a:cubicBezTo>
                  <a:pt x="19779" y="2"/>
                  <a:pt x="19766" y="0"/>
                  <a:pt x="197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2" name="Conector recto de flecha 111">
            <a:extLst>
              <a:ext uri="{FF2B5EF4-FFF2-40B4-BE49-F238E27FC236}">
                <a16:creationId xmlns="" xmlns:a16="http://schemas.microsoft.com/office/drawing/2014/main" id="{36AC4DDE-DF4F-4C25-8A77-0ACCF294B5A0}"/>
              </a:ext>
            </a:extLst>
          </p:cNvPr>
          <p:cNvCxnSpPr>
            <a:cxnSpLocks/>
          </p:cNvCxnSpPr>
          <p:nvPr/>
        </p:nvCxnSpPr>
        <p:spPr>
          <a:xfrm>
            <a:off x="7673526" y="4859516"/>
            <a:ext cx="0" cy="2839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3" name="Conector recto de flecha 112">
            <a:extLst>
              <a:ext uri="{FF2B5EF4-FFF2-40B4-BE49-F238E27FC236}">
                <a16:creationId xmlns="" xmlns:a16="http://schemas.microsoft.com/office/drawing/2014/main" id="{4E3B677F-FFF7-42E8-B858-E90F92AB1D31}"/>
              </a:ext>
            </a:extLst>
          </p:cNvPr>
          <p:cNvCxnSpPr>
            <a:cxnSpLocks/>
          </p:cNvCxnSpPr>
          <p:nvPr/>
        </p:nvCxnSpPr>
        <p:spPr>
          <a:xfrm>
            <a:off x="1954871" y="4953028"/>
            <a:ext cx="0" cy="1904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: esquinas redondeadas 66">
            <a:extLst>
              <a:ext uri="{FF2B5EF4-FFF2-40B4-BE49-F238E27FC236}">
                <a16:creationId xmlns="" xmlns:a16="http://schemas.microsoft.com/office/drawing/2014/main" id="{25AB62AC-1DB4-4EC4-80D0-075F9C35D564}"/>
              </a:ext>
            </a:extLst>
          </p:cNvPr>
          <p:cNvSpPr/>
          <p:nvPr/>
        </p:nvSpPr>
        <p:spPr>
          <a:xfrm>
            <a:off x="6749912" y="267462"/>
            <a:ext cx="2026250" cy="96620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6" name="Rectángulo: esquinas redondeadas 65">
            <a:extLst>
              <a:ext uri="{FF2B5EF4-FFF2-40B4-BE49-F238E27FC236}">
                <a16:creationId xmlns="" xmlns:a16="http://schemas.microsoft.com/office/drawing/2014/main" id="{FC577F0B-57CA-4B5F-9819-76EE7644C9A4}"/>
              </a:ext>
            </a:extLst>
          </p:cNvPr>
          <p:cNvSpPr/>
          <p:nvPr/>
        </p:nvSpPr>
        <p:spPr>
          <a:xfrm>
            <a:off x="4476781" y="206394"/>
            <a:ext cx="2190904" cy="5588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4" name="Rectángulo: esquinas redondeadas 63">
            <a:extLst>
              <a:ext uri="{FF2B5EF4-FFF2-40B4-BE49-F238E27FC236}">
                <a16:creationId xmlns="" xmlns:a16="http://schemas.microsoft.com/office/drawing/2014/main" id="{B1499184-B2F9-4E74-ABCC-F94FD3FA1699}"/>
              </a:ext>
            </a:extLst>
          </p:cNvPr>
          <p:cNvSpPr/>
          <p:nvPr/>
        </p:nvSpPr>
        <p:spPr>
          <a:xfrm>
            <a:off x="828384" y="4127459"/>
            <a:ext cx="1018884" cy="20363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="" xmlns:a16="http://schemas.microsoft.com/office/drawing/2014/main" id="{BE881C19-D1F6-46A0-839C-EEF50A0EEEE9}"/>
              </a:ext>
            </a:extLst>
          </p:cNvPr>
          <p:cNvSpPr/>
          <p:nvPr/>
        </p:nvSpPr>
        <p:spPr>
          <a:xfrm>
            <a:off x="914400" y="3062178"/>
            <a:ext cx="814400" cy="21892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3" name="Rectángulo: esquinas redondeadas 62">
            <a:extLst>
              <a:ext uri="{FF2B5EF4-FFF2-40B4-BE49-F238E27FC236}">
                <a16:creationId xmlns="" xmlns:a16="http://schemas.microsoft.com/office/drawing/2014/main" id="{776AEED2-B077-4FB3-ABA9-F5B477984139}"/>
              </a:ext>
            </a:extLst>
          </p:cNvPr>
          <p:cNvSpPr/>
          <p:nvPr/>
        </p:nvSpPr>
        <p:spPr>
          <a:xfrm>
            <a:off x="624913" y="1805055"/>
            <a:ext cx="1201464" cy="2187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2" name="Rectángulo: esquinas redondeadas 61">
            <a:extLst>
              <a:ext uri="{FF2B5EF4-FFF2-40B4-BE49-F238E27FC236}">
                <a16:creationId xmlns="" xmlns:a16="http://schemas.microsoft.com/office/drawing/2014/main" id="{96B8B89C-D074-450A-96D5-2536D0A7B962}"/>
              </a:ext>
            </a:extLst>
          </p:cNvPr>
          <p:cNvSpPr/>
          <p:nvPr/>
        </p:nvSpPr>
        <p:spPr>
          <a:xfrm>
            <a:off x="608132" y="659218"/>
            <a:ext cx="1201464" cy="2187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1" name="Rectángulo: esquinas redondeadas 60">
            <a:extLst>
              <a:ext uri="{FF2B5EF4-FFF2-40B4-BE49-F238E27FC236}">
                <a16:creationId xmlns="" xmlns:a16="http://schemas.microsoft.com/office/drawing/2014/main" id="{92362208-D6E1-4926-B624-DD3228D31510}"/>
              </a:ext>
            </a:extLst>
          </p:cNvPr>
          <p:cNvSpPr/>
          <p:nvPr/>
        </p:nvSpPr>
        <p:spPr>
          <a:xfrm>
            <a:off x="6749912" y="2887913"/>
            <a:ext cx="1878508" cy="11590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0" name="Rectángulo: esquinas redondeadas 59">
            <a:extLst>
              <a:ext uri="{FF2B5EF4-FFF2-40B4-BE49-F238E27FC236}">
                <a16:creationId xmlns=""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6708217" y="1513932"/>
            <a:ext cx="2033258" cy="10198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9" name="Rectángulo: esquinas redondeadas 58">
            <a:extLst>
              <a:ext uri="{FF2B5EF4-FFF2-40B4-BE49-F238E27FC236}">
                <a16:creationId xmlns="" xmlns:a16="http://schemas.microsoft.com/office/drawing/2014/main" id="{59F1C938-44DB-4A3D-B90F-6BCC5AC021A2}"/>
              </a:ext>
            </a:extLst>
          </p:cNvPr>
          <p:cNvSpPr/>
          <p:nvPr/>
        </p:nvSpPr>
        <p:spPr>
          <a:xfrm>
            <a:off x="4634427" y="2390053"/>
            <a:ext cx="1878508" cy="18945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8" name="Rectángulo: esquinas redondeadas 57">
            <a:extLst>
              <a:ext uri="{FF2B5EF4-FFF2-40B4-BE49-F238E27FC236}">
                <a16:creationId xmlns="" xmlns:a16="http://schemas.microsoft.com/office/drawing/2014/main" id="{91E8BB52-522E-4D0D-8357-2518EE1287A3}"/>
              </a:ext>
            </a:extLst>
          </p:cNvPr>
          <p:cNvSpPr/>
          <p:nvPr/>
        </p:nvSpPr>
        <p:spPr>
          <a:xfrm>
            <a:off x="4738991" y="939951"/>
            <a:ext cx="1878508" cy="8289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7" name="Rectángulo: esquinas redondeadas 56">
            <a:extLst>
              <a:ext uri="{FF2B5EF4-FFF2-40B4-BE49-F238E27FC236}">
                <a16:creationId xmlns="" xmlns:a16="http://schemas.microsoft.com/office/drawing/2014/main" id="{61CE0E2F-7E0D-4AA2-BF73-FF23B3192416}"/>
              </a:ext>
            </a:extLst>
          </p:cNvPr>
          <p:cNvSpPr/>
          <p:nvPr/>
        </p:nvSpPr>
        <p:spPr>
          <a:xfrm>
            <a:off x="2085609" y="4098738"/>
            <a:ext cx="2033258" cy="4647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6" name="Rectángulo: esquinas redondeadas 55">
            <a:extLst>
              <a:ext uri="{FF2B5EF4-FFF2-40B4-BE49-F238E27FC236}">
                <a16:creationId xmlns="" xmlns:a16="http://schemas.microsoft.com/office/drawing/2014/main" id="{77870EA9-08DA-46A0-845B-1F48984C7BDF}"/>
              </a:ext>
            </a:extLst>
          </p:cNvPr>
          <p:cNvSpPr/>
          <p:nvPr/>
        </p:nvSpPr>
        <p:spPr>
          <a:xfrm>
            <a:off x="2048764" y="2887913"/>
            <a:ext cx="2187482" cy="10198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5" name="Rectángulo: esquinas redondeadas 54">
            <a:extLst>
              <a:ext uri="{FF2B5EF4-FFF2-40B4-BE49-F238E27FC236}">
                <a16:creationId xmlns="" xmlns:a16="http://schemas.microsoft.com/office/drawing/2014/main" id="{E2E1CCD8-BE8D-4092-96FA-66CCC22CD5A2}"/>
              </a:ext>
            </a:extLst>
          </p:cNvPr>
          <p:cNvSpPr/>
          <p:nvPr/>
        </p:nvSpPr>
        <p:spPr>
          <a:xfrm>
            <a:off x="2048764" y="1638295"/>
            <a:ext cx="2033258" cy="10198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4" name="Rectángulo: esquinas redondeadas 53">
            <a:extLst>
              <a:ext uri="{FF2B5EF4-FFF2-40B4-BE49-F238E27FC236}">
                <a16:creationId xmlns="" xmlns:a16="http://schemas.microsoft.com/office/drawing/2014/main" id="{B7B7F810-71F8-48CF-B473-23FE08FD2834}"/>
              </a:ext>
            </a:extLst>
          </p:cNvPr>
          <p:cNvSpPr/>
          <p:nvPr/>
        </p:nvSpPr>
        <p:spPr>
          <a:xfrm>
            <a:off x="2048764" y="529387"/>
            <a:ext cx="2033258" cy="8679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897" name="Google Shape;897;p32"/>
          <p:cNvGrpSpPr/>
          <p:nvPr/>
        </p:nvGrpSpPr>
        <p:grpSpPr>
          <a:xfrm rot="2110758">
            <a:off x="3786277" y="4447701"/>
            <a:ext cx="1984560" cy="2066001"/>
            <a:chOff x="1857000" y="3245400"/>
            <a:chExt cx="1233825" cy="1186575"/>
          </a:xfrm>
        </p:grpSpPr>
        <p:sp>
          <p:nvSpPr>
            <p:cNvPr id="898" name="Google Shape;898;p3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5" name="Google Shape;905;p32"/>
          <p:cNvSpPr txBox="1">
            <a:spLocks noGrp="1"/>
          </p:cNvSpPr>
          <p:nvPr>
            <p:ph type="body" idx="1"/>
          </p:nvPr>
        </p:nvSpPr>
        <p:spPr>
          <a:xfrm>
            <a:off x="1864629" y="449414"/>
            <a:ext cx="2401528" cy="11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 algn="l">
              <a:buNone/>
            </a:pPr>
            <a:r>
              <a:rPr lang="es-MX" sz="1200" dirty="0"/>
              <a:t>Interpretación y análisis crítico de textos; estructuración y segmentación; y clarificación de los objetivos.</a:t>
            </a:r>
          </a:p>
          <a:p>
            <a:pPr marL="152400" indent="0" algn="l">
              <a:buNone/>
            </a:pPr>
            <a:endParaRPr lang="es-MX" sz="1200" dirty="0"/>
          </a:p>
          <a:p>
            <a:pPr marL="152400" indent="0" algn="l">
              <a:buNone/>
            </a:pPr>
            <a:r>
              <a:rPr lang="es-MX" sz="1200" dirty="0"/>
              <a:t>Uso a partir de un repertorio de representaciones que incluye analogías, metáforas, ejemplos, demostraciones, explicaciones, etc.</a:t>
            </a:r>
          </a:p>
          <a:p>
            <a:pPr marL="152400" indent="0" algn="l">
              <a:buNone/>
            </a:pPr>
            <a:endParaRPr lang="es-MX" sz="1200" dirty="0"/>
          </a:p>
          <a:p>
            <a:pPr marL="152400" indent="0" algn="l">
              <a:buNone/>
            </a:pPr>
            <a:r>
              <a:rPr lang="es-MX" sz="1200" dirty="0"/>
              <a:t>Escoger a partir de un repertorio didáctico que incluye modalidades de enseñanza, organización, manejo y ordenamiento.</a:t>
            </a:r>
          </a:p>
          <a:p>
            <a:pPr marL="152400" indent="0" algn="l">
              <a:buNone/>
            </a:pPr>
            <a:endParaRPr lang="es-MX" sz="1200" dirty="0"/>
          </a:p>
          <a:p>
            <a:pPr marL="152400" indent="0" algn="l">
              <a:buNone/>
            </a:pPr>
            <a:r>
              <a:rPr lang="es-MX" sz="1200" dirty="0"/>
              <a:t>Ajuste a las características de los alumnos.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grpSp>
        <p:nvGrpSpPr>
          <p:cNvPr id="906" name="Google Shape;906;p32"/>
          <p:cNvGrpSpPr/>
          <p:nvPr/>
        </p:nvGrpSpPr>
        <p:grpSpPr>
          <a:xfrm rot="2556023">
            <a:off x="7439936" y="3591569"/>
            <a:ext cx="1144723" cy="1961055"/>
            <a:chOff x="2946668" y="3613769"/>
            <a:chExt cx="640047" cy="1096481"/>
          </a:xfrm>
        </p:grpSpPr>
        <p:sp>
          <p:nvSpPr>
            <p:cNvPr id="907" name="Google Shape;907;p32"/>
            <p:cNvSpPr/>
            <p:nvPr/>
          </p:nvSpPr>
          <p:spPr>
            <a:xfrm rot="1150281">
              <a:off x="3079389" y="3651109"/>
              <a:ext cx="374604" cy="871569"/>
            </a:xfrm>
            <a:custGeom>
              <a:avLst/>
              <a:gdLst/>
              <a:ahLst/>
              <a:cxnLst/>
              <a:rect l="l" t="t" r="r" b="b"/>
              <a:pathLst>
                <a:path w="11600" h="26989" extrusionOk="0">
                  <a:moveTo>
                    <a:pt x="7894" y="394"/>
                  </a:moveTo>
                  <a:cubicBezTo>
                    <a:pt x="7952" y="394"/>
                    <a:pt x="8012" y="398"/>
                    <a:pt x="8072" y="405"/>
                  </a:cubicBezTo>
                  <a:cubicBezTo>
                    <a:pt x="8887" y="468"/>
                    <a:pt x="9608" y="875"/>
                    <a:pt x="10423" y="985"/>
                  </a:cubicBezTo>
                  <a:lnTo>
                    <a:pt x="10439" y="985"/>
                  </a:lnTo>
                  <a:cubicBezTo>
                    <a:pt x="10894" y="1189"/>
                    <a:pt x="11333" y="1518"/>
                    <a:pt x="11254" y="2333"/>
                  </a:cubicBezTo>
                  <a:cubicBezTo>
                    <a:pt x="11160" y="3164"/>
                    <a:pt x="10627" y="4214"/>
                    <a:pt x="10267" y="5044"/>
                  </a:cubicBezTo>
                  <a:cubicBezTo>
                    <a:pt x="10016" y="4684"/>
                    <a:pt x="9655" y="4386"/>
                    <a:pt x="9436" y="4276"/>
                  </a:cubicBezTo>
                  <a:cubicBezTo>
                    <a:pt x="8558" y="3822"/>
                    <a:pt x="7571" y="3571"/>
                    <a:pt x="6630" y="3273"/>
                  </a:cubicBezTo>
                  <a:cubicBezTo>
                    <a:pt x="6416" y="3209"/>
                    <a:pt x="6231" y="3159"/>
                    <a:pt x="6041" y="3159"/>
                  </a:cubicBezTo>
                  <a:cubicBezTo>
                    <a:pt x="5952" y="3159"/>
                    <a:pt x="5863" y="3170"/>
                    <a:pt x="5768" y="3195"/>
                  </a:cubicBezTo>
                  <a:cubicBezTo>
                    <a:pt x="6003" y="2693"/>
                    <a:pt x="6176" y="2176"/>
                    <a:pt x="6395" y="1674"/>
                  </a:cubicBezTo>
                  <a:cubicBezTo>
                    <a:pt x="6781" y="774"/>
                    <a:pt x="7285" y="394"/>
                    <a:pt x="7894" y="394"/>
                  </a:cubicBezTo>
                  <a:close/>
                  <a:moveTo>
                    <a:pt x="5959" y="3426"/>
                  </a:moveTo>
                  <a:cubicBezTo>
                    <a:pt x="6707" y="3426"/>
                    <a:pt x="7540" y="3948"/>
                    <a:pt x="8057" y="4135"/>
                  </a:cubicBezTo>
                  <a:cubicBezTo>
                    <a:pt x="8370" y="4245"/>
                    <a:pt x="11050" y="5154"/>
                    <a:pt x="10016" y="6345"/>
                  </a:cubicBezTo>
                  <a:cubicBezTo>
                    <a:pt x="9702" y="5703"/>
                    <a:pt x="8715" y="5436"/>
                    <a:pt x="8260" y="5264"/>
                  </a:cubicBezTo>
                  <a:cubicBezTo>
                    <a:pt x="7864" y="5132"/>
                    <a:pt x="6564" y="4520"/>
                    <a:pt x="5630" y="4520"/>
                  </a:cubicBezTo>
                  <a:cubicBezTo>
                    <a:pt x="5457" y="4520"/>
                    <a:pt x="5297" y="4541"/>
                    <a:pt x="5157" y="4590"/>
                  </a:cubicBezTo>
                  <a:cubicBezTo>
                    <a:pt x="5063" y="4590"/>
                    <a:pt x="4969" y="4637"/>
                    <a:pt x="4875" y="4684"/>
                  </a:cubicBezTo>
                  <a:cubicBezTo>
                    <a:pt x="4796" y="4480"/>
                    <a:pt x="4796" y="4198"/>
                    <a:pt x="4937" y="3932"/>
                  </a:cubicBezTo>
                  <a:cubicBezTo>
                    <a:pt x="5016" y="3791"/>
                    <a:pt x="5110" y="3696"/>
                    <a:pt x="5204" y="3634"/>
                  </a:cubicBezTo>
                  <a:cubicBezTo>
                    <a:pt x="5213" y="3643"/>
                    <a:pt x="5222" y="3652"/>
                    <a:pt x="5231" y="3652"/>
                  </a:cubicBezTo>
                  <a:cubicBezTo>
                    <a:pt x="5238" y="3652"/>
                    <a:pt x="5244" y="3647"/>
                    <a:pt x="5251" y="3634"/>
                  </a:cubicBezTo>
                  <a:cubicBezTo>
                    <a:pt x="5467" y="3484"/>
                    <a:pt x="5708" y="3426"/>
                    <a:pt x="5959" y="3426"/>
                  </a:cubicBezTo>
                  <a:close/>
                  <a:moveTo>
                    <a:pt x="5331" y="4825"/>
                  </a:moveTo>
                  <a:cubicBezTo>
                    <a:pt x="6116" y="4825"/>
                    <a:pt x="7484" y="5382"/>
                    <a:pt x="7727" y="5468"/>
                  </a:cubicBezTo>
                  <a:cubicBezTo>
                    <a:pt x="8088" y="5577"/>
                    <a:pt x="10361" y="6095"/>
                    <a:pt x="9671" y="7443"/>
                  </a:cubicBezTo>
                  <a:cubicBezTo>
                    <a:pt x="9138" y="6628"/>
                    <a:pt x="7837" y="6361"/>
                    <a:pt x="7148" y="6173"/>
                  </a:cubicBezTo>
                  <a:cubicBezTo>
                    <a:pt x="6773" y="6066"/>
                    <a:pt x="6128" y="5813"/>
                    <a:pt x="5486" y="5813"/>
                  </a:cubicBezTo>
                  <a:cubicBezTo>
                    <a:pt x="5189" y="5813"/>
                    <a:pt x="4892" y="5867"/>
                    <a:pt x="4624" y="6016"/>
                  </a:cubicBezTo>
                  <a:cubicBezTo>
                    <a:pt x="4624" y="5828"/>
                    <a:pt x="4624" y="5656"/>
                    <a:pt x="4718" y="5483"/>
                  </a:cubicBezTo>
                  <a:cubicBezTo>
                    <a:pt x="4796" y="5295"/>
                    <a:pt x="4922" y="5186"/>
                    <a:pt x="5063" y="5076"/>
                  </a:cubicBezTo>
                  <a:cubicBezTo>
                    <a:pt x="5076" y="5063"/>
                    <a:pt x="5078" y="5040"/>
                    <a:pt x="5070" y="5040"/>
                  </a:cubicBezTo>
                  <a:cubicBezTo>
                    <a:pt x="5068" y="5040"/>
                    <a:pt x="5066" y="5041"/>
                    <a:pt x="5063" y="5044"/>
                  </a:cubicBezTo>
                  <a:cubicBezTo>
                    <a:pt x="4718" y="5107"/>
                    <a:pt x="4405" y="5671"/>
                    <a:pt x="4577" y="6032"/>
                  </a:cubicBezTo>
                  <a:cubicBezTo>
                    <a:pt x="4452" y="6110"/>
                    <a:pt x="4342" y="6204"/>
                    <a:pt x="4232" y="6314"/>
                  </a:cubicBezTo>
                  <a:cubicBezTo>
                    <a:pt x="4279" y="5640"/>
                    <a:pt x="4655" y="5154"/>
                    <a:pt x="5126" y="4841"/>
                  </a:cubicBezTo>
                  <a:cubicBezTo>
                    <a:pt x="5188" y="4830"/>
                    <a:pt x="5257" y="4825"/>
                    <a:pt x="5331" y="4825"/>
                  </a:cubicBezTo>
                  <a:close/>
                  <a:moveTo>
                    <a:pt x="4373" y="7160"/>
                  </a:moveTo>
                  <a:cubicBezTo>
                    <a:pt x="4373" y="7223"/>
                    <a:pt x="4373" y="7270"/>
                    <a:pt x="4405" y="7302"/>
                  </a:cubicBezTo>
                  <a:cubicBezTo>
                    <a:pt x="4326" y="7474"/>
                    <a:pt x="4263" y="7646"/>
                    <a:pt x="4201" y="7819"/>
                  </a:cubicBezTo>
                  <a:cubicBezTo>
                    <a:pt x="4201" y="7772"/>
                    <a:pt x="4201" y="7740"/>
                    <a:pt x="4185" y="7709"/>
                  </a:cubicBezTo>
                  <a:cubicBezTo>
                    <a:pt x="4248" y="7505"/>
                    <a:pt x="4310" y="7333"/>
                    <a:pt x="4373" y="7160"/>
                  </a:cubicBezTo>
                  <a:close/>
                  <a:moveTo>
                    <a:pt x="5232" y="6227"/>
                  </a:moveTo>
                  <a:cubicBezTo>
                    <a:pt x="5264" y="6227"/>
                    <a:pt x="5297" y="6230"/>
                    <a:pt x="5329" y="6236"/>
                  </a:cubicBezTo>
                  <a:cubicBezTo>
                    <a:pt x="5517" y="6236"/>
                    <a:pt x="5690" y="6251"/>
                    <a:pt x="5862" y="6283"/>
                  </a:cubicBezTo>
                  <a:cubicBezTo>
                    <a:pt x="6395" y="6361"/>
                    <a:pt x="6897" y="6471"/>
                    <a:pt x="7383" y="6643"/>
                  </a:cubicBezTo>
                  <a:cubicBezTo>
                    <a:pt x="7759" y="6769"/>
                    <a:pt x="8119" y="6925"/>
                    <a:pt x="8480" y="7113"/>
                  </a:cubicBezTo>
                  <a:cubicBezTo>
                    <a:pt x="8762" y="7270"/>
                    <a:pt x="10361" y="8195"/>
                    <a:pt x="9170" y="9277"/>
                  </a:cubicBezTo>
                  <a:cubicBezTo>
                    <a:pt x="9217" y="9151"/>
                    <a:pt x="9248" y="9026"/>
                    <a:pt x="9295" y="8900"/>
                  </a:cubicBezTo>
                  <a:cubicBezTo>
                    <a:pt x="9326" y="8806"/>
                    <a:pt x="9295" y="8775"/>
                    <a:pt x="9248" y="8775"/>
                  </a:cubicBezTo>
                  <a:lnTo>
                    <a:pt x="9217" y="8681"/>
                  </a:lnTo>
                  <a:cubicBezTo>
                    <a:pt x="9232" y="8634"/>
                    <a:pt x="9232" y="8603"/>
                    <a:pt x="9201" y="8571"/>
                  </a:cubicBezTo>
                  <a:cubicBezTo>
                    <a:pt x="7978" y="7443"/>
                    <a:pt x="6160" y="7113"/>
                    <a:pt x="4530" y="6988"/>
                  </a:cubicBezTo>
                  <a:cubicBezTo>
                    <a:pt x="4522" y="6985"/>
                    <a:pt x="4514" y="6984"/>
                    <a:pt x="4506" y="6984"/>
                  </a:cubicBezTo>
                  <a:cubicBezTo>
                    <a:pt x="4472" y="6984"/>
                    <a:pt x="4446" y="7012"/>
                    <a:pt x="4420" y="7051"/>
                  </a:cubicBezTo>
                  <a:cubicBezTo>
                    <a:pt x="4661" y="6498"/>
                    <a:pt x="4928" y="6227"/>
                    <a:pt x="5232" y="6227"/>
                  </a:cubicBezTo>
                  <a:close/>
                  <a:moveTo>
                    <a:pt x="6270" y="7740"/>
                  </a:moveTo>
                  <a:cubicBezTo>
                    <a:pt x="6771" y="7913"/>
                    <a:pt x="7257" y="8101"/>
                    <a:pt x="7759" y="8289"/>
                  </a:cubicBezTo>
                  <a:cubicBezTo>
                    <a:pt x="7759" y="8352"/>
                    <a:pt x="7759" y="8414"/>
                    <a:pt x="7759" y="8461"/>
                  </a:cubicBezTo>
                  <a:cubicBezTo>
                    <a:pt x="6176" y="12082"/>
                    <a:pt x="4812" y="16001"/>
                    <a:pt x="3715" y="19763"/>
                  </a:cubicBezTo>
                  <a:cubicBezTo>
                    <a:pt x="3684" y="19308"/>
                    <a:pt x="3495" y="18963"/>
                    <a:pt x="3182" y="18838"/>
                  </a:cubicBezTo>
                  <a:cubicBezTo>
                    <a:pt x="3121" y="18819"/>
                    <a:pt x="3058" y="18809"/>
                    <a:pt x="2994" y="18809"/>
                  </a:cubicBezTo>
                  <a:cubicBezTo>
                    <a:pt x="2639" y="18809"/>
                    <a:pt x="2233" y="19088"/>
                    <a:pt x="1928" y="19512"/>
                  </a:cubicBezTo>
                  <a:cubicBezTo>
                    <a:pt x="2618" y="17662"/>
                    <a:pt x="3260" y="15797"/>
                    <a:pt x="3903" y="13932"/>
                  </a:cubicBezTo>
                  <a:cubicBezTo>
                    <a:pt x="4248" y="12960"/>
                    <a:pt x="4593" y="11973"/>
                    <a:pt x="4937" y="11001"/>
                  </a:cubicBezTo>
                  <a:cubicBezTo>
                    <a:pt x="5094" y="10562"/>
                    <a:pt x="5235" y="10123"/>
                    <a:pt x="5392" y="9684"/>
                  </a:cubicBezTo>
                  <a:cubicBezTo>
                    <a:pt x="5423" y="9621"/>
                    <a:pt x="5800" y="8430"/>
                    <a:pt x="5956" y="7866"/>
                  </a:cubicBezTo>
                  <a:cubicBezTo>
                    <a:pt x="6066" y="7819"/>
                    <a:pt x="6160" y="7772"/>
                    <a:pt x="6270" y="7740"/>
                  </a:cubicBezTo>
                  <a:close/>
                  <a:moveTo>
                    <a:pt x="8010" y="8399"/>
                  </a:moveTo>
                  <a:cubicBezTo>
                    <a:pt x="8213" y="8477"/>
                    <a:pt x="8433" y="8571"/>
                    <a:pt x="8637" y="8650"/>
                  </a:cubicBezTo>
                  <a:cubicBezTo>
                    <a:pt x="8762" y="8728"/>
                    <a:pt x="8856" y="8853"/>
                    <a:pt x="8919" y="9010"/>
                  </a:cubicBezTo>
                  <a:cubicBezTo>
                    <a:pt x="8934" y="9073"/>
                    <a:pt x="8950" y="9135"/>
                    <a:pt x="8966" y="9198"/>
                  </a:cubicBezTo>
                  <a:cubicBezTo>
                    <a:pt x="8981" y="9230"/>
                    <a:pt x="8981" y="9245"/>
                    <a:pt x="8997" y="9245"/>
                  </a:cubicBezTo>
                  <a:cubicBezTo>
                    <a:pt x="8401" y="10860"/>
                    <a:pt x="7790" y="12490"/>
                    <a:pt x="7195" y="14120"/>
                  </a:cubicBezTo>
                  <a:cubicBezTo>
                    <a:pt x="7492" y="13242"/>
                    <a:pt x="7759" y="12364"/>
                    <a:pt x="8057" y="11502"/>
                  </a:cubicBezTo>
                  <a:cubicBezTo>
                    <a:pt x="8307" y="10687"/>
                    <a:pt x="8715" y="9825"/>
                    <a:pt x="8574" y="8979"/>
                  </a:cubicBezTo>
                  <a:cubicBezTo>
                    <a:pt x="8574" y="8972"/>
                    <a:pt x="8569" y="8968"/>
                    <a:pt x="8562" y="8968"/>
                  </a:cubicBezTo>
                  <a:cubicBezTo>
                    <a:pt x="8553" y="8968"/>
                    <a:pt x="8543" y="8976"/>
                    <a:pt x="8543" y="8994"/>
                  </a:cubicBezTo>
                  <a:cubicBezTo>
                    <a:pt x="8574" y="9982"/>
                    <a:pt x="8213" y="10922"/>
                    <a:pt x="7900" y="11863"/>
                  </a:cubicBezTo>
                  <a:cubicBezTo>
                    <a:pt x="7586" y="12819"/>
                    <a:pt x="7257" y="13791"/>
                    <a:pt x="6944" y="14747"/>
                  </a:cubicBezTo>
                  <a:cubicBezTo>
                    <a:pt x="6850" y="15013"/>
                    <a:pt x="6771" y="15280"/>
                    <a:pt x="6677" y="15546"/>
                  </a:cubicBezTo>
                  <a:cubicBezTo>
                    <a:pt x="6113" y="17161"/>
                    <a:pt x="5549" y="18759"/>
                    <a:pt x="5016" y="20374"/>
                  </a:cubicBezTo>
                  <a:cubicBezTo>
                    <a:pt x="4922" y="20050"/>
                    <a:pt x="4699" y="19875"/>
                    <a:pt x="4429" y="19875"/>
                  </a:cubicBezTo>
                  <a:cubicBezTo>
                    <a:pt x="4203" y="19875"/>
                    <a:pt x="3943" y="19999"/>
                    <a:pt x="3699" y="20264"/>
                  </a:cubicBezTo>
                  <a:cubicBezTo>
                    <a:pt x="5110" y="16314"/>
                    <a:pt x="6568" y="12380"/>
                    <a:pt x="8010" y="8430"/>
                  </a:cubicBezTo>
                  <a:cubicBezTo>
                    <a:pt x="8010" y="8414"/>
                    <a:pt x="8010" y="8414"/>
                    <a:pt x="8010" y="8399"/>
                  </a:cubicBezTo>
                  <a:close/>
                  <a:moveTo>
                    <a:pt x="1630" y="23195"/>
                  </a:moveTo>
                  <a:cubicBezTo>
                    <a:pt x="1724" y="23211"/>
                    <a:pt x="1834" y="23242"/>
                    <a:pt x="1912" y="23305"/>
                  </a:cubicBezTo>
                  <a:cubicBezTo>
                    <a:pt x="1944" y="23321"/>
                    <a:pt x="1959" y="23336"/>
                    <a:pt x="1991" y="23352"/>
                  </a:cubicBezTo>
                  <a:cubicBezTo>
                    <a:pt x="1991" y="23352"/>
                    <a:pt x="2006" y="23368"/>
                    <a:pt x="2006" y="23383"/>
                  </a:cubicBezTo>
                  <a:cubicBezTo>
                    <a:pt x="1897" y="23321"/>
                    <a:pt x="1787" y="23274"/>
                    <a:pt x="1662" y="23242"/>
                  </a:cubicBezTo>
                  <a:cubicBezTo>
                    <a:pt x="1646" y="23227"/>
                    <a:pt x="1646" y="23211"/>
                    <a:pt x="1630" y="23195"/>
                  </a:cubicBezTo>
                  <a:close/>
                  <a:moveTo>
                    <a:pt x="1019" y="23477"/>
                  </a:moveTo>
                  <a:cubicBezTo>
                    <a:pt x="1035" y="23509"/>
                    <a:pt x="1050" y="23556"/>
                    <a:pt x="1066" y="23603"/>
                  </a:cubicBezTo>
                  <a:cubicBezTo>
                    <a:pt x="1050" y="23650"/>
                    <a:pt x="1035" y="23697"/>
                    <a:pt x="1019" y="23744"/>
                  </a:cubicBezTo>
                  <a:cubicBezTo>
                    <a:pt x="1003" y="23760"/>
                    <a:pt x="988" y="23775"/>
                    <a:pt x="972" y="23807"/>
                  </a:cubicBezTo>
                  <a:cubicBezTo>
                    <a:pt x="972" y="23760"/>
                    <a:pt x="972" y="23713"/>
                    <a:pt x="972" y="23666"/>
                  </a:cubicBezTo>
                  <a:cubicBezTo>
                    <a:pt x="988" y="23619"/>
                    <a:pt x="1003" y="23556"/>
                    <a:pt x="1019" y="23493"/>
                  </a:cubicBezTo>
                  <a:cubicBezTo>
                    <a:pt x="1019" y="23493"/>
                    <a:pt x="1019" y="23477"/>
                    <a:pt x="1019" y="23477"/>
                  </a:cubicBezTo>
                  <a:close/>
                  <a:moveTo>
                    <a:pt x="1072" y="18956"/>
                  </a:moveTo>
                  <a:cubicBezTo>
                    <a:pt x="1135" y="18956"/>
                    <a:pt x="1196" y="18969"/>
                    <a:pt x="1254" y="18995"/>
                  </a:cubicBezTo>
                  <a:cubicBezTo>
                    <a:pt x="1630" y="19167"/>
                    <a:pt x="1614" y="19669"/>
                    <a:pt x="1583" y="20202"/>
                  </a:cubicBezTo>
                  <a:cubicBezTo>
                    <a:pt x="1583" y="20263"/>
                    <a:pt x="1623" y="20305"/>
                    <a:pt x="1668" y="20305"/>
                  </a:cubicBezTo>
                  <a:cubicBezTo>
                    <a:pt x="1704" y="20305"/>
                    <a:pt x="1744" y="20279"/>
                    <a:pt x="1771" y="20217"/>
                  </a:cubicBezTo>
                  <a:cubicBezTo>
                    <a:pt x="1803" y="20123"/>
                    <a:pt x="1834" y="20013"/>
                    <a:pt x="1850" y="19919"/>
                  </a:cubicBezTo>
                  <a:cubicBezTo>
                    <a:pt x="2149" y="19427"/>
                    <a:pt x="2521" y="19199"/>
                    <a:pt x="2832" y="19199"/>
                  </a:cubicBezTo>
                  <a:cubicBezTo>
                    <a:pt x="3302" y="19199"/>
                    <a:pt x="3634" y="19719"/>
                    <a:pt x="3370" y="20625"/>
                  </a:cubicBezTo>
                  <a:cubicBezTo>
                    <a:pt x="3337" y="20748"/>
                    <a:pt x="3386" y="20811"/>
                    <a:pt x="3450" y="20811"/>
                  </a:cubicBezTo>
                  <a:cubicBezTo>
                    <a:pt x="3507" y="20811"/>
                    <a:pt x="3575" y="20760"/>
                    <a:pt x="3605" y="20656"/>
                  </a:cubicBezTo>
                  <a:cubicBezTo>
                    <a:pt x="3605" y="20640"/>
                    <a:pt x="3605" y="20640"/>
                    <a:pt x="3621" y="20625"/>
                  </a:cubicBezTo>
                  <a:cubicBezTo>
                    <a:pt x="3621" y="20625"/>
                    <a:pt x="3636" y="20625"/>
                    <a:pt x="3636" y="20609"/>
                  </a:cubicBezTo>
                  <a:cubicBezTo>
                    <a:pt x="3860" y="20314"/>
                    <a:pt x="4092" y="20183"/>
                    <a:pt x="4289" y="20183"/>
                  </a:cubicBezTo>
                  <a:cubicBezTo>
                    <a:pt x="4604" y="20183"/>
                    <a:pt x="4829" y="20517"/>
                    <a:pt x="4781" y="21048"/>
                  </a:cubicBezTo>
                  <a:cubicBezTo>
                    <a:pt x="4781" y="21064"/>
                    <a:pt x="4781" y="21064"/>
                    <a:pt x="4781" y="21079"/>
                  </a:cubicBezTo>
                  <a:cubicBezTo>
                    <a:pt x="4765" y="21079"/>
                    <a:pt x="4765" y="21095"/>
                    <a:pt x="4765" y="21111"/>
                  </a:cubicBezTo>
                  <a:cubicBezTo>
                    <a:pt x="4075" y="22035"/>
                    <a:pt x="3401" y="22976"/>
                    <a:pt x="2712" y="23901"/>
                  </a:cubicBezTo>
                  <a:cubicBezTo>
                    <a:pt x="2696" y="23932"/>
                    <a:pt x="2665" y="23963"/>
                    <a:pt x="2618" y="24010"/>
                  </a:cubicBezTo>
                  <a:cubicBezTo>
                    <a:pt x="2649" y="23979"/>
                    <a:pt x="2649" y="23948"/>
                    <a:pt x="2649" y="23916"/>
                  </a:cubicBezTo>
                  <a:cubicBezTo>
                    <a:pt x="2557" y="23255"/>
                    <a:pt x="2083" y="22825"/>
                    <a:pt x="1552" y="22825"/>
                  </a:cubicBezTo>
                  <a:cubicBezTo>
                    <a:pt x="1177" y="22825"/>
                    <a:pt x="773" y="23040"/>
                    <a:pt x="455" y="23540"/>
                  </a:cubicBezTo>
                  <a:cubicBezTo>
                    <a:pt x="455" y="23462"/>
                    <a:pt x="439" y="23383"/>
                    <a:pt x="439" y="23305"/>
                  </a:cubicBezTo>
                  <a:cubicBezTo>
                    <a:pt x="345" y="22161"/>
                    <a:pt x="266" y="21001"/>
                    <a:pt x="172" y="19857"/>
                  </a:cubicBezTo>
                  <a:cubicBezTo>
                    <a:pt x="157" y="19810"/>
                    <a:pt x="141" y="19778"/>
                    <a:pt x="110" y="19778"/>
                  </a:cubicBezTo>
                  <a:cubicBezTo>
                    <a:pt x="141" y="19731"/>
                    <a:pt x="172" y="19684"/>
                    <a:pt x="204" y="19622"/>
                  </a:cubicBezTo>
                  <a:cubicBezTo>
                    <a:pt x="235" y="19575"/>
                    <a:pt x="235" y="19543"/>
                    <a:pt x="235" y="19512"/>
                  </a:cubicBezTo>
                  <a:cubicBezTo>
                    <a:pt x="478" y="19192"/>
                    <a:pt x="794" y="18956"/>
                    <a:pt x="1072" y="18956"/>
                  </a:cubicBezTo>
                  <a:close/>
                  <a:moveTo>
                    <a:pt x="1567" y="23697"/>
                  </a:moveTo>
                  <a:lnTo>
                    <a:pt x="1646" y="23713"/>
                  </a:lnTo>
                  <a:cubicBezTo>
                    <a:pt x="1583" y="23885"/>
                    <a:pt x="1505" y="24042"/>
                    <a:pt x="1442" y="24214"/>
                  </a:cubicBezTo>
                  <a:cubicBezTo>
                    <a:pt x="1489" y="24042"/>
                    <a:pt x="1536" y="23869"/>
                    <a:pt x="1567" y="23697"/>
                  </a:cubicBezTo>
                  <a:close/>
                  <a:moveTo>
                    <a:pt x="2116" y="23791"/>
                  </a:moveTo>
                  <a:cubicBezTo>
                    <a:pt x="2100" y="23869"/>
                    <a:pt x="2069" y="23932"/>
                    <a:pt x="2038" y="23995"/>
                  </a:cubicBezTo>
                  <a:cubicBezTo>
                    <a:pt x="1991" y="24089"/>
                    <a:pt x="1928" y="24198"/>
                    <a:pt x="1865" y="24293"/>
                  </a:cubicBezTo>
                  <a:cubicBezTo>
                    <a:pt x="1944" y="24120"/>
                    <a:pt x="2022" y="23963"/>
                    <a:pt x="2100" y="23791"/>
                  </a:cubicBezTo>
                  <a:close/>
                  <a:moveTo>
                    <a:pt x="2336" y="23838"/>
                  </a:moveTo>
                  <a:cubicBezTo>
                    <a:pt x="2367" y="23901"/>
                    <a:pt x="2414" y="23963"/>
                    <a:pt x="2461" y="24010"/>
                  </a:cubicBezTo>
                  <a:cubicBezTo>
                    <a:pt x="2449" y="24005"/>
                    <a:pt x="2436" y="24001"/>
                    <a:pt x="2422" y="24001"/>
                  </a:cubicBezTo>
                  <a:cubicBezTo>
                    <a:pt x="2397" y="24001"/>
                    <a:pt x="2371" y="24012"/>
                    <a:pt x="2351" y="24042"/>
                  </a:cubicBezTo>
                  <a:cubicBezTo>
                    <a:pt x="2257" y="24136"/>
                    <a:pt x="2163" y="24246"/>
                    <a:pt x="2085" y="24340"/>
                  </a:cubicBezTo>
                  <a:cubicBezTo>
                    <a:pt x="2116" y="24277"/>
                    <a:pt x="2147" y="24214"/>
                    <a:pt x="2179" y="24136"/>
                  </a:cubicBezTo>
                  <a:cubicBezTo>
                    <a:pt x="2226" y="24057"/>
                    <a:pt x="2257" y="23995"/>
                    <a:pt x="2288" y="23932"/>
                  </a:cubicBezTo>
                  <a:cubicBezTo>
                    <a:pt x="2304" y="23901"/>
                    <a:pt x="2320" y="23869"/>
                    <a:pt x="2336" y="23838"/>
                  </a:cubicBezTo>
                  <a:close/>
                  <a:moveTo>
                    <a:pt x="1865" y="23744"/>
                  </a:moveTo>
                  <a:cubicBezTo>
                    <a:pt x="1881" y="23744"/>
                    <a:pt x="1897" y="23744"/>
                    <a:pt x="1928" y="23760"/>
                  </a:cubicBezTo>
                  <a:cubicBezTo>
                    <a:pt x="1787" y="24057"/>
                    <a:pt x="1630" y="24355"/>
                    <a:pt x="1489" y="24653"/>
                  </a:cubicBezTo>
                  <a:cubicBezTo>
                    <a:pt x="1599" y="24355"/>
                    <a:pt x="1709" y="24042"/>
                    <a:pt x="1818" y="23744"/>
                  </a:cubicBezTo>
                  <a:close/>
                  <a:moveTo>
                    <a:pt x="2602" y="24042"/>
                  </a:moveTo>
                  <a:lnTo>
                    <a:pt x="2602" y="24042"/>
                  </a:lnTo>
                  <a:cubicBezTo>
                    <a:pt x="2351" y="24402"/>
                    <a:pt x="1834" y="25170"/>
                    <a:pt x="1379" y="25703"/>
                  </a:cubicBezTo>
                  <a:cubicBezTo>
                    <a:pt x="1677" y="25139"/>
                    <a:pt x="2038" y="24637"/>
                    <a:pt x="2477" y="24183"/>
                  </a:cubicBezTo>
                  <a:cubicBezTo>
                    <a:pt x="2508" y="24151"/>
                    <a:pt x="2524" y="24104"/>
                    <a:pt x="2508" y="24073"/>
                  </a:cubicBezTo>
                  <a:lnTo>
                    <a:pt x="2508" y="24073"/>
                  </a:lnTo>
                  <a:cubicBezTo>
                    <a:pt x="2512" y="24077"/>
                    <a:pt x="2519" y="24079"/>
                    <a:pt x="2526" y="24079"/>
                  </a:cubicBezTo>
                  <a:cubicBezTo>
                    <a:pt x="2548" y="24079"/>
                    <a:pt x="2579" y="24065"/>
                    <a:pt x="2602" y="24042"/>
                  </a:cubicBezTo>
                  <a:close/>
                  <a:moveTo>
                    <a:pt x="815" y="23383"/>
                  </a:moveTo>
                  <a:cubicBezTo>
                    <a:pt x="815" y="23430"/>
                    <a:pt x="815" y="23477"/>
                    <a:pt x="815" y="23524"/>
                  </a:cubicBezTo>
                  <a:cubicBezTo>
                    <a:pt x="799" y="23572"/>
                    <a:pt x="784" y="23619"/>
                    <a:pt x="784" y="23681"/>
                  </a:cubicBezTo>
                  <a:cubicBezTo>
                    <a:pt x="784" y="23713"/>
                    <a:pt x="799" y="23744"/>
                    <a:pt x="815" y="23760"/>
                  </a:cubicBezTo>
                  <a:cubicBezTo>
                    <a:pt x="815" y="24026"/>
                    <a:pt x="799" y="24293"/>
                    <a:pt x="784" y="24559"/>
                  </a:cubicBezTo>
                  <a:cubicBezTo>
                    <a:pt x="784" y="24230"/>
                    <a:pt x="784" y="23901"/>
                    <a:pt x="768" y="23572"/>
                  </a:cubicBezTo>
                  <a:cubicBezTo>
                    <a:pt x="768" y="23542"/>
                    <a:pt x="747" y="23526"/>
                    <a:pt x="723" y="23526"/>
                  </a:cubicBezTo>
                  <a:cubicBezTo>
                    <a:pt x="697" y="23526"/>
                    <a:pt x="667" y="23546"/>
                    <a:pt x="658" y="23587"/>
                  </a:cubicBezTo>
                  <a:cubicBezTo>
                    <a:pt x="643" y="24418"/>
                    <a:pt x="658" y="25233"/>
                    <a:pt x="658" y="26064"/>
                  </a:cubicBezTo>
                  <a:cubicBezTo>
                    <a:pt x="611" y="25703"/>
                    <a:pt x="580" y="24888"/>
                    <a:pt x="564" y="24778"/>
                  </a:cubicBezTo>
                  <a:cubicBezTo>
                    <a:pt x="533" y="24434"/>
                    <a:pt x="502" y="24104"/>
                    <a:pt x="470" y="23760"/>
                  </a:cubicBezTo>
                  <a:cubicBezTo>
                    <a:pt x="580" y="23603"/>
                    <a:pt x="690" y="23477"/>
                    <a:pt x="815" y="23383"/>
                  </a:cubicBezTo>
                  <a:close/>
                  <a:moveTo>
                    <a:pt x="1176" y="25876"/>
                  </a:moveTo>
                  <a:cubicBezTo>
                    <a:pt x="1176" y="25876"/>
                    <a:pt x="1191" y="25891"/>
                    <a:pt x="1223" y="25891"/>
                  </a:cubicBezTo>
                  <a:cubicBezTo>
                    <a:pt x="1160" y="25954"/>
                    <a:pt x="1113" y="26017"/>
                    <a:pt x="1066" y="26064"/>
                  </a:cubicBezTo>
                  <a:cubicBezTo>
                    <a:pt x="1097" y="26001"/>
                    <a:pt x="1129" y="25938"/>
                    <a:pt x="1176" y="25876"/>
                  </a:cubicBezTo>
                  <a:close/>
                  <a:moveTo>
                    <a:pt x="7911" y="1"/>
                  </a:moveTo>
                  <a:cubicBezTo>
                    <a:pt x="7753" y="1"/>
                    <a:pt x="7588" y="25"/>
                    <a:pt x="7414" y="91"/>
                  </a:cubicBezTo>
                  <a:cubicBezTo>
                    <a:pt x="6395" y="468"/>
                    <a:pt x="5988" y="1988"/>
                    <a:pt x="5674" y="3179"/>
                  </a:cubicBezTo>
                  <a:cubicBezTo>
                    <a:pt x="5658" y="3195"/>
                    <a:pt x="5658" y="3211"/>
                    <a:pt x="5674" y="3226"/>
                  </a:cubicBezTo>
                  <a:cubicBezTo>
                    <a:pt x="5627" y="3242"/>
                    <a:pt x="5596" y="3258"/>
                    <a:pt x="5549" y="3273"/>
                  </a:cubicBezTo>
                  <a:cubicBezTo>
                    <a:pt x="5520" y="3264"/>
                    <a:pt x="5490" y="3260"/>
                    <a:pt x="5460" y="3260"/>
                  </a:cubicBezTo>
                  <a:cubicBezTo>
                    <a:pt x="5222" y="3260"/>
                    <a:pt x="4934" y="3518"/>
                    <a:pt x="4781" y="3838"/>
                  </a:cubicBezTo>
                  <a:cubicBezTo>
                    <a:pt x="4608" y="4182"/>
                    <a:pt x="4608" y="4559"/>
                    <a:pt x="4734" y="4794"/>
                  </a:cubicBezTo>
                  <a:cubicBezTo>
                    <a:pt x="4326" y="5170"/>
                    <a:pt x="4028" y="5922"/>
                    <a:pt x="4091" y="6424"/>
                  </a:cubicBezTo>
                  <a:cubicBezTo>
                    <a:pt x="4091" y="6439"/>
                    <a:pt x="4107" y="6455"/>
                    <a:pt x="4107" y="6455"/>
                  </a:cubicBezTo>
                  <a:cubicBezTo>
                    <a:pt x="3668" y="7082"/>
                    <a:pt x="3699" y="7646"/>
                    <a:pt x="4060" y="7929"/>
                  </a:cubicBezTo>
                  <a:cubicBezTo>
                    <a:pt x="4068" y="7937"/>
                    <a:pt x="4078" y="7941"/>
                    <a:pt x="4089" y="7941"/>
                  </a:cubicBezTo>
                  <a:cubicBezTo>
                    <a:pt x="4116" y="7941"/>
                    <a:pt x="4147" y="7915"/>
                    <a:pt x="4169" y="7882"/>
                  </a:cubicBezTo>
                  <a:lnTo>
                    <a:pt x="4169" y="7882"/>
                  </a:lnTo>
                  <a:cubicBezTo>
                    <a:pt x="2665" y="11581"/>
                    <a:pt x="1301" y="15390"/>
                    <a:pt x="63" y="19167"/>
                  </a:cubicBezTo>
                  <a:cubicBezTo>
                    <a:pt x="63" y="19261"/>
                    <a:pt x="78" y="19371"/>
                    <a:pt x="78" y="19465"/>
                  </a:cubicBezTo>
                  <a:cubicBezTo>
                    <a:pt x="549" y="18775"/>
                    <a:pt x="784" y="17709"/>
                    <a:pt x="1082" y="16879"/>
                  </a:cubicBezTo>
                  <a:cubicBezTo>
                    <a:pt x="1458" y="15781"/>
                    <a:pt x="1850" y="14684"/>
                    <a:pt x="2241" y="13587"/>
                  </a:cubicBezTo>
                  <a:cubicBezTo>
                    <a:pt x="2947" y="11643"/>
                    <a:pt x="3684" y="9700"/>
                    <a:pt x="4405" y="7756"/>
                  </a:cubicBezTo>
                  <a:cubicBezTo>
                    <a:pt x="4420" y="7756"/>
                    <a:pt x="4420" y="7740"/>
                    <a:pt x="4436" y="7740"/>
                  </a:cubicBezTo>
                  <a:cubicBezTo>
                    <a:pt x="4577" y="7552"/>
                    <a:pt x="4749" y="7443"/>
                    <a:pt x="4922" y="7380"/>
                  </a:cubicBezTo>
                  <a:cubicBezTo>
                    <a:pt x="5141" y="7427"/>
                    <a:pt x="5361" y="7474"/>
                    <a:pt x="5580" y="7537"/>
                  </a:cubicBezTo>
                  <a:cubicBezTo>
                    <a:pt x="5658" y="7599"/>
                    <a:pt x="5737" y="7709"/>
                    <a:pt x="5800" y="7819"/>
                  </a:cubicBezTo>
                  <a:cubicBezTo>
                    <a:pt x="5674" y="8070"/>
                    <a:pt x="5611" y="8367"/>
                    <a:pt x="5486" y="8681"/>
                  </a:cubicBezTo>
                  <a:cubicBezTo>
                    <a:pt x="5079" y="9872"/>
                    <a:pt x="4655" y="11079"/>
                    <a:pt x="4248" y="12270"/>
                  </a:cubicBezTo>
                  <a:cubicBezTo>
                    <a:pt x="3433" y="14637"/>
                    <a:pt x="2602" y="16988"/>
                    <a:pt x="1834" y="19339"/>
                  </a:cubicBezTo>
                  <a:cubicBezTo>
                    <a:pt x="1756" y="18995"/>
                    <a:pt x="1552" y="18728"/>
                    <a:pt x="1317" y="18665"/>
                  </a:cubicBezTo>
                  <a:cubicBezTo>
                    <a:pt x="1267" y="18652"/>
                    <a:pt x="1217" y="18646"/>
                    <a:pt x="1165" y="18646"/>
                  </a:cubicBezTo>
                  <a:cubicBezTo>
                    <a:pt x="794" y="18646"/>
                    <a:pt x="385" y="18981"/>
                    <a:pt x="110" y="19449"/>
                  </a:cubicBezTo>
                  <a:cubicBezTo>
                    <a:pt x="94" y="19465"/>
                    <a:pt x="78" y="19465"/>
                    <a:pt x="78" y="19481"/>
                  </a:cubicBezTo>
                  <a:cubicBezTo>
                    <a:pt x="78" y="19778"/>
                    <a:pt x="47" y="20076"/>
                    <a:pt x="0" y="20358"/>
                  </a:cubicBezTo>
                  <a:cubicBezTo>
                    <a:pt x="63" y="22600"/>
                    <a:pt x="266" y="24747"/>
                    <a:pt x="502" y="26879"/>
                  </a:cubicBezTo>
                  <a:cubicBezTo>
                    <a:pt x="510" y="26954"/>
                    <a:pt x="545" y="26989"/>
                    <a:pt x="587" y="26989"/>
                  </a:cubicBezTo>
                  <a:cubicBezTo>
                    <a:pt x="625" y="26989"/>
                    <a:pt x="669" y="26962"/>
                    <a:pt x="705" y="26910"/>
                  </a:cubicBezTo>
                  <a:cubicBezTo>
                    <a:pt x="2163" y="25061"/>
                    <a:pt x="3605" y="23180"/>
                    <a:pt x="4969" y="21220"/>
                  </a:cubicBezTo>
                  <a:cubicBezTo>
                    <a:pt x="5031" y="21142"/>
                    <a:pt x="5031" y="21079"/>
                    <a:pt x="5016" y="21032"/>
                  </a:cubicBezTo>
                  <a:cubicBezTo>
                    <a:pt x="5031" y="20970"/>
                    <a:pt x="5031" y="20923"/>
                    <a:pt x="5047" y="20876"/>
                  </a:cubicBezTo>
                  <a:cubicBezTo>
                    <a:pt x="6474" y="17176"/>
                    <a:pt x="7759" y="13383"/>
                    <a:pt x="9044" y="9637"/>
                  </a:cubicBezTo>
                  <a:cubicBezTo>
                    <a:pt x="9049" y="9642"/>
                    <a:pt x="9055" y="9644"/>
                    <a:pt x="9060" y="9644"/>
                  </a:cubicBezTo>
                  <a:cubicBezTo>
                    <a:pt x="9070" y="9644"/>
                    <a:pt x="9081" y="9637"/>
                    <a:pt x="9091" y="9637"/>
                  </a:cubicBezTo>
                  <a:cubicBezTo>
                    <a:pt x="9655" y="9324"/>
                    <a:pt x="10016" y="8587"/>
                    <a:pt x="9875" y="7897"/>
                  </a:cubicBezTo>
                  <a:cubicBezTo>
                    <a:pt x="9859" y="7819"/>
                    <a:pt x="9828" y="7756"/>
                    <a:pt x="9796" y="7678"/>
                  </a:cubicBezTo>
                  <a:cubicBezTo>
                    <a:pt x="10063" y="7239"/>
                    <a:pt x="10141" y="6894"/>
                    <a:pt x="10094" y="6596"/>
                  </a:cubicBezTo>
                  <a:cubicBezTo>
                    <a:pt x="10565" y="6173"/>
                    <a:pt x="10580" y="5718"/>
                    <a:pt x="10423" y="5311"/>
                  </a:cubicBezTo>
                  <a:cubicBezTo>
                    <a:pt x="10815" y="4339"/>
                    <a:pt x="11599" y="2913"/>
                    <a:pt x="11536" y="1910"/>
                  </a:cubicBezTo>
                  <a:cubicBezTo>
                    <a:pt x="11489" y="1157"/>
                    <a:pt x="11035" y="812"/>
                    <a:pt x="10533" y="687"/>
                  </a:cubicBezTo>
                  <a:cubicBezTo>
                    <a:pt x="9922" y="436"/>
                    <a:pt x="9264" y="279"/>
                    <a:pt x="8637" y="123"/>
                  </a:cubicBezTo>
                  <a:cubicBezTo>
                    <a:pt x="8404" y="65"/>
                    <a:pt x="8166" y="1"/>
                    <a:pt x="7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3380325" y="3719775"/>
              <a:ext cx="23925" cy="52975"/>
            </a:xfrm>
            <a:custGeom>
              <a:avLst/>
              <a:gdLst/>
              <a:ahLst/>
              <a:cxnLst/>
              <a:rect l="l" t="t" r="r" b="b"/>
              <a:pathLst>
                <a:path w="957" h="2119" extrusionOk="0">
                  <a:moveTo>
                    <a:pt x="956" y="0"/>
                  </a:moveTo>
                  <a:lnTo>
                    <a:pt x="956" y="0"/>
                  </a:lnTo>
                  <a:cubicBezTo>
                    <a:pt x="470" y="471"/>
                    <a:pt x="63" y="1348"/>
                    <a:pt x="0" y="2101"/>
                  </a:cubicBezTo>
                  <a:cubicBezTo>
                    <a:pt x="0" y="2110"/>
                    <a:pt x="5" y="2119"/>
                    <a:pt x="13" y="2119"/>
                  </a:cubicBezTo>
                  <a:cubicBezTo>
                    <a:pt x="18" y="2119"/>
                    <a:pt x="25" y="2114"/>
                    <a:pt x="31" y="2101"/>
                  </a:cubicBezTo>
                  <a:cubicBezTo>
                    <a:pt x="220" y="1254"/>
                    <a:pt x="486" y="674"/>
                    <a:pt x="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3385800" y="3742450"/>
              <a:ext cx="10225" cy="27275"/>
            </a:xfrm>
            <a:custGeom>
              <a:avLst/>
              <a:gdLst/>
              <a:ahLst/>
              <a:cxnLst/>
              <a:rect l="l" t="t" r="r" b="b"/>
              <a:pathLst>
                <a:path w="409" h="1091" extrusionOk="0">
                  <a:moveTo>
                    <a:pt x="395" y="0"/>
                  </a:moveTo>
                  <a:cubicBezTo>
                    <a:pt x="390" y="0"/>
                    <a:pt x="383" y="5"/>
                    <a:pt x="377" y="18"/>
                  </a:cubicBezTo>
                  <a:cubicBezTo>
                    <a:pt x="251" y="363"/>
                    <a:pt x="126" y="708"/>
                    <a:pt x="1" y="1053"/>
                  </a:cubicBezTo>
                  <a:cubicBezTo>
                    <a:pt x="1" y="1079"/>
                    <a:pt x="10" y="1090"/>
                    <a:pt x="21" y="1090"/>
                  </a:cubicBezTo>
                  <a:cubicBezTo>
                    <a:pt x="30" y="1090"/>
                    <a:pt x="41" y="1082"/>
                    <a:pt x="48" y="1068"/>
                  </a:cubicBezTo>
                  <a:cubicBezTo>
                    <a:pt x="173" y="723"/>
                    <a:pt x="283" y="363"/>
                    <a:pt x="408" y="18"/>
                  </a:cubicBezTo>
                  <a:cubicBezTo>
                    <a:pt x="408" y="9"/>
                    <a:pt x="403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3397550" y="3877700"/>
              <a:ext cx="60275" cy="34650"/>
            </a:xfrm>
            <a:custGeom>
              <a:avLst/>
              <a:gdLst/>
              <a:ahLst/>
              <a:cxnLst/>
              <a:rect l="l" t="t" r="r" b="b"/>
              <a:pathLst>
                <a:path w="2411" h="1386" extrusionOk="0">
                  <a:moveTo>
                    <a:pt x="16" y="0"/>
                  </a:moveTo>
                  <a:cubicBezTo>
                    <a:pt x="1" y="0"/>
                    <a:pt x="1" y="16"/>
                    <a:pt x="16" y="16"/>
                  </a:cubicBezTo>
                  <a:cubicBezTo>
                    <a:pt x="487" y="125"/>
                    <a:pt x="1004" y="251"/>
                    <a:pt x="1443" y="470"/>
                  </a:cubicBezTo>
                  <a:cubicBezTo>
                    <a:pt x="1835" y="690"/>
                    <a:pt x="2085" y="1019"/>
                    <a:pt x="2368" y="1379"/>
                  </a:cubicBezTo>
                  <a:cubicBezTo>
                    <a:pt x="2372" y="1384"/>
                    <a:pt x="2378" y="1386"/>
                    <a:pt x="2384" y="1386"/>
                  </a:cubicBezTo>
                  <a:cubicBezTo>
                    <a:pt x="2398" y="1386"/>
                    <a:pt x="2410" y="1375"/>
                    <a:pt x="2399" y="1364"/>
                  </a:cubicBezTo>
                  <a:cubicBezTo>
                    <a:pt x="2132" y="314"/>
                    <a:pt x="832" y="14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3423800" y="3854950"/>
              <a:ext cx="38375" cy="26000"/>
            </a:xfrm>
            <a:custGeom>
              <a:avLst/>
              <a:gdLst/>
              <a:ahLst/>
              <a:cxnLst/>
              <a:rect l="l" t="t" r="r" b="b"/>
              <a:pathLst>
                <a:path w="1535" h="1040" extrusionOk="0">
                  <a:moveTo>
                    <a:pt x="46" y="1"/>
                  </a:moveTo>
                  <a:cubicBezTo>
                    <a:pt x="36" y="1"/>
                    <a:pt x="26" y="1"/>
                    <a:pt x="17" y="1"/>
                  </a:cubicBezTo>
                  <a:cubicBezTo>
                    <a:pt x="1" y="1"/>
                    <a:pt x="1" y="17"/>
                    <a:pt x="1" y="17"/>
                  </a:cubicBezTo>
                  <a:cubicBezTo>
                    <a:pt x="314" y="126"/>
                    <a:pt x="612" y="220"/>
                    <a:pt x="879" y="409"/>
                  </a:cubicBezTo>
                  <a:cubicBezTo>
                    <a:pt x="1114" y="581"/>
                    <a:pt x="1271" y="847"/>
                    <a:pt x="1490" y="1035"/>
                  </a:cubicBezTo>
                  <a:cubicBezTo>
                    <a:pt x="1493" y="1038"/>
                    <a:pt x="1497" y="1040"/>
                    <a:pt x="1500" y="1040"/>
                  </a:cubicBezTo>
                  <a:cubicBezTo>
                    <a:pt x="1516" y="1040"/>
                    <a:pt x="1534" y="1017"/>
                    <a:pt x="1521" y="1004"/>
                  </a:cubicBezTo>
                  <a:cubicBezTo>
                    <a:pt x="1321" y="419"/>
                    <a:pt x="59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3449275" y="3833800"/>
              <a:ext cx="18725" cy="17825"/>
            </a:xfrm>
            <a:custGeom>
              <a:avLst/>
              <a:gdLst/>
              <a:ahLst/>
              <a:cxnLst/>
              <a:rect l="l" t="t" r="r" b="b"/>
              <a:pathLst>
                <a:path w="749" h="713" extrusionOk="0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173" y="95"/>
                    <a:pt x="314" y="204"/>
                    <a:pt x="440" y="345"/>
                  </a:cubicBezTo>
                  <a:cubicBezTo>
                    <a:pt x="534" y="455"/>
                    <a:pt x="596" y="612"/>
                    <a:pt x="706" y="706"/>
                  </a:cubicBezTo>
                  <a:cubicBezTo>
                    <a:pt x="711" y="711"/>
                    <a:pt x="717" y="712"/>
                    <a:pt x="722" y="712"/>
                  </a:cubicBezTo>
                  <a:cubicBezTo>
                    <a:pt x="736" y="712"/>
                    <a:pt x="749" y="701"/>
                    <a:pt x="737" y="690"/>
                  </a:cubicBezTo>
                  <a:cubicBezTo>
                    <a:pt x="722" y="502"/>
                    <a:pt x="581" y="361"/>
                    <a:pt x="471" y="251"/>
                  </a:cubicBezTo>
                  <a:cubicBezTo>
                    <a:pt x="346" y="126"/>
                    <a:pt x="189" y="48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3108375" y="4434875"/>
              <a:ext cx="173600" cy="275375"/>
            </a:xfrm>
            <a:custGeom>
              <a:avLst/>
              <a:gdLst/>
              <a:ahLst/>
              <a:cxnLst/>
              <a:rect l="l" t="t" r="r" b="b"/>
              <a:pathLst>
                <a:path w="6944" h="11015" extrusionOk="0">
                  <a:moveTo>
                    <a:pt x="4426" y="1"/>
                  </a:moveTo>
                  <a:cubicBezTo>
                    <a:pt x="3056" y="1"/>
                    <a:pt x="1514" y="1379"/>
                    <a:pt x="894" y="2369"/>
                  </a:cubicBezTo>
                  <a:cubicBezTo>
                    <a:pt x="486" y="3011"/>
                    <a:pt x="0" y="3999"/>
                    <a:pt x="392" y="4751"/>
                  </a:cubicBezTo>
                  <a:cubicBezTo>
                    <a:pt x="684" y="5301"/>
                    <a:pt x="1230" y="5371"/>
                    <a:pt x="1781" y="5371"/>
                  </a:cubicBezTo>
                  <a:cubicBezTo>
                    <a:pt x="1968" y="5371"/>
                    <a:pt x="2156" y="5363"/>
                    <a:pt x="2336" y="5363"/>
                  </a:cubicBezTo>
                  <a:cubicBezTo>
                    <a:pt x="2755" y="5363"/>
                    <a:pt x="3292" y="5274"/>
                    <a:pt x="3770" y="5274"/>
                  </a:cubicBezTo>
                  <a:cubicBezTo>
                    <a:pt x="3989" y="5274"/>
                    <a:pt x="4196" y="5293"/>
                    <a:pt x="4373" y="5347"/>
                  </a:cubicBezTo>
                  <a:lnTo>
                    <a:pt x="4828" y="5347"/>
                  </a:lnTo>
                  <a:cubicBezTo>
                    <a:pt x="5235" y="6115"/>
                    <a:pt x="5141" y="6570"/>
                    <a:pt x="4546" y="6679"/>
                  </a:cubicBezTo>
                  <a:cubicBezTo>
                    <a:pt x="4232" y="6867"/>
                    <a:pt x="3778" y="6977"/>
                    <a:pt x="3433" y="7118"/>
                  </a:cubicBezTo>
                  <a:cubicBezTo>
                    <a:pt x="2586" y="7447"/>
                    <a:pt x="1301" y="7839"/>
                    <a:pt x="690" y="8576"/>
                  </a:cubicBezTo>
                  <a:cubicBezTo>
                    <a:pt x="282" y="9062"/>
                    <a:pt x="220" y="9704"/>
                    <a:pt x="705" y="10175"/>
                  </a:cubicBezTo>
                  <a:cubicBezTo>
                    <a:pt x="1017" y="10465"/>
                    <a:pt x="1373" y="10531"/>
                    <a:pt x="1743" y="10531"/>
                  </a:cubicBezTo>
                  <a:cubicBezTo>
                    <a:pt x="2054" y="10531"/>
                    <a:pt x="2375" y="10484"/>
                    <a:pt x="2686" y="10484"/>
                  </a:cubicBezTo>
                  <a:cubicBezTo>
                    <a:pt x="2822" y="10484"/>
                    <a:pt x="2957" y="10493"/>
                    <a:pt x="3088" y="10519"/>
                  </a:cubicBezTo>
                  <a:cubicBezTo>
                    <a:pt x="3072" y="10566"/>
                    <a:pt x="3072" y="10614"/>
                    <a:pt x="3057" y="10661"/>
                  </a:cubicBezTo>
                  <a:cubicBezTo>
                    <a:pt x="3001" y="10873"/>
                    <a:pt x="3161" y="11014"/>
                    <a:pt x="3331" y="11014"/>
                  </a:cubicBezTo>
                  <a:cubicBezTo>
                    <a:pt x="3399" y="11014"/>
                    <a:pt x="3469" y="10992"/>
                    <a:pt x="3527" y="10943"/>
                  </a:cubicBezTo>
                  <a:cubicBezTo>
                    <a:pt x="3684" y="10802"/>
                    <a:pt x="3840" y="10676"/>
                    <a:pt x="3997" y="10551"/>
                  </a:cubicBezTo>
                  <a:cubicBezTo>
                    <a:pt x="4248" y="10347"/>
                    <a:pt x="4122" y="9940"/>
                    <a:pt x="3903" y="9798"/>
                  </a:cubicBezTo>
                  <a:cubicBezTo>
                    <a:pt x="3621" y="9626"/>
                    <a:pt x="3417" y="9548"/>
                    <a:pt x="3088" y="9516"/>
                  </a:cubicBezTo>
                  <a:cubicBezTo>
                    <a:pt x="3074" y="9514"/>
                    <a:pt x="3057" y="9513"/>
                    <a:pt x="3038" y="9513"/>
                  </a:cubicBezTo>
                  <a:cubicBezTo>
                    <a:pt x="2815" y="9513"/>
                    <a:pt x="2268" y="9640"/>
                    <a:pt x="1980" y="9640"/>
                  </a:cubicBezTo>
                  <a:cubicBezTo>
                    <a:pt x="1905" y="9640"/>
                    <a:pt x="1848" y="9631"/>
                    <a:pt x="1818" y="9610"/>
                  </a:cubicBezTo>
                  <a:cubicBezTo>
                    <a:pt x="737" y="8889"/>
                    <a:pt x="4264" y="7651"/>
                    <a:pt x="4452" y="7588"/>
                  </a:cubicBezTo>
                  <a:cubicBezTo>
                    <a:pt x="5345" y="7228"/>
                    <a:pt x="6944" y="6413"/>
                    <a:pt x="6191" y="5143"/>
                  </a:cubicBezTo>
                  <a:cubicBezTo>
                    <a:pt x="5877" y="4622"/>
                    <a:pt x="5324" y="4477"/>
                    <a:pt x="4692" y="4477"/>
                  </a:cubicBezTo>
                  <a:cubicBezTo>
                    <a:pt x="3899" y="4477"/>
                    <a:pt x="2983" y="4706"/>
                    <a:pt x="2264" y="4706"/>
                  </a:cubicBezTo>
                  <a:cubicBezTo>
                    <a:pt x="2041" y="4706"/>
                    <a:pt x="1837" y="4684"/>
                    <a:pt x="1662" y="4626"/>
                  </a:cubicBezTo>
                  <a:cubicBezTo>
                    <a:pt x="173" y="4124"/>
                    <a:pt x="1740" y="2275"/>
                    <a:pt x="2398" y="1695"/>
                  </a:cubicBezTo>
                  <a:cubicBezTo>
                    <a:pt x="3245" y="974"/>
                    <a:pt x="4311" y="942"/>
                    <a:pt x="5173" y="362"/>
                  </a:cubicBezTo>
                  <a:cubicBezTo>
                    <a:pt x="5235" y="315"/>
                    <a:pt x="5251" y="190"/>
                    <a:pt x="5173" y="159"/>
                  </a:cubicBezTo>
                  <a:cubicBezTo>
                    <a:pt x="4935" y="50"/>
                    <a:pt x="4683" y="1"/>
                    <a:pt x="4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7" name="Google Shape;917;p32"/>
          <p:cNvGrpSpPr/>
          <p:nvPr/>
        </p:nvGrpSpPr>
        <p:grpSpPr>
          <a:xfrm rot="4523623">
            <a:off x="-440963" y="4020020"/>
            <a:ext cx="1636450" cy="453575"/>
            <a:chOff x="3809875" y="1963175"/>
            <a:chExt cx="1923600" cy="492150"/>
          </a:xfrm>
        </p:grpSpPr>
        <p:sp>
          <p:nvSpPr>
            <p:cNvPr id="918" name="Google Shape;918;p3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9" name="Google Shape;929;p32"/>
          <p:cNvGrpSpPr/>
          <p:nvPr/>
        </p:nvGrpSpPr>
        <p:grpSpPr>
          <a:xfrm rot="1386640">
            <a:off x="5360891" y="4532642"/>
            <a:ext cx="806665" cy="421749"/>
            <a:chOff x="1822875" y="1377000"/>
            <a:chExt cx="548075" cy="286550"/>
          </a:xfrm>
        </p:grpSpPr>
        <p:sp>
          <p:nvSpPr>
            <p:cNvPr id="930" name="Google Shape;930;p32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2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2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2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2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2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2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2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2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905;p32">
            <a:extLst>
              <a:ext uri="{FF2B5EF4-FFF2-40B4-BE49-F238E27FC236}">
                <a16:creationId xmlns="" xmlns:a16="http://schemas.microsoft.com/office/drawing/2014/main" id="{88ADDB7D-1CB9-46C8-9F2C-20A8A3D441D8}"/>
              </a:ext>
            </a:extLst>
          </p:cNvPr>
          <p:cNvSpPr txBox="1">
            <a:spLocks/>
          </p:cNvSpPr>
          <p:nvPr/>
        </p:nvSpPr>
        <p:spPr>
          <a:xfrm>
            <a:off x="500900" y="531357"/>
            <a:ext cx="1700023" cy="3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52400" indent="0" algn="l">
              <a:buNone/>
            </a:pPr>
            <a:r>
              <a:rPr lang="es-MX" sz="1400" b="1" dirty="0"/>
              <a:t>Preparación</a:t>
            </a:r>
            <a:r>
              <a:rPr lang="es-MX" sz="1400" dirty="0"/>
              <a:t> </a:t>
            </a:r>
            <a:endParaRPr lang="es-MX" dirty="0"/>
          </a:p>
        </p:txBody>
      </p:sp>
      <p:sp>
        <p:nvSpPr>
          <p:cNvPr id="47" name="Google Shape;905;p32">
            <a:extLst>
              <a:ext uri="{FF2B5EF4-FFF2-40B4-BE49-F238E27FC236}">
                <a16:creationId xmlns="" xmlns:a16="http://schemas.microsoft.com/office/drawing/2014/main" id="{FEFA1B75-920F-40EB-8FE5-1FBCBA8AA503}"/>
              </a:ext>
            </a:extLst>
          </p:cNvPr>
          <p:cNvSpPr txBox="1">
            <a:spLocks/>
          </p:cNvSpPr>
          <p:nvPr/>
        </p:nvSpPr>
        <p:spPr>
          <a:xfrm>
            <a:off x="402525" y="1683156"/>
            <a:ext cx="2026089" cy="3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52400" indent="0" algn="l">
              <a:buNone/>
            </a:pPr>
            <a:r>
              <a:rPr lang="es-MX" sz="1400" b="1" dirty="0"/>
              <a:t>Representación</a:t>
            </a:r>
            <a:r>
              <a:rPr lang="es-MX" sz="1400" dirty="0"/>
              <a:t> </a:t>
            </a:r>
            <a:endParaRPr lang="es-MX" dirty="0"/>
          </a:p>
        </p:txBody>
      </p:sp>
      <p:sp>
        <p:nvSpPr>
          <p:cNvPr id="48" name="Google Shape;905;p32">
            <a:extLst>
              <a:ext uri="{FF2B5EF4-FFF2-40B4-BE49-F238E27FC236}">
                <a16:creationId xmlns="" xmlns:a16="http://schemas.microsoft.com/office/drawing/2014/main" id="{05DAAA51-0B54-4440-BD49-0E34959B4301}"/>
              </a:ext>
            </a:extLst>
          </p:cNvPr>
          <p:cNvSpPr txBox="1">
            <a:spLocks/>
          </p:cNvSpPr>
          <p:nvPr/>
        </p:nvSpPr>
        <p:spPr>
          <a:xfrm>
            <a:off x="760028" y="2964998"/>
            <a:ext cx="2026089" cy="3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52400" indent="0" algn="l">
              <a:buNone/>
            </a:pPr>
            <a:r>
              <a:rPr lang="es-MX" sz="1400" b="1" dirty="0"/>
              <a:t>Selección</a:t>
            </a:r>
            <a:r>
              <a:rPr lang="es-MX" sz="1400" dirty="0"/>
              <a:t> </a:t>
            </a:r>
            <a:endParaRPr lang="es-MX" dirty="0"/>
          </a:p>
        </p:txBody>
      </p:sp>
      <p:sp>
        <p:nvSpPr>
          <p:cNvPr id="49" name="Google Shape;905;p32">
            <a:extLst>
              <a:ext uri="{FF2B5EF4-FFF2-40B4-BE49-F238E27FC236}">
                <a16:creationId xmlns="" xmlns:a16="http://schemas.microsoft.com/office/drawing/2014/main" id="{95F7B144-8832-41B3-B3AB-72480D7C8C2E}"/>
              </a:ext>
            </a:extLst>
          </p:cNvPr>
          <p:cNvSpPr txBox="1">
            <a:spLocks/>
          </p:cNvSpPr>
          <p:nvPr/>
        </p:nvSpPr>
        <p:spPr>
          <a:xfrm>
            <a:off x="657729" y="3999193"/>
            <a:ext cx="2026089" cy="3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52400" indent="0" algn="l">
              <a:buNone/>
            </a:pPr>
            <a:r>
              <a:rPr lang="es-MX" sz="1400" b="1" dirty="0"/>
              <a:t>Adaptación</a:t>
            </a:r>
            <a:r>
              <a:rPr lang="es-MX" sz="1400" dirty="0"/>
              <a:t> </a:t>
            </a:r>
            <a:endParaRPr lang="es-MX" dirty="0"/>
          </a:p>
        </p:txBody>
      </p:sp>
      <p:sp>
        <p:nvSpPr>
          <p:cNvPr id="50" name="Google Shape;905;p32">
            <a:extLst>
              <a:ext uri="{FF2B5EF4-FFF2-40B4-BE49-F238E27FC236}">
                <a16:creationId xmlns="" xmlns:a16="http://schemas.microsoft.com/office/drawing/2014/main" id="{742090D4-6BD9-46BB-B370-4EE36B815C71}"/>
              </a:ext>
            </a:extLst>
          </p:cNvPr>
          <p:cNvSpPr txBox="1">
            <a:spLocks/>
          </p:cNvSpPr>
          <p:nvPr/>
        </p:nvSpPr>
        <p:spPr>
          <a:xfrm>
            <a:off x="4510580" y="836915"/>
            <a:ext cx="2051886" cy="3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52400" indent="0">
              <a:buNone/>
            </a:pPr>
            <a:r>
              <a:rPr lang="es-MX" sz="1200" dirty="0"/>
              <a:t>Se empieza por preguntar al profesor las ideas o conceptos centrales de su exposición del tema.</a:t>
            </a:r>
          </a:p>
          <a:p>
            <a:pPr marL="152400" indent="0">
              <a:buNone/>
            </a:pPr>
            <a:endParaRPr lang="es-MX" sz="1200" dirty="0"/>
          </a:p>
          <a:p>
            <a:pPr marL="152400" indent="0">
              <a:buNone/>
            </a:pPr>
            <a:endParaRPr lang="es-MX" sz="1200" dirty="0"/>
          </a:p>
          <a:p>
            <a:pPr marL="152400" indent="0">
              <a:buNone/>
            </a:pPr>
            <a:endParaRPr lang="es-MX" sz="1200" dirty="0"/>
          </a:p>
          <a:p>
            <a:pPr marL="152400" indent="0">
              <a:buNone/>
            </a:pPr>
            <a:r>
              <a:rPr lang="es-MX" sz="1200" dirty="0" err="1"/>
              <a:t>ReCo</a:t>
            </a:r>
            <a:r>
              <a:rPr lang="es-MX" sz="1200" dirty="0"/>
              <a:t> es una matriz en la que en cada una de sus columnas aparecen las ideas centrales para impartir el tema que han sido declaradas por el profesor y en las filas cada una de estas ocho preguntas.</a:t>
            </a:r>
          </a:p>
          <a:p>
            <a:pPr marL="152400" indent="0" algn="l">
              <a:buNone/>
            </a:pPr>
            <a:r>
              <a:rPr lang="es-MX" sz="1200" dirty="0"/>
              <a:t> </a:t>
            </a:r>
            <a:endParaRPr lang="es-MX" dirty="0"/>
          </a:p>
        </p:txBody>
      </p:sp>
      <p:sp>
        <p:nvSpPr>
          <p:cNvPr id="51" name="Google Shape;905;p32">
            <a:extLst>
              <a:ext uri="{FF2B5EF4-FFF2-40B4-BE49-F238E27FC236}">
                <a16:creationId xmlns="" xmlns:a16="http://schemas.microsoft.com/office/drawing/2014/main" id="{705423C0-8F43-4C45-AE26-FF8A85A16342}"/>
              </a:ext>
            </a:extLst>
          </p:cNvPr>
          <p:cNvSpPr txBox="1">
            <a:spLocks/>
          </p:cNvSpPr>
          <p:nvPr/>
        </p:nvSpPr>
        <p:spPr>
          <a:xfrm>
            <a:off x="4266157" y="115265"/>
            <a:ext cx="2401528" cy="3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52400" indent="0">
              <a:buNone/>
            </a:pPr>
            <a:r>
              <a:rPr lang="es-MX" sz="1050" b="1" dirty="0" err="1"/>
              <a:t>CoRe</a:t>
            </a:r>
            <a:r>
              <a:rPr lang="es-MX" sz="1050" b="1" dirty="0"/>
              <a:t> (Content </a:t>
            </a:r>
            <a:r>
              <a:rPr lang="es-MX" sz="1050" b="1" dirty="0" err="1"/>
              <a:t>Representation</a:t>
            </a:r>
            <a:r>
              <a:rPr lang="es-MX" sz="1050" b="1" dirty="0"/>
              <a:t>, </a:t>
            </a:r>
            <a:r>
              <a:rPr lang="es-MX" sz="1050" b="1" dirty="0" err="1"/>
              <a:t>ReCo</a:t>
            </a:r>
            <a:r>
              <a:rPr lang="es-MX" sz="1050" b="1" dirty="0"/>
              <a:t> en español, por "Representación del Contenido").</a:t>
            </a:r>
            <a:endParaRPr lang="es-MX" sz="1050" dirty="0"/>
          </a:p>
          <a:p>
            <a:pPr marL="152400" indent="0">
              <a:buNone/>
            </a:pPr>
            <a:r>
              <a:rPr lang="es-MX" sz="1400" dirty="0"/>
              <a:t> </a:t>
            </a:r>
            <a:endParaRPr lang="es-MX" dirty="0"/>
          </a:p>
        </p:txBody>
      </p:sp>
      <p:sp>
        <p:nvSpPr>
          <p:cNvPr id="52" name="Google Shape;905;p32">
            <a:extLst>
              <a:ext uri="{FF2B5EF4-FFF2-40B4-BE49-F238E27FC236}">
                <a16:creationId xmlns="" xmlns:a16="http://schemas.microsoft.com/office/drawing/2014/main" id="{BA9134B5-A193-43A7-A7D4-2DAEE2210890}"/>
              </a:ext>
            </a:extLst>
          </p:cNvPr>
          <p:cNvSpPr txBox="1">
            <a:spLocks/>
          </p:cNvSpPr>
          <p:nvPr/>
        </p:nvSpPr>
        <p:spPr>
          <a:xfrm>
            <a:off x="6479853" y="186963"/>
            <a:ext cx="2410462" cy="3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52400" indent="0">
              <a:buNone/>
            </a:pPr>
            <a:r>
              <a:rPr lang="es-MX" sz="1100" b="1" dirty="0" err="1"/>
              <a:t>PaP-eRs</a:t>
            </a:r>
            <a:r>
              <a:rPr lang="es-MX" sz="1100" b="1" dirty="0"/>
              <a:t> (Professional and </a:t>
            </a:r>
            <a:r>
              <a:rPr lang="es-MX" sz="1100" b="1" dirty="0" err="1"/>
              <a:t>Pedagogical</a:t>
            </a:r>
            <a:r>
              <a:rPr lang="es-MX" sz="1100" b="1" dirty="0"/>
              <a:t> </a:t>
            </a:r>
            <a:r>
              <a:rPr lang="es-MX" sz="1100" b="1" dirty="0" err="1"/>
              <a:t>experience</a:t>
            </a:r>
            <a:r>
              <a:rPr lang="es-MX" sz="1100" b="1" dirty="0"/>
              <a:t> </a:t>
            </a:r>
            <a:r>
              <a:rPr lang="es-MX" sz="1100" b="1" dirty="0" err="1"/>
              <a:t>Repertoires</a:t>
            </a:r>
            <a:r>
              <a:rPr lang="es-MX" sz="1100" b="1" dirty="0"/>
              <a:t>, Inventarios o </a:t>
            </a:r>
            <a:r>
              <a:rPr lang="es-MX" sz="1100" b="1" dirty="0" err="1"/>
              <a:t>RePyPs</a:t>
            </a:r>
            <a:r>
              <a:rPr lang="es-MX" sz="1100" b="1" dirty="0"/>
              <a:t> "Repertorios de experiencia Profesional y Pedagógica").</a:t>
            </a:r>
            <a:endParaRPr lang="es-MX" sz="1100" dirty="0"/>
          </a:p>
          <a:p>
            <a:pPr marL="152400" indent="0">
              <a:buNone/>
            </a:pPr>
            <a:r>
              <a:rPr lang="es-MX" sz="1100" dirty="0"/>
              <a:t> </a:t>
            </a:r>
            <a:endParaRPr lang="es-MX" dirty="0"/>
          </a:p>
        </p:txBody>
      </p:sp>
      <p:sp>
        <p:nvSpPr>
          <p:cNvPr id="53" name="Google Shape;905;p32">
            <a:extLst>
              <a:ext uri="{FF2B5EF4-FFF2-40B4-BE49-F238E27FC236}">
                <a16:creationId xmlns="" xmlns:a16="http://schemas.microsoft.com/office/drawing/2014/main" id="{A6A69F17-F4D5-4680-A844-AC193CB02360}"/>
              </a:ext>
            </a:extLst>
          </p:cNvPr>
          <p:cNvSpPr txBox="1">
            <a:spLocks/>
          </p:cNvSpPr>
          <p:nvPr/>
        </p:nvSpPr>
        <p:spPr>
          <a:xfrm>
            <a:off x="6576534" y="1433425"/>
            <a:ext cx="2051886" cy="37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6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52400" indent="0">
              <a:buNone/>
            </a:pPr>
            <a:r>
              <a:rPr lang="es-MX" sz="1100" dirty="0"/>
              <a:t>El profesor debe transformar el conocimiento del contenido en formas que sea pedagógicamente más poderosas.</a:t>
            </a:r>
          </a:p>
          <a:p>
            <a:pPr marL="152400" indent="0">
              <a:buNone/>
            </a:pPr>
            <a:endParaRPr lang="es-MX" sz="1100" dirty="0"/>
          </a:p>
          <a:p>
            <a:pPr marL="152400" indent="0">
              <a:buNone/>
            </a:pPr>
            <a:endParaRPr lang="es-MX" sz="1100" dirty="0"/>
          </a:p>
          <a:p>
            <a:pPr marL="152400" indent="0">
              <a:buNone/>
            </a:pPr>
            <a:r>
              <a:rPr lang="es-MX" sz="1100" dirty="0"/>
              <a:t>Adaptadas a las variantes de las ideas previas, a los diferentes niveles de comprensión y dificultades de aprendizaje de los estudiantes individuales.</a:t>
            </a:r>
          </a:p>
          <a:p>
            <a:pPr marL="152400" indent="0">
              <a:buNone/>
            </a:pPr>
            <a:r>
              <a:rPr lang="es-MX" sz="1100" dirty="0"/>
              <a:t> </a:t>
            </a:r>
            <a:endParaRPr lang="es-MX" sz="1400" dirty="0"/>
          </a:p>
        </p:txBody>
      </p:sp>
      <p:cxnSp>
        <p:nvCxnSpPr>
          <p:cNvPr id="68" name="Conector recto de flecha 67">
            <a:extLst>
              <a:ext uri="{FF2B5EF4-FFF2-40B4-BE49-F238E27FC236}">
                <a16:creationId xmlns="" xmlns:a16="http://schemas.microsoft.com/office/drawing/2014/main" id="{9C9D0363-CC0E-4075-A702-5A347D3C1267}"/>
              </a:ext>
            </a:extLst>
          </p:cNvPr>
          <p:cNvCxnSpPr>
            <a:cxnSpLocks/>
          </p:cNvCxnSpPr>
          <p:nvPr/>
        </p:nvCxnSpPr>
        <p:spPr>
          <a:xfrm>
            <a:off x="1864629" y="4277560"/>
            <a:ext cx="18413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9" name="Conector recto de flecha 68">
            <a:extLst>
              <a:ext uri="{FF2B5EF4-FFF2-40B4-BE49-F238E27FC236}">
                <a16:creationId xmlns="" xmlns:a16="http://schemas.microsoft.com/office/drawing/2014/main" id="{2B6CB2C8-EAAC-4044-B96C-9434FFE1DD68}"/>
              </a:ext>
            </a:extLst>
          </p:cNvPr>
          <p:cNvCxnSpPr>
            <a:cxnSpLocks/>
          </p:cNvCxnSpPr>
          <p:nvPr/>
        </p:nvCxnSpPr>
        <p:spPr>
          <a:xfrm>
            <a:off x="1728480" y="3176052"/>
            <a:ext cx="25517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0" name="Conector recto de flecha 69">
            <a:extLst>
              <a:ext uri="{FF2B5EF4-FFF2-40B4-BE49-F238E27FC236}">
                <a16:creationId xmlns="" xmlns:a16="http://schemas.microsoft.com/office/drawing/2014/main" id="{DB06476D-E75D-434D-BEE7-C62E137137BA}"/>
              </a:ext>
            </a:extLst>
          </p:cNvPr>
          <p:cNvCxnSpPr>
            <a:cxnSpLocks/>
          </p:cNvCxnSpPr>
          <p:nvPr/>
        </p:nvCxnSpPr>
        <p:spPr>
          <a:xfrm>
            <a:off x="1826377" y="1914345"/>
            <a:ext cx="18930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1" name="Conector recto de flecha 70">
            <a:extLst>
              <a:ext uri="{FF2B5EF4-FFF2-40B4-BE49-F238E27FC236}">
                <a16:creationId xmlns="" xmlns:a16="http://schemas.microsoft.com/office/drawing/2014/main" id="{6C10A3AD-D75D-4287-A576-0EF8F777C03D}"/>
              </a:ext>
            </a:extLst>
          </p:cNvPr>
          <p:cNvCxnSpPr>
            <a:cxnSpLocks/>
          </p:cNvCxnSpPr>
          <p:nvPr/>
        </p:nvCxnSpPr>
        <p:spPr>
          <a:xfrm>
            <a:off x="1800137" y="765217"/>
            <a:ext cx="21554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Conector: angular 9">
            <a:extLst>
              <a:ext uri="{FF2B5EF4-FFF2-40B4-BE49-F238E27FC236}">
                <a16:creationId xmlns="" xmlns:a16="http://schemas.microsoft.com/office/drawing/2014/main" id="{BEE53896-DC5F-43FD-9B6D-A49AD581E50A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606954" y="733904"/>
            <a:ext cx="185846" cy="3499372"/>
          </a:xfrm>
          <a:prstGeom prst="bentConnector4">
            <a:avLst>
              <a:gd name="adj1" fmla="val -123005"/>
              <a:gd name="adj2" fmla="val 998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="" xmlns:a16="http://schemas.microsoft.com/office/drawing/2014/main" id="{5B7620D8-9E6A-4954-B8F0-DC062AE627B2}"/>
              </a:ext>
            </a:extLst>
          </p:cNvPr>
          <p:cNvCxnSpPr>
            <a:cxnSpLocks/>
          </p:cNvCxnSpPr>
          <p:nvPr/>
        </p:nvCxnSpPr>
        <p:spPr>
          <a:xfrm>
            <a:off x="396128" y="1914345"/>
            <a:ext cx="18859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1" name="Conector recto 90">
            <a:extLst>
              <a:ext uri="{FF2B5EF4-FFF2-40B4-BE49-F238E27FC236}">
                <a16:creationId xmlns="" xmlns:a16="http://schemas.microsoft.com/office/drawing/2014/main" id="{5DC0D7B8-C178-4165-AAE2-8CD15EC84118}"/>
              </a:ext>
            </a:extLst>
          </p:cNvPr>
          <p:cNvCxnSpPr>
            <a:cxnSpLocks/>
          </p:cNvCxnSpPr>
          <p:nvPr/>
        </p:nvCxnSpPr>
        <p:spPr>
          <a:xfrm>
            <a:off x="355344" y="3072811"/>
            <a:ext cx="53913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5" name="Conector recto 94">
            <a:extLst>
              <a:ext uri="{FF2B5EF4-FFF2-40B4-BE49-F238E27FC236}">
                <a16:creationId xmlns="" xmlns:a16="http://schemas.microsoft.com/office/drawing/2014/main" id="{CC60A74B-8D79-45FD-9805-BD042327A34C}"/>
              </a:ext>
            </a:extLst>
          </p:cNvPr>
          <p:cNvCxnSpPr>
            <a:cxnSpLocks/>
          </p:cNvCxnSpPr>
          <p:nvPr/>
        </p:nvCxnSpPr>
        <p:spPr>
          <a:xfrm>
            <a:off x="1062847" y="-10857"/>
            <a:ext cx="812006" cy="41757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8" name="Conector recto 97">
            <a:extLst>
              <a:ext uri="{FF2B5EF4-FFF2-40B4-BE49-F238E27FC236}">
                <a16:creationId xmlns="" xmlns:a16="http://schemas.microsoft.com/office/drawing/2014/main" id="{A6414A76-C63F-439D-B429-C7BB4B02F226}"/>
              </a:ext>
            </a:extLst>
          </p:cNvPr>
          <p:cNvCxnSpPr>
            <a:cxnSpLocks/>
          </p:cNvCxnSpPr>
          <p:nvPr/>
        </p:nvCxnSpPr>
        <p:spPr>
          <a:xfrm flipH="1">
            <a:off x="1864629" y="26943"/>
            <a:ext cx="850077" cy="39490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2" name="Conector recto de flecha 101">
            <a:extLst>
              <a:ext uri="{FF2B5EF4-FFF2-40B4-BE49-F238E27FC236}">
                <a16:creationId xmlns="" xmlns:a16="http://schemas.microsoft.com/office/drawing/2014/main" id="{4B82280D-41B8-43C9-AE71-9C437ECE723B}"/>
              </a:ext>
            </a:extLst>
          </p:cNvPr>
          <p:cNvCxnSpPr>
            <a:cxnSpLocks/>
          </p:cNvCxnSpPr>
          <p:nvPr/>
        </p:nvCxnSpPr>
        <p:spPr>
          <a:xfrm>
            <a:off x="5573214" y="765217"/>
            <a:ext cx="0" cy="1747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4" name="Conector recto de flecha 103">
            <a:extLst>
              <a:ext uri="{FF2B5EF4-FFF2-40B4-BE49-F238E27FC236}">
                <a16:creationId xmlns="" xmlns:a16="http://schemas.microsoft.com/office/drawing/2014/main" id="{FF42771B-D901-442F-86B1-BA5E92A6EE3A}"/>
              </a:ext>
            </a:extLst>
          </p:cNvPr>
          <p:cNvCxnSpPr>
            <a:cxnSpLocks/>
          </p:cNvCxnSpPr>
          <p:nvPr/>
        </p:nvCxnSpPr>
        <p:spPr>
          <a:xfrm>
            <a:off x="7751409" y="1237509"/>
            <a:ext cx="0" cy="2338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6" name="Conector recto de flecha 105">
            <a:extLst>
              <a:ext uri="{FF2B5EF4-FFF2-40B4-BE49-F238E27FC236}">
                <a16:creationId xmlns="" xmlns:a16="http://schemas.microsoft.com/office/drawing/2014/main" id="{D135FB59-61BF-48CB-80E0-BA8DA5D1808A}"/>
              </a:ext>
            </a:extLst>
          </p:cNvPr>
          <p:cNvCxnSpPr>
            <a:cxnSpLocks/>
          </p:cNvCxnSpPr>
          <p:nvPr/>
        </p:nvCxnSpPr>
        <p:spPr>
          <a:xfrm>
            <a:off x="7678270" y="2533777"/>
            <a:ext cx="0" cy="2338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7" name="Conector recto de flecha 106">
            <a:extLst>
              <a:ext uri="{FF2B5EF4-FFF2-40B4-BE49-F238E27FC236}">
                <a16:creationId xmlns="" xmlns:a16="http://schemas.microsoft.com/office/drawing/2014/main" id="{C22C746F-056D-4B65-A7DF-717D17AA43ED}"/>
              </a:ext>
            </a:extLst>
          </p:cNvPr>
          <p:cNvCxnSpPr>
            <a:cxnSpLocks/>
          </p:cNvCxnSpPr>
          <p:nvPr/>
        </p:nvCxnSpPr>
        <p:spPr>
          <a:xfrm>
            <a:off x="5572233" y="1742718"/>
            <a:ext cx="0" cy="5622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9" name="Conector recto 108">
            <a:extLst>
              <a:ext uri="{FF2B5EF4-FFF2-40B4-BE49-F238E27FC236}">
                <a16:creationId xmlns="" xmlns:a16="http://schemas.microsoft.com/office/drawing/2014/main" id="{EB36D79E-58B2-4EE7-901C-900F32F3EDBD}"/>
              </a:ext>
            </a:extLst>
          </p:cNvPr>
          <p:cNvCxnSpPr>
            <a:cxnSpLocks/>
          </p:cNvCxnSpPr>
          <p:nvPr/>
        </p:nvCxnSpPr>
        <p:spPr>
          <a:xfrm>
            <a:off x="6845095" y="-25665"/>
            <a:ext cx="672124" cy="26396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1" name="Conector recto 110">
            <a:extLst>
              <a:ext uri="{FF2B5EF4-FFF2-40B4-BE49-F238E27FC236}">
                <a16:creationId xmlns="" xmlns:a16="http://schemas.microsoft.com/office/drawing/2014/main" id="{6573BA5D-0174-4FE4-83A3-D4A5E14D0E58}"/>
              </a:ext>
            </a:extLst>
          </p:cNvPr>
          <p:cNvCxnSpPr>
            <a:cxnSpLocks/>
          </p:cNvCxnSpPr>
          <p:nvPr/>
        </p:nvCxnSpPr>
        <p:spPr>
          <a:xfrm flipH="1">
            <a:off x="6031497" y="0"/>
            <a:ext cx="813598" cy="18986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1">
            <a:extLst>
              <a:ext uri="{FF2B5EF4-FFF2-40B4-BE49-F238E27FC236}">
                <a16:creationId xmlns="" xmlns:a16="http://schemas.microsoft.com/office/drawing/2014/main" id="{BACE5317-BB43-45A7-8B12-9842A23C3D21}"/>
              </a:ext>
            </a:extLst>
          </p:cNvPr>
          <p:cNvSpPr/>
          <p:nvPr/>
        </p:nvSpPr>
        <p:spPr>
          <a:xfrm>
            <a:off x="2221460" y="82872"/>
            <a:ext cx="4636540" cy="4593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bg2"/>
                </a:solidFill>
              </a:rPr>
              <a:t>Conocimiento pedagógico del contenido según </a:t>
            </a:r>
            <a:r>
              <a:rPr lang="es-MX" b="1" dirty="0" err="1">
                <a:solidFill>
                  <a:schemeClr val="bg2"/>
                </a:solidFill>
              </a:rPr>
              <a:t>Magnusson</a:t>
            </a:r>
            <a:r>
              <a:rPr lang="es-MX" b="1" dirty="0">
                <a:solidFill>
                  <a:schemeClr val="bg2"/>
                </a:solidFill>
              </a:rPr>
              <a:t>, </a:t>
            </a:r>
            <a:r>
              <a:rPr lang="es-MX" b="1" dirty="0" err="1">
                <a:solidFill>
                  <a:schemeClr val="bg2"/>
                </a:solidFill>
              </a:rPr>
              <a:t>Krajcik</a:t>
            </a:r>
            <a:r>
              <a:rPr lang="es-MX" b="1" dirty="0">
                <a:solidFill>
                  <a:schemeClr val="bg2"/>
                </a:solidFill>
              </a:rPr>
              <a:t> y </a:t>
            </a:r>
            <a:r>
              <a:rPr lang="es-MX" b="1" dirty="0" err="1">
                <a:solidFill>
                  <a:schemeClr val="bg2"/>
                </a:solidFill>
              </a:rPr>
              <a:t>Borko</a:t>
            </a:r>
            <a:endParaRPr lang="es-MX" b="1" dirty="0">
              <a:solidFill>
                <a:schemeClr val="bg2"/>
              </a:solidFill>
            </a:endParaRPr>
          </a:p>
        </p:txBody>
      </p:sp>
      <p:cxnSp>
        <p:nvCxnSpPr>
          <p:cNvPr id="5" name="Conector recto de flecha 56">
            <a:extLst>
              <a:ext uri="{FF2B5EF4-FFF2-40B4-BE49-F238E27FC236}">
                <a16:creationId xmlns="" xmlns:a16="http://schemas.microsoft.com/office/drawing/2014/main" id="{65ADA21F-4264-4FE3-8CCD-87A301B1B1F8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1639763" y="312566"/>
            <a:ext cx="581697" cy="4970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Rectángulo: esquinas redondeadas 59">
            <a:extLst>
              <a:ext uri="{FF2B5EF4-FFF2-40B4-BE49-F238E27FC236}">
                <a16:creationId xmlns=""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510319" y="2127628"/>
            <a:ext cx="1772996" cy="10198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: esquinas redondeadas 59">
            <a:extLst>
              <a:ext uri="{FF2B5EF4-FFF2-40B4-BE49-F238E27FC236}">
                <a16:creationId xmlns=""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2166198" y="3486923"/>
            <a:ext cx="1772996" cy="10198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: esquinas redondeadas 59">
            <a:extLst>
              <a:ext uri="{FF2B5EF4-FFF2-40B4-BE49-F238E27FC236}">
                <a16:creationId xmlns=""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3740268" y="2201149"/>
            <a:ext cx="1772996" cy="10198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: esquinas redondeadas 59">
            <a:extLst>
              <a:ext uri="{FF2B5EF4-FFF2-40B4-BE49-F238E27FC236}">
                <a16:creationId xmlns=""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5340150" y="3456953"/>
            <a:ext cx="1772996" cy="10198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Rectángulo: esquinas redondeadas 59">
            <a:extLst>
              <a:ext uri="{FF2B5EF4-FFF2-40B4-BE49-F238E27FC236}">
                <a16:creationId xmlns=""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7173389" y="2206523"/>
            <a:ext cx="1772996" cy="10198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Rectángulo: esquinas redondeadas 59">
            <a:extLst>
              <a:ext uri="{FF2B5EF4-FFF2-40B4-BE49-F238E27FC236}">
                <a16:creationId xmlns=""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536324" y="809574"/>
            <a:ext cx="1772996" cy="5939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Rectángulo: esquinas redondeadas 59">
            <a:extLst>
              <a:ext uri="{FF2B5EF4-FFF2-40B4-BE49-F238E27FC236}">
                <a16:creationId xmlns=""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3740268" y="804084"/>
            <a:ext cx="1772996" cy="53803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Rectángulo: esquinas redondeadas 59">
            <a:extLst>
              <a:ext uri="{FF2B5EF4-FFF2-40B4-BE49-F238E27FC236}">
                <a16:creationId xmlns=""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2221460" y="1450414"/>
            <a:ext cx="1772996" cy="5166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Rectángulo: esquinas redondeadas 59">
            <a:extLst>
              <a:ext uri="{FF2B5EF4-FFF2-40B4-BE49-F238E27FC236}">
                <a16:creationId xmlns=""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5090852" y="1504233"/>
            <a:ext cx="1998672" cy="4627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Rectángulo: esquinas redondeadas 59">
            <a:extLst>
              <a:ext uri="{FF2B5EF4-FFF2-40B4-BE49-F238E27FC236}">
                <a16:creationId xmlns=""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7173389" y="774253"/>
            <a:ext cx="1772996" cy="5723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26" name="Conector recto de flecha 56">
            <a:extLst>
              <a:ext uri="{FF2B5EF4-FFF2-40B4-BE49-F238E27FC236}">
                <a16:creationId xmlns="" xmlns:a16="http://schemas.microsoft.com/office/drawing/2014/main" id="{65ADA21F-4264-4FE3-8CCD-87A301B1B1F8}"/>
              </a:ext>
            </a:extLst>
          </p:cNvPr>
          <p:cNvCxnSpPr>
            <a:cxnSpLocks/>
          </p:cNvCxnSpPr>
          <p:nvPr/>
        </p:nvCxnSpPr>
        <p:spPr>
          <a:xfrm flipH="1">
            <a:off x="1509823" y="1403498"/>
            <a:ext cx="129940" cy="6861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Conector recto de flecha 56">
            <a:extLst>
              <a:ext uri="{FF2B5EF4-FFF2-40B4-BE49-F238E27FC236}">
                <a16:creationId xmlns="" xmlns:a16="http://schemas.microsoft.com/office/drawing/2014/main" id="{65ADA21F-4264-4FE3-8CCD-87A301B1B1F8}"/>
              </a:ext>
            </a:extLst>
          </p:cNvPr>
          <p:cNvCxnSpPr>
            <a:cxnSpLocks/>
          </p:cNvCxnSpPr>
          <p:nvPr/>
        </p:nvCxnSpPr>
        <p:spPr>
          <a:xfrm>
            <a:off x="6081486" y="567200"/>
            <a:ext cx="0" cy="8362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Conector recto de flecha 56">
            <a:extLst>
              <a:ext uri="{FF2B5EF4-FFF2-40B4-BE49-F238E27FC236}">
                <a16:creationId xmlns="" xmlns:a16="http://schemas.microsoft.com/office/drawing/2014/main" id="{65ADA21F-4264-4FE3-8CCD-87A301B1B1F8}"/>
              </a:ext>
            </a:extLst>
          </p:cNvPr>
          <p:cNvCxnSpPr>
            <a:cxnSpLocks/>
          </p:cNvCxnSpPr>
          <p:nvPr/>
        </p:nvCxnSpPr>
        <p:spPr>
          <a:xfrm flipH="1">
            <a:off x="2913321" y="567200"/>
            <a:ext cx="430224" cy="8362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Conector recto de flecha 56">
            <a:extLst>
              <a:ext uri="{FF2B5EF4-FFF2-40B4-BE49-F238E27FC236}">
                <a16:creationId xmlns="" xmlns:a16="http://schemas.microsoft.com/office/drawing/2014/main" id="{65ADA21F-4264-4FE3-8CCD-87A301B1B1F8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4625797" y="596475"/>
            <a:ext cx="969" cy="2076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Conector recto de flecha 56">
            <a:extLst>
              <a:ext uri="{FF2B5EF4-FFF2-40B4-BE49-F238E27FC236}">
                <a16:creationId xmlns="" xmlns:a16="http://schemas.microsoft.com/office/drawing/2014/main" id="{65ADA21F-4264-4FE3-8CCD-87A301B1B1F8}"/>
              </a:ext>
            </a:extLst>
          </p:cNvPr>
          <p:cNvCxnSpPr>
            <a:cxnSpLocks/>
          </p:cNvCxnSpPr>
          <p:nvPr/>
        </p:nvCxnSpPr>
        <p:spPr>
          <a:xfrm>
            <a:off x="6858000" y="293756"/>
            <a:ext cx="741320" cy="4760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7" name="36 Rectángulo"/>
          <p:cNvSpPr/>
          <p:nvPr/>
        </p:nvSpPr>
        <p:spPr>
          <a:xfrm>
            <a:off x="561229" y="804084"/>
            <a:ext cx="1748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/>
              <a:t>O</a:t>
            </a:r>
            <a:r>
              <a:rPr lang="es-MX" sz="1200" dirty="0" smtClean="0"/>
              <a:t>rientaciones </a:t>
            </a:r>
            <a:r>
              <a:rPr lang="es-MX" sz="1200" dirty="0"/>
              <a:t>hacia la enseñanza de las ciencias</a:t>
            </a:r>
            <a:endParaRPr lang="en-US" sz="1200" dirty="0"/>
          </a:p>
        </p:txBody>
      </p:sp>
      <p:sp>
        <p:nvSpPr>
          <p:cNvPr id="41" name="40 Rectángulo"/>
          <p:cNvSpPr/>
          <p:nvPr/>
        </p:nvSpPr>
        <p:spPr>
          <a:xfrm>
            <a:off x="2210828" y="1477885"/>
            <a:ext cx="1783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 smtClean="0"/>
              <a:t>Conocimiento </a:t>
            </a:r>
            <a:r>
              <a:rPr lang="es-MX" sz="1200" dirty="0"/>
              <a:t>del </a:t>
            </a:r>
            <a:r>
              <a:rPr lang="es-MX" sz="1200" dirty="0" smtClean="0"/>
              <a:t>currículo </a:t>
            </a:r>
            <a:r>
              <a:rPr lang="es-MX" sz="1200" dirty="0"/>
              <a:t>de ciencias</a:t>
            </a:r>
          </a:p>
        </p:txBody>
      </p:sp>
      <p:sp>
        <p:nvSpPr>
          <p:cNvPr id="42" name="41 Rectángulo"/>
          <p:cNvSpPr/>
          <p:nvPr/>
        </p:nvSpPr>
        <p:spPr>
          <a:xfrm>
            <a:off x="3695293" y="757167"/>
            <a:ext cx="18629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/>
              <a:t>C</a:t>
            </a:r>
            <a:r>
              <a:rPr lang="es-MX" sz="1200" dirty="0" smtClean="0"/>
              <a:t>onocimiento </a:t>
            </a:r>
            <a:r>
              <a:rPr lang="es-MX" sz="1200" dirty="0"/>
              <a:t>de evaluación de las ciencias</a:t>
            </a:r>
            <a:endParaRPr lang="en-US" sz="1200" dirty="0"/>
          </a:p>
        </p:txBody>
      </p:sp>
      <p:sp>
        <p:nvSpPr>
          <p:cNvPr id="47" name="46 Rectángulo"/>
          <p:cNvSpPr/>
          <p:nvPr/>
        </p:nvSpPr>
        <p:spPr>
          <a:xfrm>
            <a:off x="5000254" y="1477885"/>
            <a:ext cx="2228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/>
              <a:t>C</a:t>
            </a:r>
            <a:r>
              <a:rPr lang="es-MX" sz="1200" dirty="0" smtClean="0"/>
              <a:t>onocimiento de </a:t>
            </a:r>
            <a:r>
              <a:rPr lang="es-MX" sz="1200" dirty="0"/>
              <a:t>estrategias </a:t>
            </a:r>
            <a:r>
              <a:rPr lang="es-MX" sz="1200" dirty="0" smtClean="0"/>
              <a:t>instructivas ciencia</a:t>
            </a:r>
            <a:endParaRPr lang="es-MX" sz="1200" dirty="0"/>
          </a:p>
        </p:txBody>
      </p:sp>
      <p:sp>
        <p:nvSpPr>
          <p:cNvPr id="56" name="55 Rectángulo"/>
          <p:cNvSpPr/>
          <p:nvPr/>
        </p:nvSpPr>
        <p:spPr>
          <a:xfrm>
            <a:off x="7113146" y="714835"/>
            <a:ext cx="1820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 smtClean="0"/>
              <a:t>Conocimiento </a:t>
            </a:r>
            <a:r>
              <a:rPr lang="es-MX" sz="1200" dirty="0"/>
              <a:t>de la comprensión de ciencia de los estudiantes</a:t>
            </a:r>
            <a:endParaRPr lang="en-US" sz="1200" dirty="0"/>
          </a:p>
        </p:txBody>
      </p:sp>
      <p:cxnSp>
        <p:nvCxnSpPr>
          <p:cNvPr id="57" name="Conector recto de flecha 56">
            <a:extLst>
              <a:ext uri="{FF2B5EF4-FFF2-40B4-BE49-F238E27FC236}">
                <a16:creationId xmlns="" xmlns:a16="http://schemas.microsoft.com/office/drawing/2014/main" id="{65ADA21F-4264-4FE3-8CCD-87A301B1B1F8}"/>
              </a:ext>
            </a:extLst>
          </p:cNvPr>
          <p:cNvCxnSpPr>
            <a:cxnSpLocks/>
          </p:cNvCxnSpPr>
          <p:nvPr/>
        </p:nvCxnSpPr>
        <p:spPr>
          <a:xfrm>
            <a:off x="6114457" y="1977099"/>
            <a:ext cx="0" cy="14253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8" name="Conector recto de flecha 56">
            <a:extLst>
              <a:ext uri="{FF2B5EF4-FFF2-40B4-BE49-F238E27FC236}">
                <a16:creationId xmlns="" xmlns:a16="http://schemas.microsoft.com/office/drawing/2014/main" id="{65ADA21F-4264-4FE3-8CCD-87A301B1B1F8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4625797" y="1365626"/>
            <a:ext cx="969" cy="8355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9" name="Conector recto de flecha 56">
            <a:extLst>
              <a:ext uri="{FF2B5EF4-FFF2-40B4-BE49-F238E27FC236}">
                <a16:creationId xmlns="" xmlns:a16="http://schemas.microsoft.com/office/drawing/2014/main" id="{65ADA21F-4264-4FE3-8CCD-87A301B1B1F8}"/>
              </a:ext>
            </a:extLst>
          </p:cNvPr>
          <p:cNvCxnSpPr>
            <a:cxnSpLocks/>
          </p:cNvCxnSpPr>
          <p:nvPr/>
        </p:nvCxnSpPr>
        <p:spPr>
          <a:xfrm flipH="1">
            <a:off x="2848351" y="1967023"/>
            <a:ext cx="64970" cy="14353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5" name="Conector recto de flecha 56">
            <a:extLst>
              <a:ext uri="{FF2B5EF4-FFF2-40B4-BE49-F238E27FC236}">
                <a16:creationId xmlns="" xmlns:a16="http://schemas.microsoft.com/office/drawing/2014/main" id="{65ADA21F-4264-4FE3-8CCD-87A301B1B1F8}"/>
              </a:ext>
            </a:extLst>
          </p:cNvPr>
          <p:cNvCxnSpPr>
            <a:cxnSpLocks/>
          </p:cNvCxnSpPr>
          <p:nvPr/>
        </p:nvCxnSpPr>
        <p:spPr>
          <a:xfrm>
            <a:off x="7664290" y="1370050"/>
            <a:ext cx="161273" cy="8364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7" name="66 Rectángulo"/>
          <p:cNvSpPr/>
          <p:nvPr/>
        </p:nvSpPr>
        <p:spPr>
          <a:xfrm>
            <a:off x="438584" y="2127628"/>
            <a:ext cx="19537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 smtClean="0"/>
              <a:t>Incluye </a:t>
            </a:r>
            <a:r>
              <a:rPr lang="es-MX" sz="1200" dirty="0"/>
              <a:t>un conocimiento del profesor de metas y acercamientos </a:t>
            </a:r>
            <a:r>
              <a:rPr lang="es-MX" sz="1200" dirty="0" smtClean="0"/>
              <a:t>generales</a:t>
            </a:r>
            <a:endParaRPr lang="es-MX" sz="1200" dirty="0"/>
          </a:p>
          <a:p>
            <a:pPr algn="ctr"/>
            <a:r>
              <a:rPr lang="es-MX" sz="1200" dirty="0"/>
              <a:t>enseñanza de las ciencias</a:t>
            </a:r>
          </a:p>
        </p:txBody>
      </p:sp>
      <p:sp>
        <p:nvSpPr>
          <p:cNvPr id="68" name="67 Rectángulo"/>
          <p:cNvSpPr/>
          <p:nvPr/>
        </p:nvSpPr>
        <p:spPr>
          <a:xfrm>
            <a:off x="2152924" y="3491105"/>
            <a:ext cx="17862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 smtClean="0"/>
              <a:t>Incluyendo </a:t>
            </a:r>
            <a:r>
              <a:rPr lang="es-MX" sz="1200" dirty="0"/>
              <a:t>estándares nacionales, estatales y distritales y currículo de ciencia </a:t>
            </a:r>
          </a:p>
          <a:p>
            <a:pPr algn="ctr"/>
            <a:r>
              <a:rPr lang="es-MX" sz="1200" dirty="0" smtClean="0"/>
              <a:t>específico</a:t>
            </a:r>
            <a:endParaRPr lang="es-MX" sz="1200" dirty="0"/>
          </a:p>
        </p:txBody>
      </p:sp>
      <p:sp>
        <p:nvSpPr>
          <p:cNvPr id="69" name="68 Rectángulo"/>
          <p:cNvSpPr/>
          <p:nvPr/>
        </p:nvSpPr>
        <p:spPr>
          <a:xfrm>
            <a:off x="3716811" y="2366593"/>
            <a:ext cx="1817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 smtClean="0"/>
              <a:t>Incluyendo </a:t>
            </a:r>
            <a:r>
              <a:rPr lang="es-MX" sz="1200" dirty="0"/>
              <a:t>qué y </a:t>
            </a:r>
          </a:p>
          <a:p>
            <a:pPr algn="ctr"/>
            <a:r>
              <a:rPr lang="es-MX" sz="1200" dirty="0"/>
              <a:t>cómo evaluar a los estudiantes</a:t>
            </a:r>
          </a:p>
        </p:txBody>
      </p:sp>
      <p:sp>
        <p:nvSpPr>
          <p:cNvPr id="70" name="69 Rectángulo"/>
          <p:cNvSpPr/>
          <p:nvPr/>
        </p:nvSpPr>
        <p:spPr>
          <a:xfrm>
            <a:off x="5361197" y="3643709"/>
            <a:ext cx="17519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 smtClean="0"/>
              <a:t>Incluyendo </a:t>
            </a:r>
            <a:r>
              <a:rPr lang="es-MX" sz="1200" dirty="0"/>
              <a:t>representaciones, actividades y métodos</a:t>
            </a:r>
            <a:endParaRPr lang="en-US" sz="1200" dirty="0"/>
          </a:p>
        </p:txBody>
      </p:sp>
      <p:sp>
        <p:nvSpPr>
          <p:cNvPr id="71" name="70 Rectángulo"/>
          <p:cNvSpPr/>
          <p:nvPr/>
        </p:nvSpPr>
        <p:spPr>
          <a:xfrm>
            <a:off x="7179298" y="2393279"/>
            <a:ext cx="1786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 smtClean="0"/>
              <a:t>Incluye </a:t>
            </a:r>
            <a:endParaRPr lang="es-MX" sz="1200" dirty="0"/>
          </a:p>
          <a:p>
            <a:pPr algn="ctr"/>
            <a:r>
              <a:rPr lang="es-MX" sz="1200" dirty="0"/>
              <a:t>concepciones comunes y áreas de dificultad</a:t>
            </a:r>
          </a:p>
        </p:txBody>
      </p:sp>
    </p:spTree>
    <p:extLst>
      <p:ext uri="{BB962C8B-B14F-4D97-AF65-F5344CB8AC3E}">
        <p14:creationId xmlns:p14="http://schemas.microsoft.com/office/powerpoint/2010/main" val="375437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59">
            <a:extLst>
              <a:ext uri="{FF2B5EF4-FFF2-40B4-BE49-F238E27FC236}">
                <a16:creationId xmlns=""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1252248" y="361717"/>
            <a:ext cx="6371295" cy="6696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1401104" y="434928"/>
            <a:ext cx="63712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 err="1"/>
              <a:t>Magnusson</a:t>
            </a:r>
            <a:r>
              <a:rPr lang="es-MX" dirty="0"/>
              <a:t>, plantea que respecto al modelo </a:t>
            </a:r>
            <a:r>
              <a:rPr lang="es-MX" dirty="0" smtClean="0"/>
              <a:t>propuesto, </a:t>
            </a:r>
            <a:r>
              <a:rPr lang="es-MX" dirty="0"/>
              <a:t>se deben reconocer </a:t>
            </a:r>
          </a:p>
          <a:p>
            <a:pPr algn="ctr"/>
            <a:r>
              <a:rPr lang="es-MX" dirty="0"/>
              <a:t>dos ideas importantes. </a:t>
            </a:r>
          </a:p>
        </p:txBody>
      </p:sp>
      <p:cxnSp>
        <p:nvCxnSpPr>
          <p:cNvPr id="6" name="Conector recto de flecha 56">
            <a:extLst>
              <a:ext uri="{FF2B5EF4-FFF2-40B4-BE49-F238E27FC236}">
                <a16:creationId xmlns="" xmlns:a16="http://schemas.microsoft.com/office/drawing/2014/main" id="{65ADA21F-4264-4FE3-8CCD-87A301B1B1F8}"/>
              </a:ext>
            </a:extLst>
          </p:cNvPr>
          <p:cNvCxnSpPr>
            <a:cxnSpLocks/>
          </p:cNvCxnSpPr>
          <p:nvPr/>
        </p:nvCxnSpPr>
        <p:spPr>
          <a:xfrm flipH="1">
            <a:off x="3417749" y="1031359"/>
            <a:ext cx="581698" cy="5741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Conector recto de flecha 56">
            <a:extLst>
              <a:ext uri="{FF2B5EF4-FFF2-40B4-BE49-F238E27FC236}">
                <a16:creationId xmlns="" xmlns:a16="http://schemas.microsoft.com/office/drawing/2014/main" id="{65ADA21F-4264-4FE3-8CCD-87A301B1B1F8}"/>
              </a:ext>
            </a:extLst>
          </p:cNvPr>
          <p:cNvCxnSpPr>
            <a:cxnSpLocks/>
          </p:cNvCxnSpPr>
          <p:nvPr/>
        </p:nvCxnSpPr>
        <p:spPr>
          <a:xfrm>
            <a:off x="5055614" y="1031359"/>
            <a:ext cx="537111" cy="5741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Rectángulo: esquinas redondeadas 59">
            <a:extLst>
              <a:ext uri="{FF2B5EF4-FFF2-40B4-BE49-F238E27FC236}">
                <a16:creationId xmlns=""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1252248" y="1691226"/>
            <a:ext cx="2325890" cy="11100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: esquinas redondeadas 59">
            <a:extLst>
              <a:ext uri="{FF2B5EF4-FFF2-40B4-BE49-F238E27FC236}">
                <a16:creationId xmlns=""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5324169" y="1605516"/>
            <a:ext cx="2390031" cy="11552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: esquinas redondeadas 59">
            <a:extLst>
              <a:ext uri="{FF2B5EF4-FFF2-40B4-BE49-F238E27FC236}">
                <a16:creationId xmlns=""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2370664" y="2987957"/>
            <a:ext cx="4432174" cy="9354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7" name="16 Rectángulo"/>
          <p:cNvSpPr/>
          <p:nvPr/>
        </p:nvSpPr>
        <p:spPr>
          <a:xfrm>
            <a:off x="1252248" y="1646104"/>
            <a:ext cx="23258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 smtClean="0"/>
              <a:t>Que </a:t>
            </a:r>
            <a:r>
              <a:rPr lang="es-MX" sz="1200" dirty="0"/>
              <a:t>los componentes individuales que se </a:t>
            </a:r>
            <a:r>
              <a:rPr lang="es-MX" sz="1200" dirty="0" smtClean="0"/>
              <a:t>señalan</a:t>
            </a:r>
            <a:r>
              <a:rPr lang="es-MX" sz="1200" dirty="0"/>
              <a:t>, indican que hay diferente tipos de conocimiento pedagógico </a:t>
            </a:r>
          </a:p>
          <a:p>
            <a:pPr algn="ctr"/>
            <a:r>
              <a:rPr lang="es-MX" sz="1200" dirty="0"/>
              <a:t>específicos de la materia, que son usados al enseñar ciencia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5251168" y="1582955"/>
            <a:ext cx="2536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 smtClean="0"/>
              <a:t>Al designar </a:t>
            </a:r>
            <a:endParaRPr lang="es-MX" sz="1200" dirty="0"/>
          </a:p>
          <a:p>
            <a:pPr algn="ctr"/>
            <a:r>
              <a:rPr lang="es-MX" sz="1200" dirty="0"/>
              <a:t>estos componentes como una parte de un constructo único o de un solo </a:t>
            </a:r>
            <a:r>
              <a:rPr lang="es-MX" sz="1200" dirty="0" smtClean="0"/>
              <a:t>constructo </a:t>
            </a:r>
            <a:r>
              <a:rPr lang="es-MX" sz="1200" dirty="0"/>
              <a:t>(CPC), indicamos que los componentes funcionan como parte </a:t>
            </a:r>
            <a:r>
              <a:rPr lang="es-MX" sz="1200" dirty="0" smtClean="0"/>
              <a:t>de un todo</a:t>
            </a:r>
            <a:endParaRPr lang="es-MX" sz="1200" dirty="0"/>
          </a:p>
        </p:txBody>
      </p:sp>
      <p:sp>
        <p:nvSpPr>
          <p:cNvPr id="19" name="18 Rectángulo"/>
          <p:cNvSpPr/>
          <p:nvPr/>
        </p:nvSpPr>
        <p:spPr>
          <a:xfrm>
            <a:off x="2370664" y="2987956"/>
            <a:ext cx="44321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/>
              <a:t>Como </a:t>
            </a:r>
            <a:r>
              <a:rPr lang="es-MX" sz="1200" dirty="0" smtClean="0"/>
              <a:t>resultado</a:t>
            </a:r>
            <a:r>
              <a:rPr lang="es-MX" sz="1200" dirty="0"/>
              <a:t>, falta de coherencia entre componentes puede ser </a:t>
            </a:r>
            <a:r>
              <a:rPr lang="es-MX" sz="1200" dirty="0" smtClean="0"/>
              <a:t>problemático </a:t>
            </a:r>
            <a:r>
              <a:rPr lang="es-MX" sz="1200" dirty="0"/>
              <a:t>al desarrollar y usar CPC, y el conocimiento incrementado de un solo componentes puede no ser suficiente para generar un cambio en la </a:t>
            </a:r>
          </a:p>
          <a:p>
            <a:pPr algn="ctr"/>
            <a:r>
              <a:rPr lang="es-MX" sz="1200" dirty="0"/>
              <a:t>práctica.</a:t>
            </a:r>
          </a:p>
          <a:p>
            <a:endParaRPr lang="es-MX" sz="1200" dirty="0"/>
          </a:p>
          <a:p>
            <a:r>
              <a:rPr lang="es-MX" dirty="0"/>
              <a:t/>
            </a:r>
            <a:br>
              <a:rPr lang="es-MX" dirty="0"/>
            </a:br>
            <a:endParaRPr lang="en-US" dirty="0"/>
          </a:p>
        </p:txBody>
      </p:sp>
      <p:sp>
        <p:nvSpPr>
          <p:cNvPr id="20" name="Rectángulo: esquinas redondeadas 59">
            <a:extLst>
              <a:ext uri="{FF2B5EF4-FFF2-40B4-BE49-F238E27FC236}">
                <a16:creationId xmlns=""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2370664" y="4151443"/>
            <a:ext cx="4432174" cy="8309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1" name="20 Rectángulo"/>
          <p:cNvSpPr/>
          <p:nvPr/>
        </p:nvSpPr>
        <p:spPr>
          <a:xfrm>
            <a:off x="2286000" y="415144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200" dirty="0" smtClean="0"/>
              <a:t>El </a:t>
            </a:r>
            <a:r>
              <a:rPr lang="es-MX" sz="1200" dirty="0"/>
              <a:t>conocimiento de un profesor de un componente particular, </a:t>
            </a:r>
          </a:p>
          <a:p>
            <a:pPr algn="ctr"/>
            <a:r>
              <a:rPr lang="es-MX" sz="1200" dirty="0"/>
              <a:t>puede no ser predictivo para su práctica de enseñanza y, mientras es útil para </a:t>
            </a:r>
          </a:p>
          <a:p>
            <a:pPr algn="ctr"/>
            <a:r>
              <a:rPr lang="es-MX" sz="1200" dirty="0"/>
              <a:t>entender los componentes del conocimiento pedagógico</a:t>
            </a:r>
          </a:p>
        </p:txBody>
      </p:sp>
      <p:cxnSp>
        <p:nvCxnSpPr>
          <p:cNvPr id="22" name="Conector recto de flecha 56">
            <a:extLst>
              <a:ext uri="{FF2B5EF4-FFF2-40B4-BE49-F238E27FC236}">
                <a16:creationId xmlns="" xmlns:a16="http://schemas.microsoft.com/office/drawing/2014/main" id="{65ADA21F-4264-4FE3-8CCD-87A301B1B1F8}"/>
              </a:ext>
            </a:extLst>
          </p:cNvPr>
          <p:cNvCxnSpPr>
            <a:cxnSpLocks/>
          </p:cNvCxnSpPr>
          <p:nvPr/>
        </p:nvCxnSpPr>
        <p:spPr>
          <a:xfrm>
            <a:off x="4586751" y="3934528"/>
            <a:ext cx="0" cy="2870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Conector recto de flecha 56">
            <a:extLst>
              <a:ext uri="{FF2B5EF4-FFF2-40B4-BE49-F238E27FC236}">
                <a16:creationId xmlns="" xmlns:a16="http://schemas.microsoft.com/office/drawing/2014/main" id="{65ADA21F-4264-4FE3-8CCD-87A301B1B1F8}"/>
              </a:ext>
            </a:extLst>
          </p:cNvPr>
          <p:cNvCxnSpPr>
            <a:cxnSpLocks/>
          </p:cNvCxnSpPr>
          <p:nvPr/>
        </p:nvCxnSpPr>
        <p:spPr>
          <a:xfrm flipH="1">
            <a:off x="4756699" y="2587011"/>
            <a:ext cx="597830" cy="4286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Conector recto de flecha 56">
            <a:extLst>
              <a:ext uri="{FF2B5EF4-FFF2-40B4-BE49-F238E27FC236}">
                <a16:creationId xmlns="" xmlns:a16="http://schemas.microsoft.com/office/drawing/2014/main" id="{65ADA21F-4264-4FE3-8CCD-87A301B1B1F8}"/>
              </a:ext>
            </a:extLst>
          </p:cNvPr>
          <p:cNvCxnSpPr>
            <a:cxnSpLocks/>
          </p:cNvCxnSpPr>
          <p:nvPr/>
        </p:nvCxnSpPr>
        <p:spPr>
          <a:xfrm>
            <a:off x="3578138" y="2700877"/>
            <a:ext cx="706783" cy="2870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683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59">
            <a:extLst>
              <a:ext uri="{FF2B5EF4-FFF2-40B4-BE49-F238E27FC236}">
                <a16:creationId xmlns=""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1560380" y="81844"/>
            <a:ext cx="6371295" cy="3840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4 Rectángulo"/>
          <p:cNvSpPr/>
          <p:nvPr/>
        </p:nvSpPr>
        <p:spPr>
          <a:xfrm>
            <a:off x="2421265" y="124878"/>
            <a:ext cx="46495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 smtClean="0"/>
              <a:t>Conceptos de autores</a:t>
            </a:r>
            <a:endParaRPr lang="es-MX" dirty="0"/>
          </a:p>
        </p:txBody>
      </p:sp>
      <p:cxnSp>
        <p:nvCxnSpPr>
          <p:cNvPr id="8" name="Conector: angular 8">
            <a:extLst>
              <a:ext uri="{FF2B5EF4-FFF2-40B4-BE49-F238E27FC236}">
                <a16:creationId xmlns="" xmlns:a16="http://schemas.microsoft.com/office/drawing/2014/main" id="{2A00EF5A-359D-484F-9526-093EBB2A889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726453" y="-2947810"/>
            <a:ext cx="39146" cy="7476104"/>
          </a:xfrm>
          <a:prstGeom prst="bentConnector3">
            <a:avLst>
              <a:gd name="adj1" fmla="val 222224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="" xmlns:a16="http://schemas.microsoft.com/office/drawing/2014/main" id="{65ADA21F-4264-4FE3-8CCD-87A301B1B1F8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4746027" y="465852"/>
            <a:ext cx="1" cy="2413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Rectángulo: esquinas redondeadas 59">
            <a:extLst>
              <a:ext uri="{FF2B5EF4-FFF2-40B4-BE49-F238E27FC236}">
                <a16:creationId xmlns=""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439626" y="861559"/>
            <a:ext cx="1772996" cy="3860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: esquinas redondeadas 59">
            <a:extLst>
              <a:ext uri="{FF2B5EF4-FFF2-40B4-BE49-F238E27FC236}">
                <a16:creationId xmlns=""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2983431" y="873249"/>
            <a:ext cx="3017874" cy="57655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: esquinas redondeadas 59">
            <a:extLst>
              <a:ext uri="{FF2B5EF4-FFF2-40B4-BE49-F238E27FC236}">
                <a16:creationId xmlns=""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7139446" y="948800"/>
            <a:ext cx="1772996" cy="3889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Rectángulo: esquinas redondeadas 59">
            <a:extLst>
              <a:ext uri="{FF2B5EF4-FFF2-40B4-BE49-F238E27FC236}">
                <a16:creationId xmlns=""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186057" y="1337727"/>
            <a:ext cx="2474024" cy="346544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Rectángulo: esquinas redondeadas 59">
            <a:extLst>
              <a:ext uri="{FF2B5EF4-FFF2-40B4-BE49-F238E27FC236}">
                <a16:creationId xmlns=""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2983431" y="1537125"/>
            <a:ext cx="3017874" cy="133923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Rectángulo: esquinas redondeadas 59">
            <a:extLst>
              <a:ext uri="{FF2B5EF4-FFF2-40B4-BE49-F238E27FC236}">
                <a16:creationId xmlns=""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6126126" y="1449808"/>
            <a:ext cx="2901480" cy="9649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CuadroTexto 24"/>
          <p:cNvSpPr txBox="1"/>
          <p:nvPr/>
        </p:nvSpPr>
        <p:spPr>
          <a:xfrm>
            <a:off x="468931" y="924147"/>
            <a:ext cx="1922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Martínez </a:t>
            </a:r>
            <a:r>
              <a:rPr lang="es-MX" b="1" dirty="0"/>
              <a:t>J.G (2002)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318476" y="1361964"/>
            <a:ext cx="23696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La biodiversidad es resultado de la acción conjunta de procesos ecológicos </a:t>
            </a:r>
          </a:p>
          <a:p>
            <a:r>
              <a:rPr lang="es-MX" dirty="0"/>
              <a:t>Se da en diferentes niveles como consecuencia de que los seres vivos están organizados jerárquicamente.</a:t>
            </a:r>
          </a:p>
          <a:p>
            <a:r>
              <a:rPr lang="es-MX" dirty="0"/>
              <a:t> Los procesos evolutivos y ecológicos que han originado y mantienen la diversidad biológica forman parte del concepto de biodiversidad en si mismos</a:t>
            </a:r>
          </a:p>
          <a:p>
            <a:endParaRPr lang="es-MX" dirty="0"/>
          </a:p>
        </p:txBody>
      </p:sp>
      <p:sp>
        <p:nvSpPr>
          <p:cNvPr id="27" name="CuadroTexto 26"/>
          <p:cNvSpPr txBox="1"/>
          <p:nvPr/>
        </p:nvSpPr>
        <p:spPr>
          <a:xfrm>
            <a:off x="2983431" y="897133"/>
            <a:ext cx="3023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Rozzi R, Feinsinger P, Massardo, Primack (2001)</a:t>
            </a:r>
            <a:endParaRPr lang="es-MX" b="1" dirty="0"/>
          </a:p>
        </p:txBody>
      </p:sp>
      <p:sp>
        <p:nvSpPr>
          <p:cNvPr id="28" name="CuadroTexto 27"/>
          <p:cNvSpPr txBox="1"/>
          <p:nvPr/>
        </p:nvSpPr>
        <p:spPr>
          <a:xfrm>
            <a:off x="3038574" y="1537125"/>
            <a:ext cx="3017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La diversidad biológica puede ser escrita y analizada dentro de un sistema </a:t>
            </a:r>
            <a:r>
              <a:rPr lang="es-MX" dirty="0" smtClean="0"/>
              <a:t>jerárquico </a:t>
            </a:r>
            <a:r>
              <a:rPr lang="es-MX" dirty="0"/>
              <a:t>de niveles de organización, en el cual se distinguen tres atributos: composición, estructura y </a:t>
            </a:r>
            <a:r>
              <a:rPr lang="es-MX" dirty="0" smtClean="0"/>
              <a:t>función.</a:t>
            </a:r>
            <a:endParaRPr lang="es-MX" dirty="0"/>
          </a:p>
        </p:txBody>
      </p:sp>
      <p:sp>
        <p:nvSpPr>
          <p:cNvPr id="29" name="CuadroTexto 28"/>
          <p:cNvSpPr txBox="1"/>
          <p:nvPr/>
        </p:nvSpPr>
        <p:spPr>
          <a:xfrm>
            <a:off x="7203199" y="989374"/>
            <a:ext cx="1922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/>
              <a:t>Escobar A (1999)</a:t>
            </a:r>
            <a:endParaRPr lang="es-MX" b="1" dirty="0"/>
          </a:p>
        </p:txBody>
      </p:sp>
      <p:sp>
        <p:nvSpPr>
          <p:cNvPr id="30" name="CuadroTexto 29"/>
          <p:cNvSpPr txBox="1"/>
          <p:nvPr/>
        </p:nvSpPr>
        <p:spPr>
          <a:xfrm>
            <a:off x="6126126" y="1523365"/>
            <a:ext cx="3017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/>
              <a:t>El convenio sobre la diversidad biológica subyace una mirada de la biodiversidad como recurso.</a:t>
            </a:r>
            <a:endParaRPr lang="es-MX" dirty="0"/>
          </a:p>
        </p:txBody>
      </p:sp>
      <p:sp>
        <p:nvSpPr>
          <p:cNvPr id="31" name="Rectángulo: esquinas redondeadas 59">
            <a:extLst>
              <a:ext uri="{FF2B5EF4-FFF2-40B4-BE49-F238E27FC236}">
                <a16:creationId xmlns=""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2990659" y="3113431"/>
            <a:ext cx="2208128" cy="3860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CuadroTexto 31"/>
          <p:cNvSpPr txBox="1"/>
          <p:nvPr/>
        </p:nvSpPr>
        <p:spPr>
          <a:xfrm>
            <a:off x="3038573" y="3152580"/>
            <a:ext cx="2208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/>
              <a:t>Naciones unidas (1992)</a:t>
            </a:r>
            <a:endParaRPr lang="es-MX" b="1" dirty="0"/>
          </a:p>
        </p:txBody>
      </p:sp>
      <p:sp>
        <p:nvSpPr>
          <p:cNvPr id="33" name="Rectángulo: esquinas redondeadas 59">
            <a:extLst>
              <a:ext uri="{FF2B5EF4-FFF2-40B4-BE49-F238E27FC236}">
                <a16:creationId xmlns=""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2820502" y="3580590"/>
            <a:ext cx="6091939" cy="11156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CuadroTexto 33"/>
          <p:cNvSpPr txBox="1"/>
          <p:nvPr/>
        </p:nvSpPr>
        <p:spPr>
          <a:xfrm>
            <a:off x="2905831" y="3641260"/>
            <a:ext cx="5258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/>
              <a:t>Se entiende por diversidad biológica a la variabilidad de organismos vivos de cualquier frente.</a:t>
            </a:r>
          </a:p>
          <a:p>
            <a:r>
              <a:rPr lang="es-MX"/>
              <a:t>La diversidad se encuentra dentro de cada especie, entre las especies y de los ecosistemas.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68901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59">
            <a:extLst>
              <a:ext uri="{FF2B5EF4-FFF2-40B4-BE49-F238E27FC236}">
                <a16:creationId xmlns=""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295996" y="905291"/>
            <a:ext cx="2402816" cy="390640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: esquinas redondeadas 59">
            <a:extLst>
              <a:ext uri="{FF2B5EF4-FFF2-40B4-BE49-F238E27FC236}">
                <a16:creationId xmlns=""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509060" y="335956"/>
            <a:ext cx="1772996" cy="4486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: esquinas redondeadas 59">
            <a:extLst>
              <a:ext uri="{FF2B5EF4-FFF2-40B4-BE49-F238E27FC236}">
                <a16:creationId xmlns=""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3662607" y="309618"/>
            <a:ext cx="1772996" cy="4486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: esquinas redondeadas 59">
            <a:extLst>
              <a:ext uri="{FF2B5EF4-FFF2-40B4-BE49-F238E27FC236}">
                <a16:creationId xmlns=""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6546575" y="327374"/>
            <a:ext cx="2242317" cy="4557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/>
          <p:cNvSpPr txBox="1"/>
          <p:nvPr/>
        </p:nvSpPr>
        <p:spPr>
          <a:xfrm>
            <a:off x="407253" y="986492"/>
            <a:ext cx="236960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La diversidad biológica tiene una importancia para la evolución y mantenimiento de los sistemas necesarios para la vida de la biosfera.</a:t>
            </a:r>
          </a:p>
          <a:p>
            <a:r>
              <a:rPr lang="es-MX" dirty="0"/>
              <a:t>Los objetivos de la biodiversidad son la conservación de la biodiversidad biológica, la utilización sostenible de sus componentes y la participación justa y equitativa de los beneficios que se </a:t>
            </a:r>
            <a:r>
              <a:rPr lang="es-MX" dirty="0" smtClean="0"/>
              <a:t>derivan </a:t>
            </a:r>
            <a:r>
              <a:rPr lang="es-MX" dirty="0"/>
              <a:t>de la utilización de los recursos genéticos.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85463" y="383262"/>
            <a:ext cx="1220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ONU(1992)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791723" y="383262"/>
            <a:ext cx="1692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Pinillos M (2005)</a:t>
            </a:r>
          </a:p>
        </p:txBody>
      </p:sp>
      <p:sp>
        <p:nvSpPr>
          <p:cNvPr id="11" name="Rectángulo: esquinas redondeadas 59">
            <a:extLst>
              <a:ext uri="{FF2B5EF4-FFF2-40B4-BE49-F238E27FC236}">
                <a16:creationId xmlns=""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3069513" y="831868"/>
            <a:ext cx="2879278" cy="21954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uadroTexto 12"/>
          <p:cNvSpPr txBox="1"/>
          <p:nvPr/>
        </p:nvSpPr>
        <p:spPr>
          <a:xfrm>
            <a:off x="3368575" y="899054"/>
            <a:ext cx="27155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La biodiversidad puede comprenderse como un concepto que refleja una forma novedosa de ver el mundo.</a:t>
            </a:r>
          </a:p>
          <a:p>
            <a:r>
              <a:rPr lang="es-MX" dirty="0"/>
              <a:t>Ve la realidad como un producto complejo y en constante </a:t>
            </a:r>
            <a:r>
              <a:rPr lang="es-MX" dirty="0" smtClean="0"/>
              <a:t>mutación </a:t>
            </a:r>
            <a:r>
              <a:rPr lang="es-MX" dirty="0"/>
              <a:t>de la </a:t>
            </a:r>
            <a:r>
              <a:rPr lang="es-MX" dirty="0" smtClean="0"/>
              <a:t>interacción </a:t>
            </a:r>
            <a:r>
              <a:rPr lang="es-MX" dirty="0"/>
              <a:t>reticular entre entidades.</a:t>
            </a:r>
          </a:p>
        </p:txBody>
      </p:sp>
      <p:sp>
        <p:nvSpPr>
          <p:cNvPr id="14" name="Rectángulo: esquinas redondeadas 59">
            <a:extLst>
              <a:ext uri="{FF2B5EF4-FFF2-40B4-BE49-F238E27FC236}">
                <a16:creationId xmlns=""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6241443" y="899054"/>
            <a:ext cx="2879278" cy="2462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CuadroTexto 14"/>
          <p:cNvSpPr txBox="1"/>
          <p:nvPr/>
        </p:nvSpPr>
        <p:spPr>
          <a:xfrm>
            <a:off x="6376769" y="899054"/>
            <a:ext cx="271554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/>
              <a:t>Propone a la diversidad como como concepto estructurante en la biología, este concepto permitirá comprender la variedad de formas y procesos que se llevan a cabo en el mundo viviente.</a:t>
            </a:r>
          </a:p>
          <a:p>
            <a:r>
              <a:rPr lang="es-MX"/>
              <a:t>Este concepto implica el de clasificación o sistematización, el cual es muy bueno para ordenar nuestro saber.</a:t>
            </a:r>
            <a:endParaRPr lang="es-MX" dirty="0"/>
          </a:p>
        </p:txBody>
      </p:sp>
      <p:sp>
        <p:nvSpPr>
          <p:cNvPr id="16" name="CuadroTexto 15"/>
          <p:cNvSpPr txBox="1"/>
          <p:nvPr/>
        </p:nvSpPr>
        <p:spPr>
          <a:xfrm>
            <a:off x="6546576" y="401382"/>
            <a:ext cx="2375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/>
              <a:t>Castro y Valbuena (2007)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855817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59">
            <a:extLst>
              <a:ext uri="{FF2B5EF4-FFF2-40B4-BE49-F238E27FC236}">
                <a16:creationId xmlns=""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509060" y="335956"/>
            <a:ext cx="1772996" cy="4486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: esquinas redondeadas 59">
            <a:extLst>
              <a:ext uri="{FF2B5EF4-FFF2-40B4-BE49-F238E27FC236}">
                <a16:creationId xmlns=""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295996" y="905291"/>
            <a:ext cx="5758575" cy="12519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/>
          <p:cNvSpPr txBox="1"/>
          <p:nvPr/>
        </p:nvSpPr>
        <p:spPr>
          <a:xfrm>
            <a:off x="759325" y="406370"/>
            <a:ext cx="1522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García </a:t>
            </a:r>
            <a:r>
              <a:rPr lang="es-MX" b="1" dirty="0"/>
              <a:t>(1998)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81740" y="981056"/>
            <a:ext cx="54046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/>
              <a:t>La diversidad se constituye en un concepto metadisiplinar, que se caracteriza, por constituirse en un concepto integrador.</a:t>
            </a:r>
          </a:p>
          <a:p>
            <a:r>
              <a:rPr lang="es-MX"/>
              <a:t>Es un conocimiento que constituye un marco de referencia para la formulación del conocimiento escolar, y no el contenido que deba aprender el alumno.</a:t>
            </a:r>
          </a:p>
          <a:p>
            <a:endParaRPr lang="es-MX" dirty="0"/>
          </a:p>
        </p:txBody>
      </p:sp>
      <p:sp>
        <p:nvSpPr>
          <p:cNvPr id="8" name="Rectángulo: esquinas redondeadas 59">
            <a:extLst>
              <a:ext uri="{FF2B5EF4-FFF2-40B4-BE49-F238E27FC236}">
                <a16:creationId xmlns=""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6716031" y="2441443"/>
            <a:ext cx="1772996" cy="4486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: esquinas redondeadas 59">
            <a:extLst>
              <a:ext uri="{FF2B5EF4-FFF2-40B4-BE49-F238E27FC236}">
                <a16:creationId xmlns="" xmlns:a16="http://schemas.microsoft.com/office/drawing/2014/main" id="{1C3F692E-1560-4CFA-9DBA-CC06C4182E4D}"/>
              </a:ext>
            </a:extLst>
          </p:cNvPr>
          <p:cNvSpPr/>
          <p:nvPr/>
        </p:nvSpPr>
        <p:spPr>
          <a:xfrm>
            <a:off x="2987409" y="3090677"/>
            <a:ext cx="5758575" cy="9841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/>
          <p:cNvSpPr txBox="1"/>
          <p:nvPr/>
        </p:nvSpPr>
        <p:spPr>
          <a:xfrm>
            <a:off x="6966296" y="2520785"/>
            <a:ext cx="1522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/>
              <a:t>MEN (1998)</a:t>
            </a:r>
            <a:endParaRPr lang="es-MX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175283" y="3144535"/>
            <a:ext cx="54046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/>
              <a:t>El tema de biodiversidad esta asociado con la construcción de una nueva ética: sustentada principalmente en unas nuevas relaciones hombre-naturaleza-ciencia-tecnologia-sociedad.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40780912"/>
      </p:ext>
    </p:extLst>
  </p:cSld>
  <p:clrMapOvr>
    <a:masterClrMapping/>
  </p:clrMapOvr>
</p:sld>
</file>

<file path=ppt/theme/theme1.xml><?xml version="1.0" encoding="utf-8"?>
<a:theme xmlns:a="http://schemas.openxmlformats.org/drawingml/2006/main" name="Online Notebook by Slidesgo">
  <a:themeElements>
    <a:clrScheme name="Simple Light">
      <a:dk1>
        <a:srgbClr val="C94284"/>
      </a:dk1>
      <a:lt1>
        <a:srgbClr val="FFFFFF"/>
      </a:lt1>
      <a:dk2>
        <a:srgbClr val="000000"/>
      </a:dk2>
      <a:lt2>
        <a:srgbClr val="EEEEEE"/>
      </a:lt2>
      <a:accent1>
        <a:srgbClr val="FF99CF"/>
      </a:accent1>
      <a:accent2>
        <a:srgbClr val="EACAFF"/>
      </a:accent2>
      <a:accent3>
        <a:srgbClr val="FFBBAA"/>
      </a:accent3>
      <a:accent4>
        <a:srgbClr val="E881BF"/>
      </a:accent4>
      <a:accent5>
        <a:srgbClr val="FFFFFF"/>
      </a:accent5>
      <a:accent6>
        <a:srgbClr val="FFE599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1362</Words>
  <Application>Microsoft Office PowerPoint</Application>
  <PresentationFormat>Presentación en pantalla (16:9)</PresentationFormat>
  <Paragraphs>130</Paragraphs>
  <Slides>11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Calibri</vt:lpstr>
      <vt:lpstr>Muli</vt:lpstr>
      <vt:lpstr>Itim</vt:lpstr>
      <vt:lpstr>Hello Valentica</vt:lpstr>
      <vt:lpstr>Times New Roman</vt:lpstr>
      <vt:lpstr>Book Antiqua</vt:lpstr>
      <vt:lpstr>Arial</vt:lpstr>
      <vt:lpstr>Online Notebook by Slidesgo</vt:lpstr>
      <vt:lpstr>Presentación de PowerPoint</vt:lpstr>
      <vt:lpstr>Presentación de PowerPoint</vt:lpstr>
      <vt:lpstr>Conocimiento Didáctico del contenido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CONOCIMIENTO DIDÁCTICO DEL CONTENIDO</dc:title>
  <dc:creator>Andrea Sanguino</dc:creator>
  <cp:lastModifiedBy>Ariana Saucedo</cp:lastModifiedBy>
  <cp:revision>23</cp:revision>
  <dcterms:modified xsi:type="dcterms:W3CDTF">2021-03-19T04:30:00Z</dcterms:modified>
</cp:coreProperties>
</file>