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3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F028"/>
    <a:srgbClr val="B2F9A1"/>
    <a:srgbClr val="93F67C"/>
    <a:srgbClr val="5CA887"/>
    <a:srgbClr val="66FF99"/>
    <a:srgbClr val="4C8F73"/>
    <a:srgbClr val="B9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DE6C8-AB1D-4204-BC9C-3366B0BF0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8426" y="889820"/>
            <a:ext cx="9989574" cy="3598606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7B9009-EE50-4EE5-B6EB-CD6EC83D3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8426" y="4488426"/>
            <a:ext cx="6991776" cy="1302774"/>
          </a:xfrm>
        </p:spPr>
        <p:txBody>
          <a:bodyPr anchor="b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8667E-058A-436F-B8EA-5B3A99D43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80305-1AD7-482D-BFFD-6CDB83AB3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762A1-52E9-402D-B65E-DF193E44C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920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359C1-C098-4BF4-A55D-782F4E606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343C7E-1E8B-4D38-9B81-1AA2A8978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70B00-53AE-4D3F-91BE-A8D789ED9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47FC7-8124-4F70-A849-B6BCC5189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CEBE4-50DC-47DB-B699-CCC02433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853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418279-D3B8-4C6A-AB74-9DE377771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42322" y="997974"/>
            <a:ext cx="2349043" cy="498495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8F733C-9309-4197-BACA-207CDC893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997973"/>
            <a:ext cx="8404122" cy="498495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CD4D0-5BE6-412D-B08B-5DFFD5935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21651-B786-4A39-A10F-F5231D0A2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04D2D-9379-40DE-9F45-3004BE54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644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87CA6-BFD9-4CB1-8892-F6B062E82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DA8C3-9C0C-4E52-9A62-E4DB159E6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3EC35-E02F-41FF-9232-F90692A9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13D38-5DF1-443B-8A12-71E834FDC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E644A-4A37-4757-9809-5B035E287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176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578B-CD85-4BF1-A729-E8E8079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383" y="1709738"/>
            <a:ext cx="1063206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448C1-C13F-4826-8347-EEB00A664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3" y="4589463"/>
            <a:ext cx="1063206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6546A-957F-4C4D-9744-1177AD258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B149C-CC63-4E3A-A83D-EF637EB51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94775-7982-41EC-B584-D51224D38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02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E4BD8-507D-48E4-A624-F16A741C3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1279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A07E4-3A39-457C-A059-7DFB6039D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5383" y="2128684"/>
            <a:ext cx="5304417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41E17-47CE-4A78-B0FA-0E9786DA6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28684"/>
            <a:ext cx="5219700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F02C13-D3ED-4044-9716-F29D79A18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334AD-FB29-4355-B5CF-85E61B4F3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5AA154-790C-4774-9C21-8C543E73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775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7DD35-7673-4F88-86B0-634883B5E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87" y="929148"/>
            <a:ext cx="10640005" cy="76154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820D7-3E0B-47C6-A583-C4C839C5A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4" y="1681163"/>
            <a:ext cx="5282192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839A7B-97D5-400F-B802-A0FF28FE9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5384" y="2505075"/>
            <a:ext cx="5282192" cy="342377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E0ECA2-DBF1-4681-9DFA-93AFD1B371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0EBBBB-517F-4ED7-9E51-CF0F7590B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237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11B5C7-1E37-478F-B4B0-C7202FFE4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53F7EF-507C-4CB3-86C5-8B34FFFC1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E3DEA6-E4EB-4C2A-8B4F-55EC965B6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512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32964-A933-4B98-A141-A4B316DAF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684C9D-23DA-42B0-9DD3-7592F72E8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BF8F05-876F-49D8-AE30-5BB2A91EC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3D20DA-9260-4577-BB51-789570A24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377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2C1F24-E0A1-45A7-8EF5-92CD97993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21C19-210E-46B0-9036-5D8AECC92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80FEF-487E-44DF-8615-DF2210419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772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568EE-74C8-43A6-90BC-2DDD965CF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426" y="781665"/>
            <a:ext cx="4093599" cy="122345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C35AC-CAE3-48CF-A3E4-A075C9FDD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D03EA-5FAD-4609-A2B8-624E42684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8258" y="2315497"/>
            <a:ext cx="4093599" cy="35534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58D2EA-2191-4216-B64D-067BDFE12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042128-DAB4-481C-BEE6-3523E8E88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50E382-C500-4A4C-A7C6-43860383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443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FE98B-EACF-4251-A8AF-0D9EDD17C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342" y="1066800"/>
            <a:ext cx="4103431" cy="131752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05F473-761A-4002-AF70-9FF878D013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6172200" cy="4794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0C2E6A-F834-4540-BB00-E13CB45DC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342" y="2552700"/>
            <a:ext cx="4103431" cy="33162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38EAB-AD63-415C-B263-BA1D8FBE3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E5541-B6DE-45E8-BCFE-0DFC4F574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78D45-289B-46AF-8CB9-E6150BEA1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662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A362AC-B59F-4AC7-B279-57DDD5336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042DB-75BD-4EC1-B6D9-8A72EF940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0635" y="2293126"/>
            <a:ext cx="10691265" cy="3636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D1378-7C96-4079-B44C-3D86B4657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2F3E8B1C-86EF-43CF-8304-249481088644}" type="datetimeFigureOut">
              <a:rPr lang="en-US" smtClean="0"/>
              <a:pPr/>
              <a:t>3/17/2021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B6B78-577F-43F5-BAEE-BF72484C9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C75B8-AF8F-4D8A-9B3D-D1951A64B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C3DB2ADC-AF19-4574-8C10-79B5B04FCA2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64F9B95-9045-48D2-B9F3-2927E98F54AA}"/>
              </a:ext>
            </a:extLst>
          </p:cNvPr>
          <p:cNvCxnSpPr>
            <a:cxnSpLocks/>
          </p:cNvCxnSpPr>
          <p:nvPr/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85AA86F-6A4D-4BCB-A045-D992CDC2959B}"/>
              </a:ext>
            </a:extLst>
          </p:cNvPr>
          <p:cNvCxnSpPr>
            <a:cxnSpLocks/>
          </p:cNvCxnSpPr>
          <p:nvPr/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6094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22" r:id="rId6"/>
    <p:sldLayoutId id="2147483827" r:id="rId7"/>
    <p:sldLayoutId id="2147483823" r:id="rId8"/>
    <p:sldLayoutId id="2147483824" r:id="rId9"/>
    <p:sldLayoutId id="2147483825" r:id="rId10"/>
    <p:sldLayoutId id="2147483826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 cap="all" spc="3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85CB65D0-496F-4797-A015-C85839E35D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Close-up of leafy water droplets">
            <a:extLst>
              <a:ext uri="{FF2B5EF4-FFF2-40B4-BE49-F238E27FC236}">
                <a16:creationId xmlns:a16="http://schemas.microsoft.com/office/drawing/2014/main" id="{21AAF498-2158-45E8-A63F-32910E9EC6F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646" b="3085"/>
          <a:stretch/>
        </p:blipFill>
        <p:spPr>
          <a:xfrm>
            <a:off x="-1" y="-70681"/>
            <a:ext cx="12192001" cy="685799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95D2C779-8883-4E5F-A170-0F464918C1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307" y="990598"/>
            <a:ext cx="12188952" cy="4745182"/>
          </a:xfrm>
          <a:prstGeom prst="rect">
            <a:avLst/>
          </a:prstGeom>
          <a:gradFill>
            <a:gsLst>
              <a:gs pos="35000">
                <a:srgbClr val="000000">
                  <a:alpha val="41000"/>
                </a:srgbClr>
              </a:gs>
              <a:gs pos="0">
                <a:srgbClr val="000000">
                  <a:alpha val="0"/>
                </a:srgbClr>
              </a:gs>
              <a:gs pos="47744">
                <a:srgbClr val="000000">
                  <a:alpha val="51000"/>
                </a:srgbClr>
              </a:gs>
              <a:gs pos="70000">
                <a:srgbClr val="000000">
                  <a:alpha val="37000"/>
                </a:srgbClr>
              </a:gs>
              <a:gs pos="100000">
                <a:srgbClr val="000000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7D646E-5638-4A08-9941-79AD652CC4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7275" y="939832"/>
            <a:ext cx="6691471" cy="3854590"/>
          </a:xfrm>
        </p:spPr>
        <p:txBody>
          <a:bodyPr anchor="ctr">
            <a:normAutofit/>
          </a:bodyPr>
          <a:lstStyle/>
          <a:p>
            <a:pPr algn="ctr"/>
            <a:r>
              <a:rPr lang="es-MX" dirty="0">
                <a:solidFill>
                  <a:srgbClr val="4EF0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" panose="04090805081005020601" pitchFamily="82" charset="0"/>
              </a:rPr>
              <a:t>“CONOCIMIENTO DIDACTICO DEL CONTENIDO.”</a:t>
            </a:r>
            <a:br>
              <a:rPr lang="es-MX" dirty="0">
                <a:solidFill>
                  <a:srgbClr val="4EF028"/>
                </a:solidFill>
                <a:latin typeface="Modern Love" panose="04090805081005020601" pitchFamily="82" charset="0"/>
              </a:rPr>
            </a:br>
            <a:endParaRPr lang="es-MX" dirty="0">
              <a:solidFill>
                <a:srgbClr val="4EF028"/>
              </a:solidFill>
              <a:latin typeface="Modern Love" panose="04090805081005020601" pitchFamily="82" charset="0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D96A694-258D-4418-A83C-B9BA72FD44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115300" y="1780927"/>
            <a:ext cx="0" cy="3390901"/>
          </a:xfrm>
          <a:prstGeom prst="line">
            <a:avLst/>
          </a:prstGeom>
          <a:ln w="44450">
            <a:solidFill>
              <a:srgbClr val="FFFFFF"/>
            </a:solidFill>
          </a:ln>
          <a:effectLst>
            <a:outerShdw blurRad="50800" dist="38100" dir="2700000" sx="88000" sy="88000" algn="tl" rotWithShape="0">
              <a:prstClr val="black">
                <a:alpha val="26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2101DAE2-1B14-4A38-9197-9DDD89A8F972}"/>
              </a:ext>
            </a:extLst>
          </p:cNvPr>
          <p:cNvSpPr txBox="1"/>
          <p:nvPr/>
        </p:nvSpPr>
        <p:spPr>
          <a:xfrm>
            <a:off x="171534" y="3942401"/>
            <a:ext cx="34305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MATERIA: </a:t>
            </a:r>
          </a:p>
          <a:p>
            <a:pPr algn="ctr"/>
            <a:r>
              <a:rPr lang="es-MX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ESTRATEGIAS PARA LA EXPLORACIÓN DEL MUNDO NATURAL</a:t>
            </a:r>
          </a:p>
          <a:p>
            <a:pPr algn="ctr"/>
            <a:endParaRPr lang="es-MX" b="1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728D1FA-DC10-47D3-AC97-AA1EDD0CBA57}"/>
              </a:ext>
            </a:extLst>
          </p:cNvPr>
          <p:cNvSpPr txBox="1"/>
          <p:nvPr/>
        </p:nvSpPr>
        <p:spPr>
          <a:xfrm>
            <a:off x="3619395" y="4143408"/>
            <a:ext cx="40366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8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TITULAR: </a:t>
            </a:r>
          </a:p>
          <a:p>
            <a:pPr algn="ctr"/>
            <a:r>
              <a:rPr lang="es-MX" sz="1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YIXIE KARELIA LAGUNA MONTAÑEZ</a:t>
            </a:r>
            <a:endParaRPr lang="es-MX" sz="1800" b="1" dirty="0">
              <a:solidFill>
                <a:schemeClr val="bg1"/>
              </a:solidFill>
              <a:effectLst/>
              <a:latin typeface="Century Gothic" panose="020B0502020202020204" pitchFamily="34" charset="0"/>
            </a:endParaRPr>
          </a:p>
          <a:p>
            <a:endParaRPr lang="es-MX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AF2120-AFC6-43BA-833D-98B663BAD02F}"/>
              </a:ext>
            </a:extLst>
          </p:cNvPr>
          <p:cNvSpPr txBox="1"/>
          <p:nvPr/>
        </p:nvSpPr>
        <p:spPr>
          <a:xfrm>
            <a:off x="8291384" y="1686172"/>
            <a:ext cx="374408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EQUIPO 5:</a:t>
            </a:r>
          </a:p>
          <a:p>
            <a:pPr algn="ctr"/>
            <a:r>
              <a:rPr lang="es-MX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JIMENA SARAHI GAYTAN ESPINOZA.</a:t>
            </a:r>
          </a:p>
          <a:p>
            <a:pPr algn="ctr"/>
            <a:r>
              <a:rPr lang="es-MX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MELISSA MARTINEZ ALDACO.</a:t>
            </a:r>
          </a:p>
          <a:p>
            <a:pPr algn="ctr"/>
            <a:r>
              <a:rPr lang="es-MX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PAULINA SANCHEZ GARCIA,</a:t>
            </a:r>
          </a:p>
          <a:p>
            <a:pPr algn="ctr"/>
            <a:r>
              <a:rPr lang="es-MX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DAISY CAROLINA PEREZ NUNCIO.</a:t>
            </a:r>
          </a:p>
        </p:txBody>
      </p:sp>
    </p:spTree>
    <p:extLst>
      <p:ext uri="{BB962C8B-B14F-4D97-AF65-F5344CB8AC3E}">
        <p14:creationId xmlns:p14="http://schemas.microsoft.com/office/powerpoint/2010/main" val="527670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CA8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BE9243-021D-4675-9F25-3613F58357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635" y="1168796"/>
            <a:ext cx="10691265" cy="4760418"/>
          </a:xfrm>
        </p:spPr>
        <p:txBody>
          <a:bodyPr/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s-MX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permite distinguir entre la comprensión del contenido del especialista y del pedagogo.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MX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 más allá del tema de la materia y que llega a la dimensión del conocimiento de la materia para la enseñanza</a:t>
            </a:r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MX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E1513F73-4027-42C0-9D4C-C9FDAC6C2796}"/>
              </a:ext>
            </a:extLst>
          </p:cNvPr>
          <p:cNvSpPr/>
          <p:nvPr/>
        </p:nvSpPr>
        <p:spPr>
          <a:xfrm>
            <a:off x="5605850" y="909305"/>
            <a:ext cx="284206" cy="259491"/>
          </a:xfrm>
          <a:prstGeom prst="downArrow">
            <a:avLst/>
          </a:prstGeom>
          <a:solidFill>
            <a:srgbClr val="4EF028"/>
          </a:solidFill>
          <a:ln>
            <a:solidFill>
              <a:srgbClr val="4EF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B4B6776D-E5AF-4C9B-834E-DBA3404BA2E2}"/>
              </a:ext>
            </a:extLst>
          </p:cNvPr>
          <p:cNvSpPr/>
          <p:nvPr/>
        </p:nvSpPr>
        <p:spPr>
          <a:xfrm>
            <a:off x="5605850" y="2144995"/>
            <a:ext cx="284206" cy="259491"/>
          </a:xfrm>
          <a:prstGeom prst="downArrow">
            <a:avLst/>
          </a:prstGeom>
          <a:solidFill>
            <a:srgbClr val="4EF028"/>
          </a:solidFill>
          <a:ln>
            <a:solidFill>
              <a:srgbClr val="4EF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7F7640-5B3B-4B65-98C9-E74342DF9BE2}"/>
              </a:ext>
            </a:extLst>
          </p:cNvPr>
          <p:cNvSpPr/>
          <p:nvPr/>
        </p:nvSpPr>
        <p:spPr>
          <a:xfrm>
            <a:off x="4341352" y="2514061"/>
            <a:ext cx="2879124" cy="389238"/>
          </a:xfrm>
          <a:prstGeom prst="rect">
            <a:avLst/>
          </a:prstGeom>
          <a:solidFill>
            <a:srgbClr val="93F67C"/>
          </a:solidFill>
          <a:ln>
            <a:solidFill>
              <a:srgbClr val="B2F9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COMPONENTES: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1F54313-D6EF-495F-BF9E-EE619445D360}"/>
              </a:ext>
            </a:extLst>
          </p:cNvPr>
          <p:cNvCxnSpPr/>
          <p:nvPr/>
        </p:nvCxnSpPr>
        <p:spPr>
          <a:xfrm flipH="1">
            <a:off x="3147884" y="2708680"/>
            <a:ext cx="877330" cy="44484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9229C905-DBCF-4F97-AAF3-9897515DEAFD}"/>
              </a:ext>
            </a:extLst>
          </p:cNvPr>
          <p:cNvSpPr txBox="1"/>
          <p:nvPr/>
        </p:nvSpPr>
        <p:spPr>
          <a:xfrm>
            <a:off x="420360" y="3273379"/>
            <a:ext cx="304346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Conocimiento de las ciencias. Qué se va a enseñar.</a:t>
            </a:r>
          </a:p>
          <a:p>
            <a:endParaRPr lang="es-MX" dirty="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7595641-9FBF-47CA-AAA9-2FC836B3B1CF}"/>
              </a:ext>
            </a:extLst>
          </p:cNvPr>
          <p:cNvCxnSpPr>
            <a:cxnSpLocks/>
          </p:cNvCxnSpPr>
          <p:nvPr/>
        </p:nvCxnSpPr>
        <p:spPr>
          <a:xfrm flipH="1">
            <a:off x="3147884" y="3112070"/>
            <a:ext cx="1185242" cy="10847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B7504D51-DA4E-49F4-ACD4-23EBD5276CF4}"/>
              </a:ext>
            </a:extLst>
          </p:cNvPr>
          <p:cNvSpPr txBox="1"/>
          <p:nvPr/>
        </p:nvSpPr>
        <p:spPr>
          <a:xfrm>
            <a:off x="948414" y="4333210"/>
            <a:ext cx="2515399" cy="11344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Orientaciones hacia la enseñanza de las ciencias. Por qué o para qué se va a enseñar.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3574FCE8-083E-47DB-8D88-FAFB9B60F0FF}"/>
              </a:ext>
            </a:extLst>
          </p:cNvPr>
          <p:cNvSpPr/>
          <p:nvPr/>
        </p:nvSpPr>
        <p:spPr>
          <a:xfrm>
            <a:off x="1077098" y="145397"/>
            <a:ext cx="9625913" cy="553303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>
                <a:latin typeface="Century Gothic" panose="020B0502020202020204" pitchFamily="34" charset="0"/>
              </a:rPr>
              <a:t>CONOCIMIENTO DIDACTICO DEL CONTENIDO: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61165F9-300E-4301-8F25-C94A85376F77}"/>
              </a:ext>
            </a:extLst>
          </p:cNvPr>
          <p:cNvCxnSpPr>
            <a:cxnSpLocks/>
          </p:cNvCxnSpPr>
          <p:nvPr/>
        </p:nvCxnSpPr>
        <p:spPr>
          <a:xfrm>
            <a:off x="5111579" y="3153523"/>
            <a:ext cx="0" cy="45959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1406888-566C-4842-B0B6-3F3AF26CBEB5}"/>
              </a:ext>
            </a:extLst>
          </p:cNvPr>
          <p:cNvCxnSpPr>
            <a:cxnSpLocks/>
          </p:cNvCxnSpPr>
          <p:nvPr/>
        </p:nvCxnSpPr>
        <p:spPr>
          <a:xfrm>
            <a:off x="6246344" y="3116529"/>
            <a:ext cx="0" cy="178392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5E7524F8-E65A-4D59-AFF5-65424CBAC053}"/>
              </a:ext>
            </a:extLst>
          </p:cNvPr>
          <p:cNvCxnSpPr>
            <a:cxnSpLocks/>
          </p:cNvCxnSpPr>
          <p:nvPr/>
        </p:nvCxnSpPr>
        <p:spPr>
          <a:xfrm>
            <a:off x="7174134" y="3171621"/>
            <a:ext cx="413949" cy="4661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98B7711C-5469-445D-940B-38B1F14B3B39}"/>
              </a:ext>
            </a:extLst>
          </p:cNvPr>
          <p:cNvCxnSpPr>
            <a:cxnSpLocks/>
          </p:cNvCxnSpPr>
          <p:nvPr/>
        </p:nvCxnSpPr>
        <p:spPr>
          <a:xfrm>
            <a:off x="7381108" y="2635852"/>
            <a:ext cx="896915" cy="3636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FB2F8C58-CC8C-40B8-B4AD-C81193993C25}"/>
              </a:ext>
            </a:extLst>
          </p:cNvPr>
          <p:cNvSpPr txBox="1"/>
          <p:nvPr/>
        </p:nvSpPr>
        <p:spPr>
          <a:xfrm>
            <a:off x="3944929" y="3757356"/>
            <a:ext cx="1987352" cy="13979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Conocimiento de estrategias instructivas de ciencia. Cómo se va a enseñar.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35D25DF-F7A3-497F-9C19-59D3801203BD}"/>
              </a:ext>
            </a:extLst>
          </p:cNvPr>
          <p:cNvSpPr txBox="1"/>
          <p:nvPr/>
        </p:nvSpPr>
        <p:spPr>
          <a:xfrm>
            <a:off x="5384458" y="5049731"/>
            <a:ext cx="3043460" cy="8710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Conocimiento de la comprensión de ciencia de los estudiantes. A quiénes se va a enseñar.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F6C5549-2990-43AA-9C51-09C0C7DB38CA}"/>
              </a:ext>
            </a:extLst>
          </p:cNvPr>
          <p:cNvSpPr txBox="1"/>
          <p:nvPr/>
        </p:nvSpPr>
        <p:spPr>
          <a:xfrm rot="10800000" flipV="1">
            <a:off x="6906188" y="3940976"/>
            <a:ext cx="3862471" cy="8710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Conocimiento de evaluación de las ciencias. Cómo se va a medir cuantitativa y cualitativamente el grado de aprendizaje.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BE9AFC8-B834-4FA6-A7EA-0FFDF07BE75E}"/>
              </a:ext>
            </a:extLst>
          </p:cNvPr>
          <p:cNvSpPr txBox="1"/>
          <p:nvPr/>
        </p:nvSpPr>
        <p:spPr>
          <a:xfrm>
            <a:off x="8511618" y="2806498"/>
            <a:ext cx="3604485" cy="11344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Eficacia del profesor. Con comprensión, respeto y afectividad, intenta provocar la motivación y la emoción en sus estudiantes.</a:t>
            </a:r>
          </a:p>
        </p:txBody>
      </p:sp>
    </p:spTree>
    <p:extLst>
      <p:ext uri="{BB962C8B-B14F-4D97-AF65-F5344CB8AC3E}">
        <p14:creationId xmlns:p14="http://schemas.microsoft.com/office/powerpoint/2010/main" val="3074241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CA8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5C6EF8-042B-495D-B203-191737B8B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635" y="1125223"/>
            <a:ext cx="10691265" cy="48106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profesor puede transformar la comprensión, las habilidades, las actitudes representaciones y acciones pedagógicas.</a:t>
            </a:r>
          </a:p>
          <a:p>
            <a:pPr marL="0" indent="0">
              <a:buNone/>
            </a:pPr>
            <a:endParaRPr lang="es-MX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MX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2E06C02-05BF-4903-99AC-EBC9A1437524}"/>
              </a:ext>
            </a:extLst>
          </p:cNvPr>
          <p:cNvSpPr/>
          <p:nvPr/>
        </p:nvSpPr>
        <p:spPr>
          <a:xfrm>
            <a:off x="4415492" y="155977"/>
            <a:ext cx="2879124" cy="389238"/>
          </a:xfrm>
          <a:prstGeom prst="rect">
            <a:avLst/>
          </a:prstGeom>
          <a:solidFill>
            <a:srgbClr val="93F67C"/>
          </a:solidFill>
          <a:ln>
            <a:solidFill>
              <a:srgbClr val="B2F9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>
                <a:solidFill>
                  <a:schemeClr val="tx1"/>
                </a:solidFill>
                <a:latin typeface="Century Gothic" panose="020B0502020202020204" pitchFamily="34" charset="0"/>
              </a:rPr>
              <a:t>PAPEL DEL DOCENTE:</a:t>
            </a:r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6ACF98C7-DBC2-4A5C-B4A0-CAE2B97CB829}"/>
              </a:ext>
            </a:extLst>
          </p:cNvPr>
          <p:cNvSpPr/>
          <p:nvPr/>
        </p:nvSpPr>
        <p:spPr>
          <a:xfrm>
            <a:off x="5712951" y="865732"/>
            <a:ext cx="284206" cy="259491"/>
          </a:xfrm>
          <a:prstGeom prst="downArrow">
            <a:avLst/>
          </a:prstGeom>
          <a:solidFill>
            <a:srgbClr val="4EF028"/>
          </a:solidFill>
          <a:ln>
            <a:solidFill>
              <a:srgbClr val="4EF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1C7FDA5-4E04-430F-8E5E-9F0291F8DD77}"/>
              </a:ext>
            </a:extLst>
          </p:cNvPr>
          <p:cNvCxnSpPr>
            <a:cxnSpLocks/>
          </p:cNvCxnSpPr>
          <p:nvPr/>
        </p:nvCxnSpPr>
        <p:spPr>
          <a:xfrm>
            <a:off x="5652457" y="4672500"/>
            <a:ext cx="0" cy="57064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B4E44C2-01E3-42C7-833C-3CAB43C4495B}"/>
              </a:ext>
            </a:extLst>
          </p:cNvPr>
          <p:cNvSpPr txBox="1"/>
          <p:nvPr/>
        </p:nvSpPr>
        <p:spPr>
          <a:xfrm>
            <a:off x="612905" y="2378397"/>
            <a:ext cx="292525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Debe buscar formas de expresar, exponer, escenificar o de representar ideas de diversas formas.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E56D20-0986-44C8-B22A-EE0B611D751C}"/>
              </a:ext>
            </a:extLst>
          </p:cNvPr>
          <p:cNvSpPr/>
          <p:nvPr/>
        </p:nvSpPr>
        <p:spPr>
          <a:xfrm>
            <a:off x="8547281" y="2468064"/>
            <a:ext cx="2866768" cy="11553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s-MX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inicia necesariamente en una circunstancia el profesor comprende aquello que se ha de aprender y cómo se debe enseñar.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F4342D3-3CC9-4B67-9BE2-A03A4FE5EFF4}"/>
              </a:ext>
            </a:extLst>
          </p:cNvPr>
          <p:cNvCxnSpPr>
            <a:cxnSpLocks/>
          </p:cNvCxnSpPr>
          <p:nvPr/>
        </p:nvCxnSpPr>
        <p:spPr>
          <a:xfrm>
            <a:off x="8760735" y="1810022"/>
            <a:ext cx="653358" cy="4070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1227A165-0FBA-491E-9939-585E01142330}"/>
              </a:ext>
            </a:extLst>
          </p:cNvPr>
          <p:cNvSpPr/>
          <p:nvPr/>
        </p:nvSpPr>
        <p:spPr>
          <a:xfrm>
            <a:off x="4759930" y="2074563"/>
            <a:ext cx="2866768" cy="11553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MX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87AE595-6EE1-4F27-9743-3220D3B97E44}"/>
              </a:ext>
            </a:extLst>
          </p:cNvPr>
          <p:cNvSpPr/>
          <p:nvPr/>
        </p:nvSpPr>
        <p:spPr>
          <a:xfrm>
            <a:off x="3256021" y="5462628"/>
            <a:ext cx="4913860" cy="7633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aprendiz logra construir el conocimiento con base en lo que sabe y cree previamente y con lo que se le enseño.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8257756-AB1E-433A-A025-38A8063D2E92}"/>
              </a:ext>
            </a:extLst>
          </p:cNvPr>
          <p:cNvSpPr/>
          <p:nvPr/>
        </p:nvSpPr>
        <p:spPr>
          <a:xfrm>
            <a:off x="3625893" y="2468064"/>
            <a:ext cx="4417342" cy="22044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Formas de conocimiento que les permitan “seleccionar contenidos científicos y adaptarlos y diseñar currículos que atiendan los intereses, conocimientos, entendimientos, habilidades y experiencias de los estudiantes.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CC0C731D-A034-4033-B908-82909D1DB81E}"/>
              </a:ext>
            </a:extLst>
          </p:cNvPr>
          <p:cNvCxnSpPr>
            <a:cxnSpLocks/>
          </p:cNvCxnSpPr>
          <p:nvPr/>
        </p:nvCxnSpPr>
        <p:spPr>
          <a:xfrm>
            <a:off x="5855054" y="2110188"/>
            <a:ext cx="0" cy="5420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1D0981C5-F142-4BC0-96F5-108E750C193C}"/>
              </a:ext>
            </a:extLst>
          </p:cNvPr>
          <p:cNvSpPr/>
          <p:nvPr/>
        </p:nvSpPr>
        <p:spPr>
          <a:xfrm>
            <a:off x="4759930" y="4349578"/>
            <a:ext cx="1764438" cy="2231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>
                <a:solidFill>
                  <a:schemeClr val="tx1"/>
                </a:solidFill>
                <a:latin typeface="Century Gothic" panose="020B0502020202020204" pitchFamily="34" charset="0"/>
              </a:rPr>
              <a:t>Para que: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00E00A3-C218-4382-BDBF-136293F19125}"/>
              </a:ext>
            </a:extLst>
          </p:cNvPr>
          <p:cNvCxnSpPr/>
          <p:nvPr/>
        </p:nvCxnSpPr>
        <p:spPr>
          <a:xfrm flipH="1">
            <a:off x="3538162" y="1643449"/>
            <a:ext cx="877330" cy="44484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2746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71E208F-9EF4-4AB3-AAAF-65E840DA55BD}"/>
              </a:ext>
            </a:extLst>
          </p:cNvPr>
          <p:cNvSpPr/>
          <p:nvPr/>
        </p:nvSpPr>
        <p:spPr>
          <a:xfrm>
            <a:off x="3921222" y="166276"/>
            <a:ext cx="3529902" cy="463917"/>
          </a:xfrm>
          <a:prstGeom prst="rect">
            <a:avLst/>
          </a:prstGeom>
          <a:solidFill>
            <a:srgbClr val="93F67C"/>
          </a:solidFill>
          <a:ln>
            <a:solidFill>
              <a:srgbClr val="B2F9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>
                <a:solidFill>
                  <a:schemeClr val="tx1"/>
                </a:solidFill>
                <a:latin typeface="Century Gothic" panose="020B0502020202020204" pitchFamily="34" charset="0"/>
              </a:rPr>
              <a:t>ETAPAS PARA LA CLASE</a:t>
            </a:r>
            <a:r>
              <a:rPr lang="es-MX" dirty="0"/>
              <a:t>:</a:t>
            </a:r>
            <a:endParaRPr lang="es-MX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20F72CBC-375E-4C00-98AB-D5231CD239EA}"/>
              </a:ext>
            </a:extLst>
          </p:cNvPr>
          <p:cNvCxnSpPr/>
          <p:nvPr/>
        </p:nvCxnSpPr>
        <p:spPr>
          <a:xfrm flipH="1">
            <a:off x="2891481" y="877331"/>
            <a:ext cx="877330" cy="44484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BDADDC7-BDA2-4C34-BB50-807F72F0DA27}"/>
              </a:ext>
            </a:extLst>
          </p:cNvPr>
          <p:cNvCxnSpPr>
            <a:cxnSpLocks/>
          </p:cNvCxnSpPr>
          <p:nvPr/>
        </p:nvCxnSpPr>
        <p:spPr>
          <a:xfrm>
            <a:off x="4880920" y="965624"/>
            <a:ext cx="0" cy="67759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2097F87-778F-4355-AF91-9E3B5CAF63E1}"/>
              </a:ext>
            </a:extLst>
          </p:cNvPr>
          <p:cNvCxnSpPr>
            <a:cxnSpLocks/>
          </p:cNvCxnSpPr>
          <p:nvPr/>
        </p:nvCxnSpPr>
        <p:spPr>
          <a:xfrm>
            <a:off x="6585635" y="965624"/>
            <a:ext cx="0" cy="67759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D9AC835-A532-4347-A31C-F1D1D7E536AB}"/>
              </a:ext>
            </a:extLst>
          </p:cNvPr>
          <p:cNvCxnSpPr>
            <a:cxnSpLocks/>
          </p:cNvCxnSpPr>
          <p:nvPr/>
        </p:nvCxnSpPr>
        <p:spPr>
          <a:xfrm>
            <a:off x="7850651" y="928785"/>
            <a:ext cx="572540" cy="5045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622DC6DE-A155-4F4F-B548-0DD93F7DEF2C}"/>
              </a:ext>
            </a:extLst>
          </p:cNvPr>
          <p:cNvSpPr txBox="1"/>
          <p:nvPr/>
        </p:nvSpPr>
        <p:spPr>
          <a:xfrm>
            <a:off x="3681965" y="1731510"/>
            <a:ext cx="3043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Representación</a:t>
            </a:r>
          </a:p>
          <a:p>
            <a:endParaRPr lang="es-MX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2CD15F0-438F-4AB4-97E3-FAC3779B1B0E}"/>
              </a:ext>
            </a:extLst>
          </p:cNvPr>
          <p:cNvSpPr txBox="1"/>
          <p:nvPr/>
        </p:nvSpPr>
        <p:spPr>
          <a:xfrm>
            <a:off x="700635" y="1438929"/>
            <a:ext cx="3121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Preparación</a:t>
            </a:r>
          </a:p>
          <a:p>
            <a:endParaRPr lang="es-MX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660C0F8-9DE1-4691-BFF2-943780EEE650}"/>
              </a:ext>
            </a:extLst>
          </p:cNvPr>
          <p:cNvSpPr txBox="1"/>
          <p:nvPr/>
        </p:nvSpPr>
        <p:spPr>
          <a:xfrm>
            <a:off x="5304725" y="1819803"/>
            <a:ext cx="3121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Selección</a:t>
            </a:r>
          </a:p>
          <a:p>
            <a:endParaRPr lang="es-MX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5C1FB10-43D2-4122-8DCF-D8DE3B698F64}"/>
              </a:ext>
            </a:extLst>
          </p:cNvPr>
          <p:cNvSpPr txBox="1"/>
          <p:nvPr/>
        </p:nvSpPr>
        <p:spPr>
          <a:xfrm>
            <a:off x="7500645" y="1643217"/>
            <a:ext cx="3121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Adaptación</a:t>
            </a:r>
          </a:p>
          <a:p>
            <a:endParaRPr lang="es-MX" dirty="0"/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F75DF358-6719-40FC-8D71-1FC72410B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0415" y="2460916"/>
            <a:ext cx="2611516" cy="646332"/>
          </a:xfrm>
          <a:prstGeom prst="rect">
            <a:avLst/>
          </a:prstGeom>
          <a:solidFill>
            <a:srgbClr val="93F67C"/>
          </a:solidFill>
          <a:ln>
            <a:solidFill>
              <a:srgbClr val="B2F9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85000" lnSpcReduction="10000"/>
          </a:bodyPr>
          <a:lstStyle/>
          <a:p>
            <a:pPr marL="0" indent="0" algn="ctr">
              <a:buNone/>
            </a:pPr>
            <a:r>
              <a:rPr lang="es-MX" b="1" dirty="0">
                <a:solidFill>
                  <a:schemeClr val="tx1"/>
                </a:solidFill>
                <a:latin typeface="Century Gothic" panose="020B0502020202020204" pitchFamily="34" charset="0"/>
              </a:rPr>
              <a:t>Herramienta para documentar el CDC:</a:t>
            </a:r>
          </a:p>
        </p:txBody>
      </p:sp>
      <p:sp>
        <p:nvSpPr>
          <p:cNvPr id="20" name="Arrow: Down 19">
            <a:extLst>
              <a:ext uri="{FF2B5EF4-FFF2-40B4-BE49-F238E27FC236}">
                <a16:creationId xmlns:a16="http://schemas.microsoft.com/office/drawing/2014/main" id="{3A818E27-FE03-45A4-BE9D-1B3A87AA114C}"/>
              </a:ext>
            </a:extLst>
          </p:cNvPr>
          <p:cNvSpPr/>
          <p:nvPr/>
        </p:nvSpPr>
        <p:spPr>
          <a:xfrm>
            <a:off x="5602029" y="2127804"/>
            <a:ext cx="284206" cy="259491"/>
          </a:xfrm>
          <a:prstGeom prst="downArrow">
            <a:avLst/>
          </a:prstGeom>
          <a:solidFill>
            <a:srgbClr val="4EF028"/>
          </a:solidFill>
          <a:ln>
            <a:solidFill>
              <a:srgbClr val="4EF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A1A85D6-1FC2-4DBE-876B-DCD82D42D0F3}"/>
              </a:ext>
            </a:extLst>
          </p:cNvPr>
          <p:cNvSpPr txBox="1"/>
          <p:nvPr/>
        </p:nvSpPr>
        <p:spPr>
          <a:xfrm>
            <a:off x="3330146" y="3586833"/>
            <a:ext cx="48279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CoRe (Content Representation, ReCo en español, por "Representación del Contenido").</a:t>
            </a:r>
            <a:endParaRPr lang="es-MX" sz="1600" dirty="0"/>
          </a:p>
        </p:txBody>
      </p:sp>
      <p:sp>
        <p:nvSpPr>
          <p:cNvPr id="23" name="Arrow: Down 22">
            <a:extLst>
              <a:ext uri="{FF2B5EF4-FFF2-40B4-BE49-F238E27FC236}">
                <a16:creationId xmlns:a16="http://schemas.microsoft.com/office/drawing/2014/main" id="{BF412692-2FDF-4694-95E7-C60D1A625873}"/>
              </a:ext>
            </a:extLst>
          </p:cNvPr>
          <p:cNvSpPr/>
          <p:nvPr/>
        </p:nvSpPr>
        <p:spPr>
          <a:xfrm>
            <a:off x="5506859" y="3219667"/>
            <a:ext cx="284206" cy="259491"/>
          </a:xfrm>
          <a:prstGeom prst="downArrow">
            <a:avLst/>
          </a:prstGeom>
          <a:solidFill>
            <a:srgbClr val="4EF028"/>
          </a:solidFill>
          <a:ln>
            <a:solidFill>
              <a:srgbClr val="4EF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E025D94-2DEE-4694-9E15-BD5025EF3848}"/>
              </a:ext>
            </a:extLst>
          </p:cNvPr>
          <p:cNvCxnSpPr>
            <a:cxnSpLocks/>
          </p:cNvCxnSpPr>
          <p:nvPr/>
        </p:nvCxnSpPr>
        <p:spPr>
          <a:xfrm flipH="1">
            <a:off x="4104776" y="4265452"/>
            <a:ext cx="776144" cy="4422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8B87B470-5318-4009-9770-6578BE1EEC94}"/>
              </a:ext>
            </a:extLst>
          </p:cNvPr>
          <p:cNvSpPr txBox="1"/>
          <p:nvPr/>
        </p:nvSpPr>
        <p:spPr>
          <a:xfrm>
            <a:off x="7113499" y="4872329"/>
            <a:ext cx="31211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le cuestiona al profesor las ideas o conceptos centrales de su exposición del tema.</a:t>
            </a:r>
            <a:endParaRPr lang="es-MX" sz="14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13C082B-0DB1-4E77-B7C1-7BAD149434A2}"/>
              </a:ext>
            </a:extLst>
          </p:cNvPr>
          <p:cNvSpPr txBox="1"/>
          <p:nvPr/>
        </p:nvSpPr>
        <p:spPr>
          <a:xfrm>
            <a:off x="2360661" y="4937660"/>
            <a:ext cx="31211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s-MX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 una matriz en la que en cada una de sus columnas aparecen las ideas centrales para impartir el tema</a:t>
            </a:r>
            <a:endParaRPr lang="es-MX" sz="1400" dirty="0"/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7693A0D9-59FF-420D-BDBC-E7F4AA488EA1}"/>
              </a:ext>
            </a:extLst>
          </p:cNvPr>
          <p:cNvCxnSpPr>
            <a:cxnSpLocks/>
          </p:cNvCxnSpPr>
          <p:nvPr/>
        </p:nvCxnSpPr>
        <p:spPr>
          <a:xfrm>
            <a:off x="7113499" y="4208679"/>
            <a:ext cx="737152" cy="4990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1870005"/>
      </p:ext>
    </p:extLst>
  </p:cSld>
  <p:clrMapOvr>
    <a:masterClrMapping/>
  </p:clrMapOvr>
</p:sld>
</file>

<file path=ppt/theme/theme1.xml><?xml version="1.0" encoding="utf-8"?>
<a:theme xmlns:a="http://schemas.openxmlformats.org/drawingml/2006/main" name="ChronicleVTI">
  <a:themeElements>
    <a:clrScheme name="Chronicle">
      <a:dk1>
        <a:srgbClr val="000000"/>
      </a:dk1>
      <a:lt1>
        <a:srgbClr val="FFFFFF"/>
      </a:lt1>
      <a:dk2>
        <a:srgbClr val="1C1C32"/>
      </a:dk2>
      <a:lt2>
        <a:srgbClr val="F8F4F1"/>
      </a:lt2>
      <a:accent1>
        <a:srgbClr val="734B67"/>
      </a:accent1>
      <a:accent2>
        <a:srgbClr val="959EBB"/>
      </a:accent2>
      <a:accent3>
        <a:srgbClr val="596781"/>
      </a:accent3>
      <a:accent4>
        <a:srgbClr val="7F6E8C"/>
      </a:accent4>
      <a:accent5>
        <a:srgbClr val="DB9A8F"/>
      </a:accent5>
      <a:accent6>
        <a:srgbClr val="C29AB1"/>
      </a:accent6>
      <a:hlink>
        <a:srgbClr val="778BA2"/>
      </a:hlink>
      <a:folHlink>
        <a:srgbClr val="A27C99"/>
      </a:folHlink>
    </a:clrScheme>
    <a:fontScheme name="Univers Calisto">
      <a:majorFont>
        <a:latin typeface="Univers Condensed"/>
        <a:ea typeface=""/>
        <a:cs typeface=""/>
      </a:majorFont>
      <a:minorFont>
        <a:latin typeface="Calisto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ronicleVTI" id="{508E4D90-5116-4BF0-876B-3F422DD1F65F}" vid="{AA21DC3D-92A8-43A4-8358-ED428371CD5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369</Words>
  <Application>Microsoft Office PowerPoint</Application>
  <PresentationFormat>Widescreen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Calisto MT</vt:lpstr>
      <vt:lpstr>Century Gothic</vt:lpstr>
      <vt:lpstr>Modern Love</vt:lpstr>
      <vt:lpstr>Univers Condensed</vt:lpstr>
      <vt:lpstr>ChronicleVTI</vt:lpstr>
      <vt:lpstr>“CONOCIMIENTO DIDACTICO DEL CONTENIDO.”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“CONOCIMIENTO DIDACTICO DEL CONTENIDO.”</dc:title>
  <dc:creator>JESUS EMMANUEL PEREZ NUNCIO</dc:creator>
  <cp:lastModifiedBy>JESUS EMMANUEL PEREZ NUNCIO</cp:lastModifiedBy>
  <cp:revision>12</cp:revision>
  <dcterms:created xsi:type="dcterms:W3CDTF">2021-03-17T14:40:48Z</dcterms:created>
  <dcterms:modified xsi:type="dcterms:W3CDTF">2021-03-17T16:38:00Z</dcterms:modified>
</cp:coreProperties>
</file>