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Poppins Bold" panose="020B0604020202020204" charset="0"/>
      <p:regular r:id="rId13"/>
    </p:embeddedFont>
    <p:embeddedFont>
      <p:font typeface="Calibri" panose="020F0502020204030204" pitchFamily="34" charset="0"/>
      <p:regular r:id="rId14"/>
      <p:bold r:id="rId15"/>
      <p:italic r:id="rId16"/>
      <p:boldItalic r:id="rId17"/>
    </p:embeddedFont>
    <p:embeddedFont>
      <p:font typeface="Broadway" panose="04040905080B02020502" pitchFamily="82" charset="0"/>
      <p:regular r:id="rId18"/>
    </p:embeddedFont>
    <p:embeddedFont>
      <p:font typeface="Candara Light" panose="020E0502030303020204" pitchFamily="34" charset="0"/>
      <p:regular r:id="rId19"/>
      <p:italic r:id="rId20"/>
    </p:embeddedFont>
    <p:embeddedFont>
      <p:font typeface="Poppins Medium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D2D"/>
    <a:srgbClr val="9DB689"/>
    <a:srgbClr val="FFF9B0"/>
    <a:srgbClr val="EAD5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12" name="Grupo 11">
            <a:extLst>
              <a:ext uri="{FF2B5EF4-FFF2-40B4-BE49-F238E27FC236}">
                <a16:creationId xmlns:a16="http://schemas.microsoft.com/office/drawing/2014/main" id="{4C8B5CAD-3B3E-4D71-B09C-154C941634A3}"/>
              </a:ext>
            </a:extLst>
          </p:cNvPr>
          <p:cNvGrpSpPr/>
          <p:nvPr/>
        </p:nvGrpSpPr>
        <p:grpSpPr>
          <a:xfrm>
            <a:off x="2362200" y="854641"/>
            <a:ext cx="15342557" cy="9448799"/>
            <a:chOff x="2800616" y="1959522"/>
            <a:chExt cx="15342557" cy="8138935"/>
          </a:xfrm>
        </p:grpSpPr>
        <p:grpSp>
          <p:nvGrpSpPr>
            <p:cNvPr id="2" name="Group 2"/>
            <p:cNvGrpSpPr/>
            <p:nvPr/>
          </p:nvGrpSpPr>
          <p:grpSpPr>
            <a:xfrm>
              <a:off x="5766838" y="5869187"/>
              <a:ext cx="7105160" cy="2692440"/>
              <a:chOff x="0" y="0"/>
              <a:chExt cx="1878317" cy="628233"/>
            </a:xfrm>
          </p:grpSpPr>
          <p:sp>
            <p:nvSpPr>
              <p:cNvPr id="3" name="Freeform 3"/>
              <p:cNvSpPr/>
              <p:nvPr/>
            </p:nvSpPr>
            <p:spPr>
              <a:xfrm>
                <a:off x="0" y="0"/>
                <a:ext cx="1878317" cy="628233"/>
              </a:xfrm>
              <a:custGeom>
                <a:avLst/>
                <a:gdLst/>
                <a:ahLst/>
                <a:cxnLst/>
                <a:rect l="l" t="t" r="r" b="b"/>
                <a:pathLst>
                  <a:path w="1878317" h="628233">
                    <a:moveTo>
                      <a:pt x="0" y="0"/>
                    </a:moveTo>
                    <a:lnTo>
                      <a:pt x="1878317" y="0"/>
                    </a:lnTo>
                    <a:lnTo>
                      <a:pt x="1878317" y="628233"/>
                    </a:lnTo>
                    <a:lnTo>
                      <a:pt x="0" y="628233"/>
                    </a:lnTo>
                    <a:close/>
                  </a:path>
                </a:pathLst>
              </a:custGeom>
              <a:solidFill>
                <a:srgbClr val="EAD59E"/>
              </a:solidFill>
            </p:spPr>
          </p:sp>
        </p:grpSp>
        <p:grpSp>
          <p:nvGrpSpPr>
            <p:cNvPr id="4" name="Group 4"/>
            <p:cNvGrpSpPr/>
            <p:nvPr/>
          </p:nvGrpSpPr>
          <p:grpSpPr>
            <a:xfrm rot="-550018">
              <a:off x="6196337" y="3950479"/>
              <a:ext cx="6183411" cy="1435327"/>
              <a:chOff x="0" y="0"/>
              <a:chExt cx="1634643" cy="379442"/>
            </a:xfrm>
          </p:grpSpPr>
          <p:sp>
            <p:nvSpPr>
              <p:cNvPr id="5" name="Freeform 5"/>
              <p:cNvSpPr/>
              <p:nvPr/>
            </p:nvSpPr>
            <p:spPr>
              <a:xfrm>
                <a:off x="0" y="0"/>
                <a:ext cx="1634643" cy="379442"/>
              </a:xfrm>
              <a:custGeom>
                <a:avLst/>
                <a:gdLst/>
                <a:ahLst/>
                <a:cxnLst/>
                <a:rect l="l" t="t" r="r" b="b"/>
                <a:pathLst>
                  <a:path w="1634643" h="379442">
                    <a:moveTo>
                      <a:pt x="0" y="0"/>
                    </a:moveTo>
                    <a:lnTo>
                      <a:pt x="1634643" y="0"/>
                    </a:lnTo>
                    <a:lnTo>
                      <a:pt x="1634643" y="379442"/>
                    </a:lnTo>
                    <a:lnTo>
                      <a:pt x="0" y="379442"/>
                    </a:lnTo>
                    <a:close/>
                  </a:path>
                </a:pathLst>
              </a:custGeom>
              <a:solidFill>
                <a:srgbClr val="FFF9B0"/>
              </a:solidFill>
            </p:spPr>
          </p:sp>
        </p:grpSp>
        <p:grpSp>
          <p:nvGrpSpPr>
            <p:cNvPr id="6" name="Group 6"/>
            <p:cNvGrpSpPr/>
            <p:nvPr/>
          </p:nvGrpSpPr>
          <p:grpSpPr>
            <a:xfrm rot="180119">
              <a:off x="4886304" y="1959522"/>
              <a:ext cx="8712273" cy="1466545"/>
              <a:chOff x="0" y="0"/>
              <a:chExt cx="2222657" cy="379442"/>
            </a:xfrm>
            <a:solidFill>
              <a:srgbClr val="193D2D"/>
            </a:solidFill>
          </p:grpSpPr>
          <p:sp>
            <p:nvSpPr>
              <p:cNvPr id="7" name="Freeform 7"/>
              <p:cNvSpPr/>
              <p:nvPr/>
            </p:nvSpPr>
            <p:spPr>
              <a:xfrm>
                <a:off x="0" y="0"/>
                <a:ext cx="2222657" cy="379442"/>
              </a:xfrm>
              <a:custGeom>
                <a:avLst/>
                <a:gdLst/>
                <a:ahLst/>
                <a:cxnLst/>
                <a:rect l="l" t="t" r="r" b="b"/>
                <a:pathLst>
                  <a:path w="2222657" h="379442">
                    <a:moveTo>
                      <a:pt x="0" y="0"/>
                    </a:moveTo>
                    <a:lnTo>
                      <a:pt x="2222657" y="0"/>
                    </a:lnTo>
                    <a:lnTo>
                      <a:pt x="2222657" y="379442"/>
                    </a:lnTo>
                    <a:lnTo>
                      <a:pt x="0" y="379442"/>
                    </a:lnTo>
                    <a:close/>
                  </a:path>
                </a:pathLst>
              </a:custGeom>
              <a:grpFill/>
            </p:spPr>
          </p:sp>
        </p:grpSp>
        <p:sp>
          <p:nvSpPr>
            <p:cNvPr id="8" name="TextBox 8"/>
            <p:cNvSpPr txBox="1"/>
            <p:nvPr/>
          </p:nvSpPr>
          <p:spPr>
            <a:xfrm rot="180119">
              <a:off x="4598613" y="2187935"/>
              <a:ext cx="8583433" cy="1397819"/>
            </a:xfrm>
            <a:prstGeom prst="rect">
              <a:avLst/>
            </a:prstGeom>
          </p:spPr>
          <p:txBody>
            <a:bodyPr wrap="square" lIns="0" tIns="0" rIns="0" bIns="0" rtlCol="0" anchor="t">
              <a:spAutoFit/>
            </a:bodyPr>
            <a:lstStyle/>
            <a:p>
              <a:pPr algn="ctr">
                <a:lnSpc>
                  <a:spcPts val="10917"/>
                </a:lnSpc>
              </a:pPr>
              <a:r>
                <a:rPr lang="en-US" sz="6600" dirty="0">
                  <a:solidFill>
                    <a:srgbClr val="F3F5F0"/>
                  </a:solidFill>
                  <a:latin typeface="Poppins Medium Bold"/>
                </a:rPr>
                <a:t>ESTRATEGIAS</a:t>
              </a:r>
              <a:endParaRPr lang="en-US" sz="8000" dirty="0">
                <a:solidFill>
                  <a:srgbClr val="F3F5F0"/>
                </a:solidFill>
                <a:latin typeface="Poppins Medium Bold"/>
              </a:endParaRPr>
            </a:p>
          </p:txBody>
        </p:sp>
        <p:sp>
          <p:nvSpPr>
            <p:cNvPr id="9" name="TextBox 9"/>
            <p:cNvSpPr txBox="1"/>
            <p:nvPr/>
          </p:nvSpPr>
          <p:spPr>
            <a:xfrm>
              <a:off x="6147400" y="5892106"/>
              <a:ext cx="6073115" cy="2630848"/>
            </a:xfrm>
            <a:prstGeom prst="rect">
              <a:avLst/>
            </a:prstGeom>
          </p:spPr>
          <p:txBody>
            <a:bodyPr lIns="0" tIns="0" rIns="0" bIns="0" rtlCol="0" anchor="t">
              <a:spAutoFit/>
            </a:bodyPr>
            <a:lstStyle/>
            <a:p>
              <a:pPr algn="ctr">
                <a:lnSpc>
                  <a:spcPts val="10917"/>
                </a:lnSpc>
              </a:pPr>
              <a:r>
                <a:rPr lang="en-US" sz="4800" dirty="0">
                  <a:solidFill>
                    <a:srgbClr val="193D2D"/>
                  </a:solidFill>
                  <a:latin typeface="Poppins Medium Bold"/>
                </a:rPr>
                <a:t>EXPLORACION DEL MUNDO NATURAL</a:t>
              </a:r>
            </a:p>
          </p:txBody>
        </p:sp>
        <p:sp>
          <p:nvSpPr>
            <p:cNvPr id="10" name="TextBox 10"/>
            <p:cNvSpPr txBox="1"/>
            <p:nvPr/>
          </p:nvSpPr>
          <p:spPr>
            <a:xfrm rot="-621524">
              <a:off x="6297801" y="4028545"/>
              <a:ext cx="5772312" cy="1279196"/>
            </a:xfrm>
            <a:prstGeom prst="rect">
              <a:avLst/>
            </a:prstGeom>
          </p:spPr>
          <p:txBody>
            <a:bodyPr lIns="0" tIns="0" rIns="0" bIns="0" rtlCol="0" anchor="t">
              <a:spAutoFit/>
            </a:bodyPr>
            <a:lstStyle/>
            <a:p>
              <a:pPr algn="ctr">
                <a:lnSpc>
                  <a:spcPts val="10917"/>
                </a:lnSpc>
              </a:pPr>
              <a:r>
                <a:rPr lang="en-US" sz="6000" dirty="0">
                  <a:solidFill>
                    <a:srgbClr val="193D2D"/>
                  </a:solidFill>
                  <a:latin typeface="Poppins Medium Bold"/>
                </a:rPr>
                <a:t>PARA LA</a:t>
              </a:r>
            </a:p>
          </p:txBody>
        </p:sp>
        <p:sp>
          <p:nvSpPr>
            <p:cNvPr id="11" name="TextBox 11"/>
            <p:cNvSpPr txBox="1"/>
            <p:nvPr/>
          </p:nvSpPr>
          <p:spPr>
            <a:xfrm>
              <a:off x="10896600" y="9021239"/>
              <a:ext cx="7246573" cy="1077218"/>
            </a:xfrm>
            <a:prstGeom prst="rect">
              <a:avLst/>
            </a:prstGeom>
          </p:spPr>
          <p:txBody>
            <a:bodyPr lIns="0" tIns="0" rIns="0" bIns="0" rtlCol="0" anchor="t">
              <a:spAutoFit/>
            </a:bodyPr>
            <a:lstStyle/>
            <a:p>
              <a:pPr algn="ctr">
                <a:lnSpc>
                  <a:spcPts val="4200"/>
                </a:lnSpc>
              </a:pPr>
              <a:r>
                <a:rPr lang="en-US" sz="3000" dirty="0">
                  <a:solidFill>
                    <a:srgbClr val="FFFFFF"/>
                  </a:solidFill>
                  <a:latin typeface="Poppins Bold"/>
                </a:rPr>
                <a:t>CONOCIMIENTO DIDACTICO DEL CONTENIDO</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2311">
              <a:off x="2800616" y="3882953"/>
              <a:ext cx="2247900" cy="224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CuadroTexto 12">
            <a:extLst>
              <a:ext uri="{FF2B5EF4-FFF2-40B4-BE49-F238E27FC236}">
                <a16:creationId xmlns:a16="http://schemas.microsoft.com/office/drawing/2014/main" id="{36F01A82-FD13-4DAC-9597-A7150747D67A}"/>
              </a:ext>
            </a:extLst>
          </p:cNvPr>
          <p:cNvSpPr txBox="1"/>
          <p:nvPr/>
        </p:nvSpPr>
        <p:spPr>
          <a:xfrm>
            <a:off x="0" y="7962901"/>
            <a:ext cx="14630400" cy="2308324"/>
          </a:xfrm>
          <a:prstGeom prst="rect">
            <a:avLst/>
          </a:prstGeom>
          <a:noFill/>
        </p:spPr>
        <p:txBody>
          <a:bodyPr wrap="square" rtlCol="0">
            <a:spAutoFit/>
          </a:bodyPr>
          <a:lstStyle/>
          <a:p>
            <a:r>
              <a:rPr lang="es-MX" sz="3600" dirty="0">
                <a:solidFill>
                  <a:srgbClr val="193D2D"/>
                </a:solidFill>
              </a:rPr>
              <a:t>Anguiano Pérez #2</a:t>
            </a:r>
          </a:p>
          <a:p>
            <a:r>
              <a:rPr lang="es-MX" sz="3600" dirty="0">
                <a:solidFill>
                  <a:srgbClr val="193D2D"/>
                </a:solidFill>
              </a:rPr>
              <a:t>Serna Reyes #15</a:t>
            </a:r>
          </a:p>
          <a:p>
            <a:r>
              <a:rPr lang="es-MX" sz="3600" dirty="0">
                <a:solidFill>
                  <a:srgbClr val="193D2D"/>
                </a:solidFill>
              </a:rPr>
              <a:t>Torres Rubio #17</a:t>
            </a:r>
          </a:p>
          <a:p>
            <a:r>
              <a:rPr lang="es-MX" sz="3600" dirty="0">
                <a:solidFill>
                  <a:srgbClr val="193D2D"/>
                </a:solidFill>
              </a:rPr>
              <a:t>Torres Valdés #19</a:t>
            </a:r>
          </a:p>
        </p:txBody>
      </p:sp>
      <p:pic>
        <p:nvPicPr>
          <p:cNvPr id="14" name="Imagen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501" y="133360"/>
            <a:ext cx="3579060" cy="2661352"/>
          </a:xfrm>
          <a:prstGeom prst="rect">
            <a:avLst/>
          </a:prstGeom>
        </p:spPr>
      </p:pic>
      <p:sp>
        <p:nvSpPr>
          <p:cNvPr id="15" name="CuadroTexto 14"/>
          <p:cNvSpPr txBox="1"/>
          <p:nvPr/>
        </p:nvSpPr>
        <p:spPr>
          <a:xfrm>
            <a:off x="2514600" y="-46800"/>
            <a:ext cx="13586241" cy="769441"/>
          </a:xfrm>
          <a:prstGeom prst="rect">
            <a:avLst/>
          </a:prstGeom>
          <a:noFill/>
        </p:spPr>
        <p:txBody>
          <a:bodyPr wrap="square" rtlCol="0">
            <a:spAutoFit/>
          </a:bodyPr>
          <a:lstStyle/>
          <a:p>
            <a:pPr algn="ctr"/>
            <a:r>
              <a:rPr lang="es-MX" sz="4400" dirty="0" smtClean="0">
                <a:latin typeface="Broadway" panose="04040905080B02020502" pitchFamily="82" charset="0"/>
              </a:rPr>
              <a:t>Escuela Normal de Educación Preescolar</a:t>
            </a:r>
            <a:r>
              <a:rPr lang="es-MX" dirty="0" smtClean="0"/>
              <a:t>.</a:t>
            </a:r>
            <a:endParaRPr lang="es-MX" dirty="0"/>
          </a:p>
        </p:txBody>
      </p:sp>
      <p:sp>
        <p:nvSpPr>
          <p:cNvPr id="17" name="CuadroTexto 16"/>
          <p:cNvSpPr txBox="1"/>
          <p:nvPr/>
        </p:nvSpPr>
        <p:spPr>
          <a:xfrm>
            <a:off x="12501943" y="3242502"/>
            <a:ext cx="5561942" cy="1077218"/>
          </a:xfrm>
          <a:prstGeom prst="rect">
            <a:avLst/>
          </a:prstGeom>
          <a:noFill/>
        </p:spPr>
        <p:txBody>
          <a:bodyPr wrap="square" rtlCol="0">
            <a:spAutoFit/>
          </a:bodyPr>
          <a:lstStyle/>
          <a:p>
            <a:r>
              <a:rPr lang="es-MX" sz="3200" dirty="0" smtClean="0">
                <a:latin typeface="Broadway" panose="04040905080B02020502" pitchFamily="82" charset="0"/>
              </a:rPr>
              <a:t>Docente: YIXIE </a:t>
            </a:r>
            <a:r>
              <a:rPr lang="es-MX" sz="3200" dirty="0">
                <a:latin typeface="Broadway" panose="04040905080B02020502" pitchFamily="82" charset="0"/>
              </a:rPr>
              <a:t>KARELIA LAGUNA MONTAÑEZ</a:t>
            </a:r>
            <a:endParaRPr lang="es-MX" sz="3200" dirty="0">
              <a:latin typeface="Broadway" panose="04040905080B02020502" pitchFamily="82" charset="0"/>
            </a:endParaRPr>
          </a:p>
        </p:txBody>
      </p:sp>
      <p:sp>
        <p:nvSpPr>
          <p:cNvPr id="18" name="CuadroTexto 17"/>
          <p:cNvSpPr txBox="1"/>
          <p:nvPr/>
        </p:nvSpPr>
        <p:spPr>
          <a:xfrm>
            <a:off x="13582446" y="7810904"/>
            <a:ext cx="4705554" cy="707886"/>
          </a:xfrm>
          <a:prstGeom prst="rect">
            <a:avLst/>
          </a:prstGeom>
          <a:noFill/>
        </p:spPr>
        <p:txBody>
          <a:bodyPr wrap="square" rtlCol="0">
            <a:spAutoFit/>
          </a:bodyPr>
          <a:lstStyle/>
          <a:p>
            <a:r>
              <a:rPr lang="es-MX" sz="2000" dirty="0" smtClean="0">
                <a:latin typeface="Arial" panose="020B0604020202020204" pitchFamily="34" charset="0"/>
                <a:cs typeface="Arial" panose="020B0604020202020204" pitchFamily="34" charset="0"/>
              </a:rPr>
              <a:t>Saltillo, Coahuila. Jueves 18 de marzo del 2021</a:t>
            </a:r>
            <a:endParaRPr lang="es-MX" sz="20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AE6DC39D-ECE4-46E4-A5BD-FD41C963946C}"/>
              </a:ext>
            </a:extLst>
          </p:cNvPr>
          <p:cNvGrpSpPr/>
          <p:nvPr/>
        </p:nvGrpSpPr>
        <p:grpSpPr>
          <a:xfrm>
            <a:off x="6402245" y="446057"/>
            <a:ext cx="5483510" cy="2121216"/>
            <a:chOff x="4495800" y="277655"/>
            <a:chExt cx="9000712" cy="2735707"/>
          </a:xfrm>
        </p:grpSpPr>
        <p:sp>
          <p:nvSpPr>
            <p:cNvPr id="27" name="Elipse 26">
              <a:extLst>
                <a:ext uri="{FF2B5EF4-FFF2-40B4-BE49-F238E27FC236}">
                  <a16:creationId xmlns:a16="http://schemas.microsoft.com/office/drawing/2014/main" id="{FBF5E124-D03A-4E15-B0A8-1467C4785AAC}"/>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Elipse 27">
              <a:extLst>
                <a:ext uri="{FF2B5EF4-FFF2-40B4-BE49-F238E27FC236}">
                  <a16:creationId xmlns:a16="http://schemas.microsoft.com/office/drawing/2014/main" id="{6C5D90F8-3AC1-4AAA-AAED-5644C2BFB953}"/>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 name="Grupo 1">
            <a:extLst>
              <a:ext uri="{FF2B5EF4-FFF2-40B4-BE49-F238E27FC236}">
                <a16:creationId xmlns:a16="http://schemas.microsoft.com/office/drawing/2014/main" id="{DC81CA5D-3218-454B-8E04-EC2B2DC7F65F}"/>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6C8EAF7C-2663-4BA9-9C7E-31633140E69B}"/>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BA76CB1-E5AE-4687-8C51-F5C6A29499D6}"/>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5" name="CuadroTexto 4">
            <a:extLst>
              <a:ext uri="{FF2B5EF4-FFF2-40B4-BE49-F238E27FC236}">
                <a16:creationId xmlns:a16="http://schemas.microsoft.com/office/drawing/2014/main" id="{CCDADC85-130C-4B70-A198-EA258A76DC8F}"/>
              </a:ext>
            </a:extLst>
          </p:cNvPr>
          <p:cNvSpPr txBox="1"/>
          <p:nvPr/>
        </p:nvSpPr>
        <p:spPr>
          <a:xfrm>
            <a:off x="537759" y="1223911"/>
            <a:ext cx="4614679" cy="707886"/>
          </a:xfrm>
          <a:prstGeom prst="rect">
            <a:avLst/>
          </a:prstGeom>
          <a:noFill/>
        </p:spPr>
        <p:txBody>
          <a:bodyPr wrap="square" rtlCol="0">
            <a:spAutoFit/>
          </a:bodyPr>
          <a:lstStyle/>
          <a:p>
            <a:pPr algn="ctr"/>
            <a:r>
              <a:rPr lang="es-MX" sz="4000" b="1" dirty="0">
                <a:solidFill>
                  <a:srgbClr val="FFF9B0"/>
                </a:solidFill>
                <a:latin typeface="Arial" panose="020B0604020202020204" pitchFamily="34" charset="0"/>
              </a:rPr>
              <a:t>Su enseñanza</a:t>
            </a:r>
          </a:p>
        </p:txBody>
      </p:sp>
      <p:grpSp>
        <p:nvGrpSpPr>
          <p:cNvPr id="6" name="Grupo 5">
            <a:extLst>
              <a:ext uri="{FF2B5EF4-FFF2-40B4-BE49-F238E27FC236}">
                <a16:creationId xmlns:a16="http://schemas.microsoft.com/office/drawing/2014/main" id="{0BB32459-ABC7-4F36-B0A6-F285A53F0980}"/>
              </a:ext>
            </a:extLst>
          </p:cNvPr>
          <p:cNvGrpSpPr/>
          <p:nvPr/>
        </p:nvGrpSpPr>
        <p:grpSpPr>
          <a:xfrm>
            <a:off x="140422" y="3199142"/>
            <a:ext cx="5012016" cy="6317774"/>
            <a:chOff x="9334499" y="1780592"/>
            <a:chExt cx="5940137" cy="6410908"/>
          </a:xfrm>
        </p:grpSpPr>
        <p:sp>
          <p:nvSpPr>
            <p:cNvPr id="7" name="Rectángulo: esquinas redondeadas 6">
              <a:extLst>
                <a:ext uri="{FF2B5EF4-FFF2-40B4-BE49-F238E27FC236}">
                  <a16:creationId xmlns:a16="http://schemas.microsoft.com/office/drawing/2014/main" id="{0376D32B-84AE-4341-BDAD-9E4CB8163BB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esquinas redondeadas 7">
              <a:extLst>
                <a:ext uri="{FF2B5EF4-FFF2-40B4-BE49-F238E27FC236}">
                  <a16:creationId xmlns:a16="http://schemas.microsoft.com/office/drawing/2014/main" id="{D79564DC-2D0A-4F79-A141-7C26E4E21A06}"/>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9" name="CuadroTexto 8">
            <a:extLst>
              <a:ext uri="{FF2B5EF4-FFF2-40B4-BE49-F238E27FC236}">
                <a16:creationId xmlns:a16="http://schemas.microsoft.com/office/drawing/2014/main" id="{C45732CD-917C-4AC3-992A-398A389E6507}"/>
              </a:ext>
            </a:extLst>
          </p:cNvPr>
          <p:cNvSpPr txBox="1"/>
          <p:nvPr/>
        </p:nvSpPr>
        <p:spPr>
          <a:xfrm>
            <a:off x="513696" y="3808287"/>
            <a:ext cx="4265468" cy="5324535"/>
          </a:xfrm>
          <a:prstGeom prst="rect">
            <a:avLst/>
          </a:prstGeom>
          <a:noFill/>
        </p:spPr>
        <p:txBody>
          <a:bodyPr wrap="square" rtlCol="0">
            <a:spAutoFit/>
          </a:bodyPr>
          <a:lstStyle/>
          <a:p>
            <a:r>
              <a:rPr lang="es-MX" sz="2300" dirty="0">
                <a:solidFill>
                  <a:srgbClr val="EAD59E"/>
                </a:solidFill>
                <a:latin typeface="Arial" panose="020B0604020202020204" pitchFamily="34" charset="0"/>
                <a:cs typeface="Times New Roman" panose="02020603050405020304" pitchFamily="18" charset="0"/>
              </a:rPr>
              <a:t>La evolución sostiene que los humanos provienen de criaturas inferiores, lo cual se opone a lo que la humanidad puede ver con facilidad en cuanto a que, generación tras generación, no cambian las formas de vida. Es importante distinguir entre evolución, los cambios históricos de formas de vida que los científicos aceptan generalmente, y la selección natural, que es el mecanismo de los cambios.</a:t>
            </a:r>
          </a:p>
          <a:p>
            <a:endParaRPr lang="es-MX" dirty="0"/>
          </a:p>
        </p:txBody>
      </p:sp>
      <p:grpSp>
        <p:nvGrpSpPr>
          <p:cNvPr id="10" name="Grupo 9">
            <a:extLst>
              <a:ext uri="{FF2B5EF4-FFF2-40B4-BE49-F238E27FC236}">
                <a16:creationId xmlns:a16="http://schemas.microsoft.com/office/drawing/2014/main" id="{F1E267BA-6DB8-48FD-9F41-01662FA71AA3}"/>
              </a:ext>
            </a:extLst>
          </p:cNvPr>
          <p:cNvGrpSpPr/>
          <p:nvPr/>
        </p:nvGrpSpPr>
        <p:grpSpPr>
          <a:xfrm>
            <a:off x="12377609" y="425292"/>
            <a:ext cx="5496621" cy="2424670"/>
            <a:chOff x="4495800" y="190500"/>
            <a:chExt cx="9005455" cy="2822862"/>
          </a:xfrm>
        </p:grpSpPr>
        <p:sp>
          <p:nvSpPr>
            <p:cNvPr id="11" name="Elipse 10">
              <a:extLst>
                <a:ext uri="{FF2B5EF4-FFF2-40B4-BE49-F238E27FC236}">
                  <a16:creationId xmlns:a16="http://schemas.microsoft.com/office/drawing/2014/main" id="{486976C3-65AE-4FE3-8231-948D7937911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Elipse 11">
              <a:extLst>
                <a:ext uri="{FF2B5EF4-FFF2-40B4-BE49-F238E27FC236}">
                  <a16:creationId xmlns:a16="http://schemas.microsoft.com/office/drawing/2014/main" id="{AA49A200-ED40-4B44-88C4-86AE1FB22487}"/>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 name="Grupo 12">
            <a:extLst>
              <a:ext uri="{FF2B5EF4-FFF2-40B4-BE49-F238E27FC236}">
                <a16:creationId xmlns:a16="http://schemas.microsoft.com/office/drawing/2014/main" id="{0049D976-6BAE-4100-ABBA-BE6C525F7BF5}"/>
              </a:ext>
            </a:extLst>
          </p:cNvPr>
          <p:cNvGrpSpPr/>
          <p:nvPr/>
        </p:nvGrpSpPr>
        <p:grpSpPr>
          <a:xfrm>
            <a:off x="6341786" y="3199142"/>
            <a:ext cx="5012016" cy="6317774"/>
            <a:chOff x="9334499" y="1780592"/>
            <a:chExt cx="5940137" cy="6410908"/>
          </a:xfrm>
        </p:grpSpPr>
        <p:sp>
          <p:nvSpPr>
            <p:cNvPr id="14" name="Rectángulo: esquinas redondeadas 13">
              <a:extLst>
                <a:ext uri="{FF2B5EF4-FFF2-40B4-BE49-F238E27FC236}">
                  <a16:creationId xmlns:a16="http://schemas.microsoft.com/office/drawing/2014/main" id="{EE0ABDE4-DE27-42C4-97D7-96902F1BF3A2}"/>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esquinas redondeadas 14">
              <a:extLst>
                <a:ext uri="{FF2B5EF4-FFF2-40B4-BE49-F238E27FC236}">
                  <a16:creationId xmlns:a16="http://schemas.microsoft.com/office/drawing/2014/main" id="{31B70245-3BD2-4FD1-A642-6C99F9F5BFB9}"/>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CuadroTexto 16">
            <a:extLst>
              <a:ext uri="{FF2B5EF4-FFF2-40B4-BE49-F238E27FC236}">
                <a16:creationId xmlns:a16="http://schemas.microsoft.com/office/drawing/2014/main" id="{3E515849-1857-47A9-949F-AC727EF4338E}"/>
              </a:ext>
            </a:extLst>
          </p:cNvPr>
          <p:cNvSpPr txBox="1"/>
          <p:nvPr/>
        </p:nvSpPr>
        <p:spPr>
          <a:xfrm>
            <a:off x="6502521" y="3803135"/>
            <a:ext cx="4690546" cy="609397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Para que los niños conozcan la diversidad biológica, se puede dirigir su curiosidad al estudio de fósiles y dinosaurios, para hacerlos entender  que hay formas de vida que ya no existen. Al terminar preescolar los alumnos deben saber que: -Las distintas plantas y animales tienen características exteriores que los ayudan en diversos tipos de ambiente. -Algunos organismos, que alguna vez poblaron la Tierra, han desaparecido por completo, aunque tenían cierto parecido con otros que aun existen</a:t>
            </a:r>
            <a:r>
              <a:rPr lang="es-MX" sz="2300" dirty="0">
                <a:solidFill>
                  <a:srgbClr val="EAD59E"/>
                </a:solidFill>
                <a:latin typeface="Arial" panose="020B0604020202020204" pitchFamily="34" charset="0"/>
                <a:cs typeface="Times New Roman" panose="02020603050405020304" pitchFamily="18" charset="0"/>
              </a:rPr>
              <a:t>.</a:t>
            </a:r>
          </a:p>
          <a:p>
            <a:endParaRPr lang="es-MX" sz="2200" dirty="0"/>
          </a:p>
        </p:txBody>
      </p:sp>
      <p:grpSp>
        <p:nvGrpSpPr>
          <p:cNvPr id="18" name="Grupo 17">
            <a:extLst>
              <a:ext uri="{FF2B5EF4-FFF2-40B4-BE49-F238E27FC236}">
                <a16:creationId xmlns:a16="http://schemas.microsoft.com/office/drawing/2014/main" id="{27AD4821-45F0-46BA-B2BB-8E761CD446AF}"/>
              </a:ext>
            </a:extLst>
          </p:cNvPr>
          <p:cNvGrpSpPr/>
          <p:nvPr/>
        </p:nvGrpSpPr>
        <p:grpSpPr>
          <a:xfrm>
            <a:off x="12647395" y="3230315"/>
            <a:ext cx="5012016" cy="6317774"/>
            <a:chOff x="9334499" y="1780592"/>
            <a:chExt cx="5940137" cy="6410908"/>
          </a:xfrm>
        </p:grpSpPr>
        <p:sp>
          <p:nvSpPr>
            <p:cNvPr id="19" name="Rectángulo: esquinas redondeadas 18">
              <a:extLst>
                <a:ext uri="{FF2B5EF4-FFF2-40B4-BE49-F238E27FC236}">
                  <a16:creationId xmlns:a16="http://schemas.microsoft.com/office/drawing/2014/main" id="{1741C5C3-C7DD-4FA4-899E-C845EC96CBAD}"/>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esquinas redondeadas 19">
              <a:extLst>
                <a:ext uri="{FF2B5EF4-FFF2-40B4-BE49-F238E27FC236}">
                  <a16:creationId xmlns:a16="http://schemas.microsoft.com/office/drawing/2014/main" id="{DE7FAEB0-36FC-4BCB-A354-DE9D77454458}"/>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CuadroTexto 20">
            <a:extLst>
              <a:ext uri="{FF2B5EF4-FFF2-40B4-BE49-F238E27FC236}">
                <a16:creationId xmlns:a16="http://schemas.microsoft.com/office/drawing/2014/main" id="{7DB7E561-7D16-49E3-AC7A-A3230163A6E2}"/>
              </a:ext>
            </a:extLst>
          </p:cNvPr>
          <p:cNvSpPr txBox="1"/>
          <p:nvPr/>
        </p:nvSpPr>
        <p:spPr>
          <a:xfrm>
            <a:off x="12854835" y="984276"/>
            <a:ext cx="4643841" cy="584775"/>
          </a:xfrm>
          <a:prstGeom prst="rect">
            <a:avLst/>
          </a:prstGeom>
          <a:noFill/>
        </p:spPr>
        <p:txBody>
          <a:bodyPr wrap="square" rtlCol="0">
            <a:spAutoFit/>
          </a:bodyPr>
          <a:lstStyle/>
          <a:p>
            <a:r>
              <a:rPr lang="es-MX" sz="3200" b="1" dirty="0">
                <a:solidFill>
                  <a:srgbClr val="FFF9B0"/>
                </a:solidFill>
                <a:latin typeface="Arial" panose="020B0604020202020204" pitchFamily="34" charset="0"/>
              </a:rPr>
              <a:t>La Identidad humana</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endParaRPr lang="es-MX" dirty="0"/>
          </a:p>
        </p:txBody>
      </p:sp>
      <p:sp>
        <p:nvSpPr>
          <p:cNvPr id="22" name="CuadroTexto 21">
            <a:extLst>
              <a:ext uri="{FF2B5EF4-FFF2-40B4-BE49-F238E27FC236}">
                <a16:creationId xmlns:a16="http://schemas.microsoft.com/office/drawing/2014/main" id="{1B0269B5-106A-4D90-9C87-D115D8545A52}"/>
              </a:ext>
            </a:extLst>
          </p:cNvPr>
          <p:cNvSpPr txBox="1"/>
          <p:nvPr/>
        </p:nvSpPr>
        <p:spPr>
          <a:xfrm>
            <a:off x="12854835" y="3803135"/>
            <a:ext cx="4442565" cy="5512791"/>
          </a:xfrm>
          <a:prstGeom prst="rect">
            <a:avLst/>
          </a:prstGeom>
          <a:noFill/>
        </p:spPr>
        <p:txBody>
          <a:bodyPr wrap="square" rtlCol="0">
            <a:spAutoFit/>
          </a:bodyPr>
          <a:lstStyle/>
          <a:p>
            <a:pPr algn="just">
              <a:lnSpc>
                <a:spcPct val="115000"/>
              </a:lnSpc>
              <a:spcAft>
                <a:spcPts val="600"/>
              </a:spcAft>
            </a:pPr>
            <a:r>
              <a:rPr lang="es-MX" sz="1900" dirty="0">
                <a:solidFill>
                  <a:srgbClr val="EAD59E"/>
                </a:solidFill>
                <a:latin typeface="Arial" panose="020B0604020202020204" pitchFamily="34" charset="0"/>
                <a:cs typeface="Times New Roman" panose="02020603050405020304" pitchFamily="18" charset="0"/>
              </a:rPr>
              <a:t>Los seres humanos varían en forma y talla, color de piel, proporciones del cuerpo, vello corporal, rasgos faciales, fuerza muscular, destreza, etc., pero estas diferencias son pequeñas comparadas con las similitudes internas, como se demuestra en el hecho de que las personas de cualquier otra parte del mundo puedan mezclarse físicamente con base en la reproducción, transfusiones sanguíneas y trasplantes de órganos.     - La especie humana es biológica, social y cultural, también es tecnológica</a:t>
            </a:r>
          </a:p>
          <a:p>
            <a:pPr lvl="0" algn="just">
              <a:lnSpc>
                <a:spcPct val="115000"/>
              </a:lnSpc>
              <a:spcAft>
                <a:spcPts val="600"/>
              </a:spcAft>
            </a:pPr>
            <a:endParaRPr lang="es-MX" dirty="0"/>
          </a:p>
        </p:txBody>
      </p:sp>
      <p:sp>
        <p:nvSpPr>
          <p:cNvPr id="16" name="CuadroTexto 15">
            <a:extLst>
              <a:ext uri="{FF2B5EF4-FFF2-40B4-BE49-F238E27FC236}">
                <a16:creationId xmlns:a16="http://schemas.microsoft.com/office/drawing/2014/main" id="{D45262FF-0619-4F76-966A-3A772829AD88}"/>
              </a:ext>
            </a:extLst>
          </p:cNvPr>
          <p:cNvSpPr txBox="1"/>
          <p:nvPr/>
        </p:nvSpPr>
        <p:spPr>
          <a:xfrm>
            <a:off x="6744346" y="1008402"/>
            <a:ext cx="4851281" cy="610488"/>
          </a:xfrm>
          <a:prstGeom prst="rect">
            <a:avLst/>
          </a:prstGeom>
          <a:noFill/>
        </p:spPr>
        <p:txBody>
          <a:bodyPr wrap="square" rtlCol="0">
            <a:spAutoFit/>
          </a:bodyPr>
          <a:lstStyle/>
          <a:p>
            <a:pPr algn="ctr">
              <a:lnSpc>
                <a:spcPct val="115000"/>
              </a:lnSpc>
              <a:spcAft>
                <a:spcPts val="600"/>
              </a:spcAft>
            </a:pPr>
            <a:r>
              <a:rPr lang="es-MX" sz="3200" b="1" dirty="0">
                <a:solidFill>
                  <a:srgbClr val="FFF9B0"/>
                </a:solidFill>
                <a:latin typeface="Arial" panose="020B0604020202020204" pitchFamily="34" charset="0"/>
              </a:rPr>
              <a:t>En el nivel preescolar</a:t>
            </a:r>
          </a:p>
        </p:txBody>
      </p:sp>
    </p:spTree>
    <p:extLst>
      <p:ext uri="{BB962C8B-B14F-4D97-AF65-F5344CB8AC3E}">
        <p14:creationId xmlns:p14="http://schemas.microsoft.com/office/powerpoint/2010/main" val="426996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2ECA02F-267C-4EC8-94FF-C08559825C79}"/>
              </a:ext>
            </a:extLst>
          </p:cNvPr>
          <p:cNvSpPr/>
          <p:nvPr/>
        </p:nvSpPr>
        <p:spPr>
          <a:xfrm>
            <a:off x="1828800" y="0"/>
            <a:ext cx="1066800" cy="102870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Rectángulo 3">
            <a:extLst>
              <a:ext uri="{FF2B5EF4-FFF2-40B4-BE49-F238E27FC236}">
                <a16:creationId xmlns:a16="http://schemas.microsoft.com/office/drawing/2014/main" id="{E984B89A-6998-458E-8D01-8FFCDDE095AC}"/>
              </a:ext>
            </a:extLst>
          </p:cNvPr>
          <p:cNvSpPr/>
          <p:nvPr/>
        </p:nvSpPr>
        <p:spPr>
          <a:xfrm>
            <a:off x="0" y="1333500"/>
            <a:ext cx="18288000" cy="914400"/>
          </a:xfrm>
          <a:prstGeom prst="rect">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CuadroTexto 4">
            <a:extLst>
              <a:ext uri="{FF2B5EF4-FFF2-40B4-BE49-F238E27FC236}">
                <a16:creationId xmlns:a16="http://schemas.microsoft.com/office/drawing/2014/main" id="{8F29D77F-B55C-4CAE-BE3C-1E55C6088F32}"/>
              </a:ext>
            </a:extLst>
          </p:cNvPr>
          <p:cNvSpPr txBox="1"/>
          <p:nvPr/>
        </p:nvSpPr>
        <p:spPr>
          <a:xfrm>
            <a:off x="3276600" y="2247900"/>
            <a:ext cx="14249400" cy="7527317"/>
          </a:xfrm>
          <a:prstGeom prst="rect">
            <a:avLst/>
          </a:prstGeom>
          <a:noFill/>
        </p:spPr>
        <p:txBody>
          <a:bodyPr wrap="square" rtlCol="0">
            <a:spAutoFit/>
          </a:bodyPr>
          <a:lstStyle/>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Su enseñanza: Los individuos se dan perfecta cuenta de las diferencias que existen entre ellos mismos y los miembros de su familia, entre los miembros de su familia, ente los miembros de su familia y los vecinos, entre los vecinos y los extraños</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32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En el nivel preescolar: Deben descubrirse a si mismos y a otras especies animales, desarrollar ideas acerca de como viven, crecen, se alimentan, se mueven y usan sus sentidos las personas y los animales. Al terminar preescolar los alumnos deben saber que: - Las personas tienen distintas características externas, como el tamaño, la forma y el color del cabello, la piel y los ojos, pero son mas semejantes entre su que otros animales. - Las personas necesitan agua, alimentos, aire, limpieza y determinada graduación de temperatura en su ambiente, al igual que otros animales. - Las personas tienden a vivir en forma gregaria, en la cual los individuos desempeñan distintos papeles.</a:t>
            </a:r>
          </a:p>
          <a:p>
            <a:endParaRPr lang="es-MX" dirty="0"/>
          </a:p>
        </p:txBody>
      </p:sp>
    </p:spTree>
    <p:extLst>
      <p:ext uri="{BB962C8B-B14F-4D97-AF65-F5344CB8AC3E}">
        <p14:creationId xmlns:p14="http://schemas.microsoft.com/office/powerpoint/2010/main" val="118401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7" name="6 Elipse"/>
          <p:cNvSpPr/>
          <p:nvPr/>
        </p:nvSpPr>
        <p:spPr>
          <a:xfrm>
            <a:off x="6668621" y="3288927"/>
            <a:ext cx="3352800" cy="3124200"/>
          </a:xfrm>
          <a:prstGeom prst="ellipse">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a:solidFill>
                  <a:schemeClr val="tx1"/>
                </a:solidFill>
              </a:rPr>
              <a:t>ESTRATEGIAS PARA LA EXPLORACION DEL MUNDO NATURAL</a:t>
            </a:r>
          </a:p>
        </p:txBody>
      </p:sp>
      <p:sp>
        <p:nvSpPr>
          <p:cNvPr id="8" name="7 Redondear rectángulo de esquina diagonal"/>
          <p:cNvSpPr/>
          <p:nvPr/>
        </p:nvSpPr>
        <p:spPr>
          <a:xfrm>
            <a:off x="7628965" y="6805387"/>
            <a:ext cx="2057400" cy="8382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 Que hacen los maestros?</a:t>
            </a:r>
          </a:p>
        </p:txBody>
      </p:sp>
      <p:cxnSp>
        <p:nvCxnSpPr>
          <p:cNvPr id="10" name="9 Conector recto de flecha"/>
          <p:cNvCxnSpPr/>
          <p:nvPr/>
        </p:nvCxnSpPr>
        <p:spPr>
          <a:xfrm>
            <a:off x="8635253" y="7649246"/>
            <a:ext cx="0" cy="51210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Rectángulo"/>
          <p:cNvSpPr/>
          <p:nvPr/>
        </p:nvSpPr>
        <p:spPr>
          <a:xfrm>
            <a:off x="6060139" y="8227639"/>
            <a:ext cx="5369859" cy="1964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solidFill>
                  <a:schemeClr val="tx1"/>
                </a:solidFill>
              </a:rPr>
              <a:t>Un profesor sabe algo que los alumnos no comprenden. El profesor puede transformar  la comprensión, habilidades  para desenvolverse , actitudes o valores deseados</a:t>
            </a:r>
          </a:p>
        </p:txBody>
      </p:sp>
      <p:sp>
        <p:nvSpPr>
          <p:cNvPr id="12" name="11 Redondear rectángulo de esquina diagonal"/>
          <p:cNvSpPr/>
          <p:nvPr/>
        </p:nvSpPr>
        <p:spPr>
          <a:xfrm>
            <a:off x="6668621" y="2171701"/>
            <a:ext cx="3392020" cy="8807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Conocimiento didactico del contenido, ¿Qué es?</a:t>
            </a:r>
          </a:p>
        </p:txBody>
      </p:sp>
      <p:cxnSp>
        <p:nvCxnSpPr>
          <p:cNvPr id="14" name="13 Conector recto de flecha"/>
          <p:cNvCxnSpPr/>
          <p:nvPr/>
        </p:nvCxnSpPr>
        <p:spPr>
          <a:xfrm flipV="1">
            <a:off x="8460441" y="1713940"/>
            <a:ext cx="0" cy="38156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14 Rectángulo"/>
          <p:cNvSpPr/>
          <p:nvPr/>
        </p:nvSpPr>
        <p:spPr>
          <a:xfrm>
            <a:off x="6060141" y="47626"/>
            <a:ext cx="4800600" cy="16663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Es la categoría que con mayor probabilidad permite distinguir entre la comprensión del contenido  del especialista y la del pedagogo.</a:t>
            </a:r>
          </a:p>
        </p:txBody>
      </p:sp>
      <p:sp>
        <p:nvSpPr>
          <p:cNvPr id="16" name="15 Redondear rectángulo de esquina diagonal"/>
          <p:cNvSpPr/>
          <p:nvPr/>
        </p:nvSpPr>
        <p:spPr>
          <a:xfrm>
            <a:off x="12877800" y="4402795"/>
            <a:ext cx="3048000" cy="110826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Etapas en las que el profesor prepara su clase.</a:t>
            </a:r>
          </a:p>
        </p:txBody>
      </p:sp>
      <p:cxnSp>
        <p:nvCxnSpPr>
          <p:cNvPr id="18" name="17 Conector recto de flecha"/>
          <p:cNvCxnSpPr/>
          <p:nvPr/>
        </p:nvCxnSpPr>
        <p:spPr>
          <a:xfrm flipV="1">
            <a:off x="14971057" y="2054292"/>
            <a:ext cx="13447" cy="4784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18 Rectángulo"/>
          <p:cNvSpPr/>
          <p:nvPr/>
        </p:nvSpPr>
        <p:spPr>
          <a:xfrm>
            <a:off x="12115800" y="5934746"/>
            <a:ext cx="5791200" cy="3429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MX" sz="2400" dirty="0"/>
              <a:t>Preparación: Estructuración, interpretación y análisis de objetivos y textos.</a:t>
            </a:r>
          </a:p>
          <a:p>
            <a:r>
              <a:rPr lang="es-MX" sz="2400" dirty="0"/>
              <a:t>Representación: Demostraciones o explicaciones de repertorios de representaciones.</a:t>
            </a:r>
          </a:p>
          <a:p>
            <a:r>
              <a:rPr lang="es-MX" sz="2400" dirty="0"/>
              <a:t>Selección: Escoger y ordenar algún repertorio  para su  representación.</a:t>
            </a:r>
          </a:p>
          <a:p>
            <a:r>
              <a:rPr lang="es-MX" sz="2400" dirty="0"/>
              <a:t>Adaptación: Ajustarse a las características de los alumnos.</a:t>
            </a:r>
          </a:p>
        </p:txBody>
      </p:sp>
      <p:sp>
        <p:nvSpPr>
          <p:cNvPr id="20" name="19 Redondear rectángulo de esquina diagonal"/>
          <p:cNvSpPr/>
          <p:nvPr/>
        </p:nvSpPr>
        <p:spPr>
          <a:xfrm>
            <a:off x="2622176" y="4773708"/>
            <a:ext cx="2864224" cy="1414182"/>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Herramientas (2) para documentar el CDC de los profesores.</a:t>
            </a:r>
          </a:p>
        </p:txBody>
      </p:sp>
      <p:cxnSp>
        <p:nvCxnSpPr>
          <p:cNvPr id="22" name="21 Conector recto de flecha"/>
          <p:cNvCxnSpPr>
            <a:stCxn id="20" idx="1"/>
          </p:cNvCxnSpPr>
          <p:nvPr/>
        </p:nvCxnSpPr>
        <p:spPr>
          <a:xfrm>
            <a:off x="4054288" y="6187890"/>
            <a:ext cx="0" cy="490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22 Rectángulo"/>
          <p:cNvSpPr/>
          <p:nvPr/>
        </p:nvSpPr>
        <p:spPr>
          <a:xfrm>
            <a:off x="251012" y="6694956"/>
            <a:ext cx="5235388" cy="306536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Presentar ideas centrales del contenido , formas ingeniosas de  dar clase, proyectos y evaluar.</a:t>
            </a:r>
          </a:p>
          <a:p>
            <a:pPr algn="ctr"/>
            <a:r>
              <a:rPr lang="es-MX" sz="2400" dirty="0"/>
              <a:t>Enfoque constructivista de enseñanza; el aprendiz logra construir conocimientos en base a lo que sabe, el profesor entiende y transforma el contenido a diferentes niveles y dificultades.</a:t>
            </a:r>
          </a:p>
          <a:p>
            <a:pPr algn="ctr"/>
            <a:endParaRPr lang="es-MX" dirty="0"/>
          </a:p>
        </p:txBody>
      </p:sp>
      <p:sp>
        <p:nvSpPr>
          <p:cNvPr id="25" name="24 Redondear rectángulo de esquina diagonal"/>
          <p:cNvSpPr/>
          <p:nvPr/>
        </p:nvSpPr>
        <p:spPr>
          <a:xfrm>
            <a:off x="838200" y="3288927"/>
            <a:ext cx="2969560" cy="102673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5 Componentes del (CDC)</a:t>
            </a:r>
          </a:p>
        </p:txBody>
      </p:sp>
      <p:cxnSp>
        <p:nvCxnSpPr>
          <p:cNvPr id="27" name="26 Conector recto de flecha"/>
          <p:cNvCxnSpPr/>
          <p:nvPr/>
        </p:nvCxnSpPr>
        <p:spPr>
          <a:xfrm flipH="1" flipV="1">
            <a:off x="2292723" y="2914692"/>
            <a:ext cx="13448" cy="36132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8" name="27 Rectángulo"/>
          <p:cNvSpPr/>
          <p:nvPr/>
        </p:nvSpPr>
        <p:spPr>
          <a:xfrm>
            <a:off x="127746" y="0"/>
            <a:ext cx="5358654" cy="28819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¿Qué se va a enseñar?</a:t>
            </a:r>
          </a:p>
          <a:p>
            <a:pPr algn="ctr"/>
            <a:r>
              <a:rPr lang="es-MX" sz="2400" dirty="0">
                <a:solidFill>
                  <a:schemeClr val="tx1"/>
                </a:solidFill>
              </a:rPr>
              <a:t>¿ Porque o para que se va a enseñar? </a:t>
            </a:r>
          </a:p>
          <a:p>
            <a:pPr algn="ctr"/>
            <a:r>
              <a:rPr lang="es-MX" sz="2400" dirty="0">
                <a:solidFill>
                  <a:schemeClr val="tx1"/>
                </a:solidFill>
              </a:rPr>
              <a:t>¿Cómo se va a enseñar?}</a:t>
            </a:r>
          </a:p>
          <a:p>
            <a:pPr algn="ctr"/>
            <a:r>
              <a:rPr lang="es-MX" sz="2400" dirty="0">
                <a:solidFill>
                  <a:schemeClr val="tx1"/>
                </a:solidFill>
              </a:rPr>
              <a:t>¿A quienes se va a enseñar?</a:t>
            </a:r>
          </a:p>
          <a:p>
            <a:pPr algn="ctr"/>
            <a:r>
              <a:rPr lang="es-MX" sz="2400" dirty="0">
                <a:solidFill>
                  <a:schemeClr val="tx1"/>
                </a:solidFill>
              </a:rPr>
              <a:t>¿Cómo se va a medir el nivel de aprendizaje?</a:t>
            </a:r>
          </a:p>
          <a:p>
            <a:pPr algn="ctr"/>
            <a:r>
              <a:rPr lang="es-MX" sz="2400" dirty="0">
                <a:solidFill>
                  <a:schemeClr val="tx1"/>
                </a:solidFill>
              </a:rPr>
              <a:t>Y se agrega uno mas</a:t>
            </a:r>
          </a:p>
          <a:p>
            <a:pPr algn="ctr"/>
            <a:r>
              <a:rPr lang="es-MX" sz="2400" dirty="0">
                <a:solidFill>
                  <a:schemeClr val="tx1"/>
                </a:solidFill>
              </a:rPr>
              <a:t>Eficacia del profesor</a:t>
            </a:r>
          </a:p>
        </p:txBody>
      </p:sp>
      <p:sp>
        <p:nvSpPr>
          <p:cNvPr id="33" name="32 Redondear rectángulo de esquina diagonal"/>
          <p:cNvSpPr/>
          <p:nvPr/>
        </p:nvSpPr>
        <p:spPr>
          <a:xfrm>
            <a:off x="13514294" y="2528111"/>
            <a:ext cx="2438400" cy="907397"/>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solidFill>
                  <a:schemeClr val="tx1"/>
                </a:solidFill>
              </a:rPr>
              <a:t>Para que enseñamos C.N</a:t>
            </a:r>
          </a:p>
        </p:txBody>
      </p:sp>
      <p:sp>
        <p:nvSpPr>
          <p:cNvPr id="34" name="33 Rectángulo"/>
          <p:cNvSpPr/>
          <p:nvPr/>
        </p:nvSpPr>
        <p:spPr>
          <a:xfrm>
            <a:off x="12115800" y="288994"/>
            <a:ext cx="5562600" cy="173168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400" dirty="0"/>
              <a:t>Para formar  ciudadanos con competencias científicas y tecnológicas  que les permitan comprender el mundo que los rodea y participar en la resolución de problemas.</a:t>
            </a:r>
          </a:p>
        </p:txBody>
      </p:sp>
      <p:cxnSp>
        <p:nvCxnSpPr>
          <p:cNvPr id="36" name="35 Conector recto de flecha"/>
          <p:cNvCxnSpPr/>
          <p:nvPr/>
        </p:nvCxnSpPr>
        <p:spPr>
          <a:xfrm>
            <a:off x="14554200" y="5580324"/>
            <a:ext cx="0" cy="3544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075" y="2054292"/>
            <a:ext cx="1119187" cy="1052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288" y="3017885"/>
            <a:ext cx="1697691" cy="1186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91" y="5212964"/>
            <a:ext cx="1637180" cy="1089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141" y="6564948"/>
            <a:ext cx="1335884" cy="1340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t="17006"/>
          <a:stretch/>
        </p:blipFill>
        <p:spPr bwMode="auto">
          <a:xfrm>
            <a:off x="11412069" y="4016949"/>
            <a:ext cx="1219202" cy="15135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31764" b="13663"/>
          <a:stretch/>
        </p:blipFill>
        <p:spPr bwMode="auto">
          <a:xfrm>
            <a:off x="16383000" y="2195837"/>
            <a:ext cx="1769290" cy="12396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fade">
                                      <p:cBhvr>
                                        <p:cTn id="36" dur="5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barn(inVertical)">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53"/>
                                        </p:tgtEl>
                                        <p:attrNameLst>
                                          <p:attrName>style.visibility</p:attrName>
                                        </p:attrNameLst>
                                      </p:cBhvr>
                                      <p:to>
                                        <p:strVal val="visible"/>
                                      </p:to>
                                    </p:set>
                                    <p:animEffect transition="in" filter="fade">
                                      <p:cBhvr>
                                        <p:cTn id="53" dur="500"/>
                                        <p:tgtEl>
                                          <p:spTgt spid="2053"/>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54"/>
                                        </p:tgtEl>
                                        <p:attrNameLst>
                                          <p:attrName>style.visibility</p:attrName>
                                        </p:attrNameLst>
                                      </p:cBhvr>
                                      <p:to>
                                        <p:strVal val="visible"/>
                                      </p:to>
                                    </p:set>
                                    <p:animEffect transition="in" filter="fade">
                                      <p:cBhvr>
                                        <p:cTn id="70" dur="500"/>
                                        <p:tgtEl>
                                          <p:spTgt spid="205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barn(inVertical)">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55"/>
                                        </p:tgtEl>
                                        <p:attrNameLst>
                                          <p:attrName>style.visibility</p:attrName>
                                        </p:attrNameLst>
                                      </p:cBhvr>
                                      <p:to>
                                        <p:strVal val="visible"/>
                                      </p:to>
                                    </p:set>
                                    <p:animEffect transition="in" filter="fade">
                                      <p:cBhvr>
                                        <p:cTn id="87" dur="500"/>
                                        <p:tgtEl>
                                          <p:spTgt spid="2055"/>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1000"/>
                                        <p:tgtEl>
                                          <p:spTgt spid="33"/>
                                        </p:tgtEl>
                                      </p:cBhvr>
                                    </p:animEffect>
                                    <p:anim calcmode="lin" valueType="num">
                                      <p:cBhvr>
                                        <p:cTn id="98" dur="1000" fill="hold"/>
                                        <p:tgtEl>
                                          <p:spTgt spid="33"/>
                                        </p:tgtEl>
                                        <p:attrNameLst>
                                          <p:attrName>ppt_x</p:attrName>
                                        </p:attrNameLst>
                                      </p:cBhvr>
                                      <p:tavLst>
                                        <p:tav tm="0">
                                          <p:val>
                                            <p:strVal val="#ppt_x"/>
                                          </p:val>
                                        </p:tav>
                                        <p:tav tm="100000">
                                          <p:val>
                                            <p:strVal val="#ppt_x"/>
                                          </p:val>
                                        </p:tav>
                                      </p:tavLst>
                                    </p:anim>
                                    <p:anim calcmode="lin" valueType="num">
                                      <p:cBhvr>
                                        <p:cTn id="9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2056"/>
                                        </p:tgtEl>
                                        <p:attrNameLst>
                                          <p:attrName>style.visibility</p:attrName>
                                        </p:attrNameLst>
                                      </p:cBhvr>
                                      <p:to>
                                        <p:strVal val="visible"/>
                                      </p:to>
                                    </p:set>
                                    <p:animEffect transition="in" filter="fade">
                                      <p:cBhvr>
                                        <p:cTn id="104" dur="500"/>
                                        <p:tgtEl>
                                          <p:spTgt spid="2056"/>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barn(inVertical)">
                                      <p:cBhvr>
                                        <p:cTn id="10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5" grpId="0" animBg="1"/>
      <p:bldP spid="16" grpId="0" animBg="1"/>
      <p:bldP spid="19" grpId="0" animBg="1"/>
      <p:bldP spid="20" grpId="0" animBg="1"/>
      <p:bldP spid="23" grpId="0" animBg="1"/>
      <p:bldP spid="25" grpId="0" animBg="1"/>
      <p:bldP spid="28"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DB689"/>
        </a:solidFill>
        <a:effectLst/>
      </p:bgPr>
    </p:bg>
    <p:spTree>
      <p:nvGrpSpPr>
        <p:cNvPr id="1" name=""/>
        <p:cNvGrpSpPr/>
        <p:nvPr/>
      </p:nvGrpSpPr>
      <p:grpSpPr>
        <a:xfrm>
          <a:off x="0" y="0"/>
          <a:ext cx="0" cy="0"/>
          <a:chOff x="0" y="0"/>
          <a:chExt cx="0" cy="0"/>
        </a:xfrm>
      </p:grpSpPr>
      <p:sp>
        <p:nvSpPr>
          <p:cNvPr id="2" name="Paralelogramo 1">
            <a:extLst>
              <a:ext uri="{FF2B5EF4-FFF2-40B4-BE49-F238E27FC236}">
                <a16:creationId xmlns:a16="http://schemas.microsoft.com/office/drawing/2014/main" id="{54EA355A-ABD3-47CB-89B7-2D80C1111035}"/>
              </a:ext>
            </a:extLst>
          </p:cNvPr>
          <p:cNvSpPr/>
          <p:nvPr/>
        </p:nvSpPr>
        <p:spPr>
          <a:xfrm>
            <a:off x="-304800" y="0"/>
            <a:ext cx="7239000" cy="10287000"/>
          </a:xfrm>
          <a:prstGeom prst="parallelogram">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Grupo 6">
            <a:extLst>
              <a:ext uri="{FF2B5EF4-FFF2-40B4-BE49-F238E27FC236}">
                <a16:creationId xmlns:a16="http://schemas.microsoft.com/office/drawing/2014/main" id="{84E2F1FA-C0D6-44CE-A6C2-11AAC619CA24}"/>
              </a:ext>
            </a:extLst>
          </p:cNvPr>
          <p:cNvGrpSpPr/>
          <p:nvPr/>
        </p:nvGrpSpPr>
        <p:grpSpPr>
          <a:xfrm>
            <a:off x="-121312" y="425292"/>
            <a:ext cx="5483510" cy="2121216"/>
            <a:chOff x="4495800" y="277655"/>
            <a:chExt cx="9000712" cy="2735707"/>
          </a:xfrm>
        </p:grpSpPr>
        <p:sp>
          <p:nvSpPr>
            <p:cNvPr id="3" name="Elipse 2">
              <a:extLst>
                <a:ext uri="{FF2B5EF4-FFF2-40B4-BE49-F238E27FC236}">
                  <a16:creationId xmlns:a16="http://schemas.microsoft.com/office/drawing/2014/main" id="{A4758CCE-352F-4E53-AB25-73AF7FCE99EE}"/>
                </a:ext>
              </a:extLst>
            </p:cNvPr>
            <p:cNvSpPr/>
            <p:nvPr/>
          </p:nvSpPr>
          <p:spPr>
            <a:xfrm>
              <a:off x="4581113" y="277655"/>
              <a:ext cx="8915399" cy="2646219"/>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Elipse 3">
              <a:extLst>
                <a:ext uri="{FF2B5EF4-FFF2-40B4-BE49-F238E27FC236}">
                  <a16:creationId xmlns:a16="http://schemas.microsoft.com/office/drawing/2014/main" id="{B726C884-D40A-419E-8831-38D34FB86EDF}"/>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6" name="CuadroTexto 5">
            <a:extLst>
              <a:ext uri="{FF2B5EF4-FFF2-40B4-BE49-F238E27FC236}">
                <a16:creationId xmlns:a16="http://schemas.microsoft.com/office/drawing/2014/main" id="{1A394D25-03B2-43B9-95F4-F10AE615B662}"/>
              </a:ext>
            </a:extLst>
          </p:cNvPr>
          <p:cNvSpPr txBox="1"/>
          <p:nvPr/>
        </p:nvSpPr>
        <p:spPr>
          <a:xfrm>
            <a:off x="270164" y="1104900"/>
            <a:ext cx="6130636" cy="707886"/>
          </a:xfrm>
          <a:prstGeom prst="rect">
            <a:avLst/>
          </a:prstGeom>
          <a:noFill/>
        </p:spPr>
        <p:txBody>
          <a:bodyPr wrap="square" rtlCol="0">
            <a:spAutoFit/>
          </a:bodyPr>
          <a:lstStyle/>
          <a:p>
            <a:r>
              <a:rPr lang="es-MX" sz="3200" b="1" dirty="0">
                <a:solidFill>
                  <a:srgbClr val="FFF9B0"/>
                </a:solidFill>
                <a:latin typeface="Arial" panose="020B0604020202020204" pitchFamily="34" charset="0"/>
              </a:rPr>
              <a:t>¿QUÉ </a:t>
            </a:r>
            <a:r>
              <a:rPr lang="es-MX" sz="3200" b="1" dirty="0">
                <a:solidFill>
                  <a:srgbClr val="FFF9B0"/>
                </a:solidFill>
                <a:effectLst/>
                <a:latin typeface="Arial" panose="020B0604020202020204" pitchFamily="34" charset="0"/>
                <a:ea typeface="Times New Roman" panose="02020603050405020304" pitchFamily="18" charset="0"/>
              </a:rPr>
              <a:t>ES LA CIENCIA</a:t>
            </a:r>
            <a:r>
              <a:rPr lang="es-MX" sz="4000" b="1" dirty="0">
                <a:solidFill>
                  <a:srgbClr val="FFF9B0"/>
                </a:solidFill>
                <a:effectLst/>
                <a:latin typeface="Arial" panose="020B0604020202020204" pitchFamily="34" charset="0"/>
                <a:ea typeface="Times New Roman" panose="02020603050405020304" pitchFamily="18" charset="0"/>
              </a:rPr>
              <a:t>? </a:t>
            </a:r>
            <a:endParaRPr lang="es-MX" sz="6600" dirty="0">
              <a:solidFill>
                <a:srgbClr val="FFF9B0"/>
              </a:solidFill>
            </a:endParaRPr>
          </a:p>
        </p:txBody>
      </p:sp>
      <p:grpSp>
        <p:nvGrpSpPr>
          <p:cNvPr id="11" name="Grupo 10">
            <a:extLst>
              <a:ext uri="{FF2B5EF4-FFF2-40B4-BE49-F238E27FC236}">
                <a16:creationId xmlns:a16="http://schemas.microsoft.com/office/drawing/2014/main" id="{0E52F99A-12F5-4F13-B99C-9A1BEFDE607E}"/>
              </a:ext>
            </a:extLst>
          </p:cNvPr>
          <p:cNvGrpSpPr/>
          <p:nvPr/>
        </p:nvGrpSpPr>
        <p:grpSpPr>
          <a:xfrm>
            <a:off x="140422" y="3199142"/>
            <a:ext cx="5012016" cy="6317774"/>
            <a:chOff x="9334499" y="1780592"/>
            <a:chExt cx="5940137" cy="6410908"/>
          </a:xfrm>
        </p:grpSpPr>
        <p:sp>
          <p:nvSpPr>
            <p:cNvPr id="8" name="Rectángulo: esquinas redondeadas 7">
              <a:extLst>
                <a:ext uri="{FF2B5EF4-FFF2-40B4-BE49-F238E27FC236}">
                  <a16:creationId xmlns:a16="http://schemas.microsoft.com/office/drawing/2014/main" id="{5C2D7836-A57B-4855-9E9B-16F614128207}"/>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esquinas redondeadas 8">
              <a:extLst>
                <a:ext uri="{FF2B5EF4-FFF2-40B4-BE49-F238E27FC236}">
                  <a16:creationId xmlns:a16="http://schemas.microsoft.com/office/drawing/2014/main" id="{8E5D23C9-B3F4-41F6-917D-15BE66562685}"/>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2" name="CuadroTexto 11">
            <a:extLst>
              <a:ext uri="{FF2B5EF4-FFF2-40B4-BE49-F238E27FC236}">
                <a16:creationId xmlns:a16="http://schemas.microsoft.com/office/drawing/2014/main" id="{936588F5-0DD5-4A9A-ADBC-217EE1DA3E0C}"/>
              </a:ext>
            </a:extLst>
          </p:cNvPr>
          <p:cNvSpPr txBox="1"/>
          <p:nvPr/>
        </p:nvSpPr>
        <p:spPr>
          <a:xfrm>
            <a:off x="513696" y="3808287"/>
            <a:ext cx="4265468" cy="5601533"/>
          </a:xfrm>
          <a:prstGeom prst="rect">
            <a:avLst/>
          </a:prstGeom>
          <a:noFill/>
        </p:spPr>
        <p:txBody>
          <a:bodyPr wrap="square" rtlCol="0">
            <a:spAutoFit/>
          </a:bodyPr>
          <a:lstStyle/>
          <a:p>
            <a:r>
              <a:rPr lang="es-MX" sz="2000" dirty="0">
                <a:solidFill>
                  <a:srgbClr val="EAD59E"/>
                </a:solidFill>
                <a:effectLst/>
                <a:latin typeface="Arial" panose="020B0604020202020204" pitchFamily="34" charset="0"/>
                <a:ea typeface="Times New Roman" panose="02020603050405020304" pitchFamily="18" charset="0"/>
              </a:rPr>
              <a:t>La ciencia no es sólo una colección de datos. Por supuesto, los datos son una parte muy importante de la ciencia</a:t>
            </a:r>
            <a:endParaRPr lang="es-MX" sz="2000" dirty="0">
              <a:solidFill>
                <a:srgbClr val="EAD59E"/>
              </a:solidFill>
              <a:latin typeface="Arial" panose="020B0604020202020204" pitchFamily="34" charset="0"/>
            </a:endParaRPr>
          </a:p>
          <a:p>
            <a:pPr algn="just">
              <a:lnSpc>
                <a:spcPct val="115000"/>
              </a:lnSpc>
              <a:spcAft>
                <a:spcPts val="600"/>
              </a:spcAft>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ciencia incluye: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Observar lo que está sucediendo;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Clasificar u organizar información;</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Predecir lo que sucederá;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Comprobar predicciones bajo condiciones controladas para ver si son correctas; y </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20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Sacar conclusiones.</a:t>
            </a:r>
            <a:endParaRPr lang="es-MX" sz="20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grpSp>
        <p:nvGrpSpPr>
          <p:cNvPr id="13" name="Grupo 12">
            <a:extLst>
              <a:ext uri="{FF2B5EF4-FFF2-40B4-BE49-F238E27FC236}">
                <a16:creationId xmlns:a16="http://schemas.microsoft.com/office/drawing/2014/main" id="{F670D68C-A5C0-486E-89A0-4B61CEA4DF9C}"/>
              </a:ext>
            </a:extLst>
          </p:cNvPr>
          <p:cNvGrpSpPr/>
          <p:nvPr/>
        </p:nvGrpSpPr>
        <p:grpSpPr>
          <a:xfrm>
            <a:off x="6094268" y="273565"/>
            <a:ext cx="5496621" cy="2424670"/>
            <a:chOff x="4495800" y="190500"/>
            <a:chExt cx="9005455" cy="2822862"/>
          </a:xfrm>
        </p:grpSpPr>
        <p:sp>
          <p:nvSpPr>
            <p:cNvPr id="14" name="Elipse 13">
              <a:extLst>
                <a:ext uri="{FF2B5EF4-FFF2-40B4-BE49-F238E27FC236}">
                  <a16:creationId xmlns:a16="http://schemas.microsoft.com/office/drawing/2014/main" id="{BCE1CB7C-94C0-4399-8CC7-77385ACBD5C8}"/>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34B1AD61-0053-46CF-992B-75E11E973744}"/>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16A66057-DDD6-48C8-9987-9E2B0E1E87CB}"/>
              </a:ext>
            </a:extLst>
          </p:cNvPr>
          <p:cNvGrpSpPr/>
          <p:nvPr/>
        </p:nvGrpSpPr>
        <p:grpSpPr>
          <a:xfrm>
            <a:off x="12377609" y="425292"/>
            <a:ext cx="5496621" cy="2424670"/>
            <a:chOff x="4495800" y="190500"/>
            <a:chExt cx="9005455" cy="2822862"/>
          </a:xfrm>
        </p:grpSpPr>
        <p:sp>
          <p:nvSpPr>
            <p:cNvPr id="20" name="Elipse 19">
              <a:extLst>
                <a:ext uri="{FF2B5EF4-FFF2-40B4-BE49-F238E27FC236}">
                  <a16:creationId xmlns:a16="http://schemas.microsoft.com/office/drawing/2014/main" id="{3EAEAA12-9E1E-47E6-87AF-8623007D81B1}"/>
                </a:ext>
              </a:extLst>
            </p:cNvPr>
            <p:cNvSpPr/>
            <p:nvPr/>
          </p:nvSpPr>
          <p:spPr>
            <a:xfrm>
              <a:off x="4585856" y="190500"/>
              <a:ext cx="8915399" cy="2646218"/>
            </a:xfrm>
            <a:prstGeom prst="ellipse">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1" name="Elipse 20">
              <a:extLst>
                <a:ext uri="{FF2B5EF4-FFF2-40B4-BE49-F238E27FC236}">
                  <a16:creationId xmlns:a16="http://schemas.microsoft.com/office/drawing/2014/main" id="{C176E8EB-04DB-4752-8049-0C11294511DD}"/>
                </a:ext>
              </a:extLst>
            </p:cNvPr>
            <p:cNvSpPr/>
            <p:nvPr/>
          </p:nvSpPr>
          <p:spPr>
            <a:xfrm>
              <a:off x="4495800" y="367144"/>
              <a:ext cx="8991600" cy="264621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4390454F-9F1E-4B90-BB31-3EA608AAA21F}"/>
              </a:ext>
            </a:extLst>
          </p:cNvPr>
          <p:cNvGrpSpPr/>
          <p:nvPr/>
        </p:nvGrpSpPr>
        <p:grpSpPr>
          <a:xfrm>
            <a:off x="6341786" y="3199142"/>
            <a:ext cx="5012016" cy="6317774"/>
            <a:chOff x="9334499" y="1780592"/>
            <a:chExt cx="5940137" cy="6410908"/>
          </a:xfrm>
        </p:grpSpPr>
        <p:sp>
          <p:nvSpPr>
            <p:cNvPr id="23" name="Rectángulo: esquinas redondeadas 22">
              <a:extLst>
                <a:ext uri="{FF2B5EF4-FFF2-40B4-BE49-F238E27FC236}">
                  <a16:creationId xmlns:a16="http://schemas.microsoft.com/office/drawing/2014/main" id="{E44F1EE3-6E4F-4FCA-8FFE-D3FB2713B1C0}"/>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F5ADB4CB-BF7B-4D62-B376-B49CDA56CAD4}"/>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5" name="CuadroTexto 24">
            <a:extLst>
              <a:ext uri="{FF2B5EF4-FFF2-40B4-BE49-F238E27FC236}">
                <a16:creationId xmlns:a16="http://schemas.microsoft.com/office/drawing/2014/main" id="{53E74E1E-249D-4162-901C-BAA774B6DA9D}"/>
              </a:ext>
            </a:extLst>
          </p:cNvPr>
          <p:cNvSpPr txBox="1"/>
          <p:nvPr/>
        </p:nvSpPr>
        <p:spPr>
          <a:xfrm>
            <a:off x="6315323" y="984276"/>
            <a:ext cx="4851281" cy="1041247"/>
          </a:xfrm>
          <a:prstGeom prst="rect">
            <a:avLst/>
          </a:prstGeom>
          <a:noFill/>
        </p:spPr>
        <p:txBody>
          <a:bodyPr wrap="square" rtlCol="0">
            <a:spAutoFit/>
          </a:bodyPr>
          <a:lstStyle/>
          <a:p>
            <a:pPr algn="ctr">
              <a:lnSpc>
                <a:spcPct val="115000"/>
              </a:lnSpc>
              <a:spcAft>
                <a:spcPts val="600"/>
              </a:spcAft>
            </a:pPr>
            <a:r>
              <a:rPr lang="es-MX" sz="2800" b="1" dirty="0">
                <a:solidFill>
                  <a:srgbClr val="FFF9B0"/>
                </a:solidFill>
                <a:latin typeface="Arial" panose="020B0604020202020204" pitchFamily="34" charset="0"/>
              </a:rPr>
              <a:t>CÓMO AYUDAR AL NIÑO A APRENDER CIENCIAS </a:t>
            </a:r>
          </a:p>
        </p:txBody>
      </p:sp>
      <p:sp>
        <p:nvSpPr>
          <p:cNvPr id="26" name="CuadroTexto 25">
            <a:extLst>
              <a:ext uri="{FF2B5EF4-FFF2-40B4-BE49-F238E27FC236}">
                <a16:creationId xmlns:a16="http://schemas.microsoft.com/office/drawing/2014/main" id="{809D2BC9-A697-4E12-BB43-C3529A3E26F5}"/>
              </a:ext>
            </a:extLst>
          </p:cNvPr>
          <p:cNvSpPr txBox="1"/>
          <p:nvPr/>
        </p:nvSpPr>
        <p:spPr>
          <a:xfrm>
            <a:off x="6502521" y="3803135"/>
            <a:ext cx="4690546" cy="5170646"/>
          </a:xfrm>
          <a:prstGeom prst="rect">
            <a:avLst/>
          </a:prstGeom>
          <a:noFill/>
        </p:spPr>
        <p:txBody>
          <a:bodyPr wrap="square" rtlCol="0">
            <a:spAutoFit/>
          </a:bodyPr>
          <a:lstStyle/>
          <a:p>
            <a:r>
              <a:rPr lang="es-MX" sz="2200" dirty="0">
                <a:solidFill>
                  <a:srgbClr val="EAD59E"/>
                </a:solidFill>
                <a:latin typeface="Arial" panose="020B0604020202020204" pitchFamily="34" charset="0"/>
                <a:cs typeface="Times New Roman" panose="02020603050405020304" pitchFamily="18" charset="0"/>
              </a:rPr>
              <a:t>El conocimiento científico es acumulativo: Para aprender cosas nuevas, uno necesita fundamentarlas en otras cosas que ya conoce. Por lo tanto, es importante que su niño comience a aprender temprano. Una buena manera para comenzar el proceso de aprendizaje es compartiendo con él su propio interés en las ciencias. La manera en que usted considera y habla sobre las ciencias puede influenciar las actitudes del niño hacia su estudio, -y la manera en que abordará su aprendizaje</a:t>
            </a:r>
            <a:r>
              <a:rPr lang="es-MX" sz="2200" dirty="0">
                <a:effectLst/>
                <a:latin typeface="Arial" panose="020B0604020202020204" pitchFamily="34" charset="0"/>
                <a:ea typeface="Times New Roman" panose="02020603050405020304" pitchFamily="18" charset="0"/>
              </a:rPr>
              <a:t>. </a:t>
            </a:r>
            <a:endParaRPr lang="es-MX" sz="2200" dirty="0"/>
          </a:p>
        </p:txBody>
      </p:sp>
      <p:grpSp>
        <p:nvGrpSpPr>
          <p:cNvPr id="27" name="Grupo 26">
            <a:extLst>
              <a:ext uri="{FF2B5EF4-FFF2-40B4-BE49-F238E27FC236}">
                <a16:creationId xmlns:a16="http://schemas.microsoft.com/office/drawing/2014/main" id="{3804AEF6-BABF-4DB9-ABC6-58268BAE3C22}"/>
              </a:ext>
            </a:extLst>
          </p:cNvPr>
          <p:cNvGrpSpPr/>
          <p:nvPr/>
        </p:nvGrpSpPr>
        <p:grpSpPr>
          <a:xfrm>
            <a:off x="12647395" y="3230315"/>
            <a:ext cx="5012016" cy="6317774"/>
            <a:chOff x="9334499" y="1780592"/>
            <a:chExt cx="5940137" cy="6410908"/>
          </a:xfrm>
        </p:grpSpPr>
        <p:sp>
          <p:nvSpPr>
            <p:cNvPr id="28" name="Rectángulo: esquinas redondeadas 27">
              <a:extLst>
                <a:ext uri="{FF2B5EF4-FFF2-40B4-BE49-F238E27FC236}">
                  <a16:creationId xmlns:a16="http://schemas.microsoft.com/office/drawing/2014/main" id="{B19DFF5E-148D-4DB8-BB32-E7234D3A8EC1}"/>
                </a:ext>
              </a:extLst>
            </p:cNvPr>
            <p:cNvSpPr/>
            <p:nvPr/>
          </p:nvSpPr>
          <p:spPr>
            <a:xfrm>
              <a:off x="9525000" y="1780592"/>
              <a:ext cx="5749636" cy="6193558"/>
            </a:xfrm>
            <a:prstGeom prst="roundRect">
              <a:avLst/>
            </a:prstGeom>
            <a:solidFill>
              <a:srgbClr val="193D2D"/>
            </a:solidFill>
            <a:ln>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esquinas redondeadas 28">
              <a:extLst>
                <a:ext uri="{FF2B5EF4-FFF2-40B4-BE49-F238E27FC236}">
                  <a16:creationId xmlns:a16="http://schemas.microsoft.com/office/drawing/2014/main" id="{286F41A0-5094-4738-BF6A-822CA83F2AD1}"/>
                </a:ext>
              </a:extLst>
            </p:cNvPr>
            <p:cNvSpPr/>
            <p:nvPr/>
          </p:nvSpPr>
          <p:spPr>
            <a:xfrm>
              <a:off x="9334499" y="2193786"/>
              <a:ext cx="5749637" cy="599771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0" name="CuadroTexto 29">
            <a:extLst>
              <a:ext uri="{FF2B5EF4-FFF2-40B4-BE49-F238E27FC236}">
                <a16:creationId xmlns:a16="http://schemas.microsoft.com/office/drawing/2014/main" id="{E835F456-A2E8-446A-83B1-A0AECFED6852}"/>
              </a:ext>
            </a:extLst>
          </p:cNvPr>
          <p:cNvSpPr txBox="1"/>
          <p:nvPr/>
        </p:nvSpPr>
        <p:spPr>
          <a:xfrm>
            <a:off x="12854835" y="984276"/>
            <a:ext cx="4643841" cy="1661993"/>
          </a:xfrm>
          <a:prstGeom prst="rect">
            <a:avLst/>
          </a:prstGeom>
          <a:noFill/>
        </p:spPr>
        <p:txBody>
          <a:bodyPr wrap="square" rtlCol="0">
            <a:spAutoFit/>
          </a:bodyPr>
          <a:lstStyle/>
          <a:p>
            <a:pPr algn="ctr"/>
            <a:r>
              <a:rPr lang="es-MX" sz="2800" b="1" dirty="0">
                <a:solidFill>
                  <a:srgbClr val="FFF9B0"/>
                </a:solidFill>
                <a:latin typeface="Arial" panose="020B0604020202020204" pitchFamily="34" charset="0"/>
              </a:rPr>
              <a:t>CONSEJOS PARA ENSEÑAR CIENCIA AL NIÑO EN PREESCOLAR </a:t>
            </a:r>
          </a:p>
          <a:p>
            <a:endParaRPr lang="es-MX" dirty="0"/>
          </a:p>
        </p:txBody>
      </p:sp>
      <p:sp>
        <p:nvSpPr>
          <p:cNvPr id="31" name="CuadroTexto 30">
            <a:extLst>
              <a:ext uri="{FF2B5EF4-FFF2-40B4-BE49-F238E27FC236}">
                <a16:creationId xmlns:a16="http://schemas.microsoft.com/office/drawing/2014/main" id="{F7CE9D78-BC3C-4A2B-AC92-2008411A5336}"/>
              </a:ext>
            </a:extLst>
          </p:cNvPr>
          <p:cNvSpPr txBox="1"/>
          <p:nvPr/>
        </p:nvSpPr>
        <p:spPr>
          <a:xfrm>
            <a:off x="12854835" y="3803135"/>
            <a:ext cx="4442565" cy="5763116"/>
          </a:xfrm>
          <a:prstGeom prst="rect">
            <a:avLst/>
          </a:prstGeom>
          <a:noFill/>
        </p:spPr>
        <p:txBody>
          <a:bodyPr wrap="square" rtlCol="0">
            <a:spAutoFit/>
          </a:bodyPr>
          <a:lstStyle/>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aprovechar la curiosidad, iniciativa y asombro natural de los niños.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niños pueden aprender conceptos científicos mientras juegan.</a:t>
            </a: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“jugar a la ciencia” hace que la ciencia se vuelva en algo natural para los niños. </a:t>
            </a:r>
            <a:endParaRPr lang="es-MX" sz="1500" dirty="0">
              <a:solidFill>
                <a:srgbClr val="EAD59E"/>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Los educadores deben ser más “facilitadores” que “explicadores”.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Se pueden aprender conceptos científicos fuera y dentro del salón de clases.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La exploración es más importante que obtener una respuesta correcta o incorrecta.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El papel principal del educador en la enseñanza de la ciencia es el de proveer un ambiente apropiado para que los niños exploren a la naturaleza.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MX" sz="1500" dirty="0">
                <a:solidFill>
                  <a:srgbClr val="EAD59E"/>
                </a:solidFill>
                <a:effectLst/>
                <a:latin typeface="Arial" panose="020B0604020202020204" pitchFamily="34" charset="0"/>
                <a:ea typeface="Times New Roman" panose="02020603050405020304" pitchFamily="18" charset="0"/>
                <a:cs typeface="Times New Roman" panose="02020603050405020304" pitchFamily="18" charset="0"/>
              </a:rPr>
              <a:t>Hay que dar tiempo a que los niños entiendan las preguntas y formulen respuestas. </a:t>
            </a:r>
            <a:endParaRPr lang="es-MX" sz="1500" dirty="0">
              <a:solidFill>
                <a:srgbClr val="EAD59E"/>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Tree>
    <p:extLst>
      <p:ext uri="{BB962C8B-B14F-4D97-AF65-F5344CB8AC3E}">
        <p14:creationId xmlns:p14="http://schemas.microsoft.com/office/powerpoint/2010/main" val="1498972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D59E"/>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8BF97056-677D-4578-BCBD-7299636E2E30}"/>
              </a:ext>
            </a:extLst>
          </p:cNvPr>
          <p:cNvSpPr/>
          <p:nvPr/>
        </p:nvSpPr>
        <p:spPr>
          <a:xfrm>
            <a:off x="11277600" y="-2013082"/>
            <a:ext cx="11277600" cy="9372600"/>
          </a:xfrm>
          <a:prstGeom prst="ellipse">
            <a:avLst/>
          </a:prstGeom>
          <a:solidFill>
            <a:srgbClr val="FFF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DACC0D-D949-45E7-8FCC-E460470129C6}"/>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5BF55FA-BE10-4C0D-944B-B9795F38A9FF}"/>
              </a:ext>
            </a:extLst>
          </p:cNvPr>
          <p:cNvSpPr txBox="1"/>
          <p:nvPr/>
        </p:nvSpPr>
        <p:spPr>
          <a:xfrm>
            <a:off x="0" y="336105"/>
            <a:ext cx="19354800" cy="1292662"/>
          </a:xfrm>
          <a:prstGeom prst="rect">
            <a:avLst/>
          </a:prstGeom>
          <a:noFill/>
        </p:spPr>
        <p:txBody>
          <a:bodyPr wrap="square" rtlCol="0">
            <a:spAutoFit/>
          </a:bodyPr>
          <a:lstStyle/>
          <a:p>
            <a:pPr algn="ctr"/>
            <a:r>
              <a:rPr lang="es-MX" sz="6000" b="1" dirty="0">
                <a:solidFill>
                  <a:srgbClr val="193D2D"/>
                </a:solidFill>
                <a:effectLst/>
                <a:latin typeface="Arial" panose="020B0604020202020204" pitchFamily="34" charset="0"/>
                <a:ea typeface="Times New Roman" panose="02020603050405020304" pitchFamily="18" charset="0"/>
                <a:cs typeface="Times New Roman" panose="02020603050405020304" pitchFamily="18" charset="0"/>
              </a:rPr>
              <a:t>LOS SERES VIVOS Y LOS ECOSISTEMAS</a:t>
            </a:r>
            <a:endParaRPr lang="es-MX" sz="6000" dirty="0">
              <a:solidFill>
                <a:srgbClr val="193D2D"/>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s-MX" dirty="0"/>
          </a:p>
        </p:txBody>
      </p:sp>
      <p:sp>
        <p:nvSpPr>
          <p:cNvPr id="5" name="Nube 4">
            <a:extLst>
              <a:ext uri="{FF2B5EF4-FFF2-40B4-BE49-F238E27FC236}">
                <a16:creationId xmlns:a16="http://schemas.microsoft.com/office/drawing/2014/main" id="{203BB9CE-BB32-4C80-9029-9DD9F84D5C5C}"/>
              </a:ext>
            </a:extLst>
          </p:cNvPr>
          <p:cNvSpPr/>
          <p:nvPr/>
        </p:nvSpPr>
        <p:spPr>
          <a:xfrm>
            <a:off x="6297386" y="3844205"/>
            <a:ext cx="6591300" cy="35814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Nube 5">
            <a:extLst>
              <a:ext uri="{FF2B5EF4-FFF2-40B4-BE49-F238E27FC236}">
                <a16:creationId xmlns:a16="http://schemas.microsoft.com/office/drawing/2014/main" id="{BA180B60-2043-4B60-B9DA-BAB3E2366C1C}"/>
              </a:ext>
            </a:extLst>
          </p:cNvPr>
          <p:cNvSpPr/>
          <p:nvPr/>
        </p:nvSpPr>
        <p:spPr>
          <a:xfrm>
            <a:off x="6795407" y="3769594"/>
            <a:ext cx="6115050" cy="332830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A9634834-A400-4876-9A59-017337DA1366}"/>
              </a:ext>
            </a:extLst>
          </p:cNvPr>
          <p:cNvSpPr txBox="1"/>
          <p:nvPr/>
        </p:nvSpPr>
        <p:spPr>
          <a:xfrm>
            <a:off x="7643132" y="4437882"/>
            <a:ext cx="4419600" cy="1754326"/>
          </a:xfrm>
          <a:prstGeom prst="rect">
            <a:avLst/>
          </a:prstGeom>
          <a:noFill/>
        </p:spPr>
        <p:txBody>
          <a:bodyPr wrap="square" rtlCol="0">
            <a:spAutoFit/>
          </a:bodyPr>
          <a:lstStyle/>
          <a:p>
            <a:pPr algn="ctr">
              <a:spcAft>
                <a:spcPts val="600"/>
              </a:spcAft>
            </a:pPr>
            <a:r>
              <a:rPr lang="es-MX" sz="5400" b="1" dirty="0">
                <a:solidFill>
                  <a:srgbClr val="EAD59E"/>
                </a:solidFill>
                <a:effectLst/>
                <a:latin typeface="Arial" panose="020B0604020202020204" pitchFamily="34" charset="0"/>
                <a:ea typeface="Times New Roman" panose="02020603050405020304" pitchFamily="18" charset="0"/>
              </a:rPr>
              <a:t>DIVERSIDAD DE LA VIDA </a:t>
            </a:r>
            <a:endParaRPr lang="es-MX" sz="5400" b="1" dirty="0">
              <a:solidFill>
                <a:srgbClr val="EAD59E"/>
              </a:solidFill>
              <a:effectLst/>
              <a:latin typeface="Times New Roman" panose="02020603050405020304" pitchFamily="18" charset="0"/>
              <a:ea typeface="Times New Roman" panose="02020603050405020304" pitchFamily="18" charset="0"/>
            </a:endParaRPr>
          </a:p>
        </p:txBody>
      </p:sp>
      <p:grpSp>
        <p:nvGrpSpPr>
          <p:cNvPr id="11" name="Grupo 10">
            <a:extLst>
              <a:ext uri="{FF2B5EF4-FFF2-40B4-BE49-F238E27FC236}">
                <a16:creationId xmlns:a16="http://schemas.microsoft.com/office/drawing/2014/main" id="{AC0A3665-63B6-4352-97EF-4E93F00E4B64}"/>
              </a:ext>
            </a:extLst>
          </p:cNvPr>
          <p:cNvGrpSpPr/>
          <p:nvPr/>
        </p:nvGrpSpPr>
        <p:grpSpPr>
          <a:xfrm>
            <a:off x="737262" y="2059744"/>
            <a:ext cx="3983902" cy="2283656"/>
            <a:chOff x="140423" y="3273203"/>
            <a:chExt cx="5031652" cy="6243713"/>
          </a:xfrm>
        </p:grpSpPr>
        <p:sp>
          <p:nvSpPr>
            <p:cNvPr id="9" name="Rectángulo: esquinas redondeadas 8">
              <a:extLst>
                <a:ext uri="{FF2B5EF4-FFF2-40B4-BE49-F238E27FC236}">
                  <a16:creationId xmlns:a16="http://schemas.microsoft.com/office/drawing/2014/main" id="{B4D0CF02-6132-42DB-A16D-4C88176ADDD5}"/>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redondeadas 9">
              <a:extLst>
                <a:ext uri="{FF2B5EF4-FFF2-40B4-BE49-F238E27FC236}">
                  <a16:creationId xmlns:a16="http://schemas.microsoft.com/office/drawing/2014/main" id="{131DA45A-B2D9-44E5-8524-AC0E8C79E518}"/>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Grupo 11">
            <a:extLst>
              <a:ext uri="{FF2B5EF4-FFF2-40B4-BE49-F238E27FC236}">
                <a16:creationId xmlns:a16="http://schemas.microsoft.com/office/drawing/2014/main" id="{530BABE4-8524-4AD9-8CEE-2A9CB3A9FF78}"/>
              </a:ext>
            </a:extLst>
          </p:cNvPr>
          <p:cNvGrpSpPr/>
          <p:nvPr/>
        </p:nvGrpSpPr>
        <p:grpSpPr>
          <a:xfrm>
            <a:off x="7882042" y="1275747"/>
            <a:ext cx="3983902" cy="2283656"/>
            <a:chOff x="140423" y="3273203"/>
            <a:chExt cx="5031652" cy="6243713"/>
          </a:xfrm>
        </p:grpSpPr>
        <p:sp>
          <p:nvSpPr>
            <p:cNvPr id="13" name="Rectángulo: esquinas redondeadas 12">
              <a:extLst>
                <a:ext uri="{FF2B5EF4-FFF2-40B4-BE49-F238E27FC236}">
                  <a16:creationId xmlns:a16="http://schemas.microsoft.com/office/drawing/2014/main" id="{BCFCC0FC-D927-4165-81F0-3567059ECE60}"/>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esquinas redondeadas 13">
              <a:extLst>
                <a:ext uri="{FF2B5EF4-FFF2-40B4-BE49-F238E27FC236}">
                  <a16:creationId xmlns:a16="http://schemas.microsoft.com/office/drawing/2014/main" id="{C112662B-D009-4FA3-8555-2B4F3B2B11E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73579723-22E6-4B62-804E-A3B709C1DD73}"/>
              </a:ext>
            </a:extLst>
          </p:cNvPr>
          <p:cNvGrpSpPr/>
          <p:nvPr/>
        </p:nvGrpSpPr>
        <p:grpSpPr>
          <a:xfrm>
            <a:off x="14356051" y="2154226"/>
            <a:ext cx="3983902" cy="2283656"/>
            <a:chOff x="140423" y="3273203"/>
            <a:chExt cx="5031652" cy="6243713"/>
          </a:xfrm>
        </p:grpSpPr>
        <p:sp>
          <p:nvSpPr>
            <p:cNvPr id="17" name="Rectángulo: esquinas redondeadas 16">
              <a:extLst>
                <a:ext uri="{FF2B5EF4-FFF2-40B4-BE49-F238E27FC236}">
                  <a16:creationId xmlns:a16="http://schemas.microsoft.com/office/drawing/2014/main" id="{A306AD90-FCF0-487F-AC6E-FE6D7E487E74}"/>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Rectángulo: esquinas redondeadas 17">
              <a:extLst>
                <a:ext uri="{FF2B5EF4-FFF2-40B4-BE49-F238E27FC236}">
                  <a16:creationId xmlns:a16="http://schemas.microsoft.com/office/drawing/2014/main" id="{427BA125-B0EF-47B4-81DD-60490C8827B2}"/>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9" name="Grupo 18">
            <a:extLst>
              <a:ext uri="{FF2B5EF4-FFF2-40B4-BE49-F238E27FC236}">
                <a16:creationId xmlns:a16="http://schemas.microsoft.com/office/drawing/2014/main" id="{04026F71-30B4-468C-852E-F647DED4914F}"/>
              </a:ext>
            </a:extLst>
          </p:cNvPr>
          <p:cNvGrpSpPr/>
          <p:nvPr/>
        </p:nvGrpSpPr>
        <p:grpSpPr>
          <a:xfrm>
            <a:off x="816698" y="5981700"/>
            <a:ext cx="3983902" cy="2283656"/>
            <a:chOff x="140423" y="3273203"/>
            <a:chExt cx="5031652" cy="6243713"/>
          </a:xfrm>
        </p:grpSpPr>
        <p:sp>
          <p:nvSpPr>
            <p:cNvPr id="20" name="Rectángulo: esquinas redondeadas 19">
              <a:extLst>
                <a:ext uri="{FF2B5EF4-FFF2-40B4-BE49-F238E27FC236}">
                  <a16:creationId xmlns:a16="http://schemas.microsoft.com/office/drawing/2014/main" id="{32428722-BEC6-45BB-8C50-92382C1B062C}"/>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esquinas redondeadas 20">
              <a:extLst>
                <a:ext uri="{FF2B5EF4-FFF2-40B4-BE49-F238E27FC236}">
                  <a16:creationId xmlns:a16="http://schemas.microsoft.com/office/drawing/2014/main" id="{AA94BD94-D1AC-4E82-8A30-163CC0388B6B}"/>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2" name="Grupo 21">
            <a:extLst>
              <a:ext uri="{FF2B5EF4-FFF2-40B4-BE49-F238E27FC236}">
                <a16:creationId xmlns:a16="http://schemas.microsoft.com/office/drawing/2014/main" id="{88F9B44A-070B-45A4-B418-0948F28C0040}"/>
              </a:ext>
            </a:extLst>
          </p:cNvPr>
          <p:cNvGrpSpPr/>
          <p:nvPr/>
        </p:nvGrpSpPr>
        <p:grpSpPr>
          <a:xfrm>
            <a:off x="7685449" y="7941237"/>
            <a:ext cx="3983902" cy="2283656"/>
            <a:chOff x="140423" y="3273203"/>
            <a:chExt cx="5031652" cy="6243713"/>
          </a:xfrm>
        </p:grpSpPr>
        <p:sp>
          <p:nvSpPr>
            <p:cNvPr id="23" name="Rectángulo: esquinas redondeadas 22">
              <a:extLst>
                <a:ext uri="{FF2B5EF4-FFF2-40B4-BE49-F238E27FC236}">
                  <a16:creationId xmlns:a16="http://schemas.microsoft.com/office/drawing/2014/main" id="{A73A4F20-0935-453A-8DDC-C7882B6E4C8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esquinas redondeadas 23">
              <a:extLst>
                <a:ext uri="{FF2B5EF4-FFF2-40B4-BE49-F238E27FC236}">
                  <a16:creationId xmlns:a16="http://schemas.microsoft.com/office/drawing/2014/main" id="{E1467949-FED5-4CCC-B8DA-26CC3BCDBBB0}"/>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25" name="Grupo 24">
            <a:extLst>
              <a:ext uri="{FF2B5EF4-FFF2-40B4-BE49-F238E27FC236}">
                <a16:creationId xmlns:a16="http://schemas.microsoft.com/office/drawing/2014/main" id="{B35AC37C-6A78-4BDF-A79A-C07FEB451A5C}"/>
              </a:ext>
            </a:extLst>
          </p:cNvPr>
          <p:cNvGrpSpPr/>
          <p:nvPr/>
        </p:nvGrpSpPr>
        <p:grpSpPr>
          <a:xfrm>
            <a:off x="14456498" y="6339533"/>
            <a:ext cx="3983902" cy="2283656"/>
            <a:chOff x="140423" y="3273203"/>
            <a:chExt cx="5031652" cy="6243713"/>
          </a:xfrm>
        </p:grpSpPr>
        <p:sp>
          <p:nvSpPr>
            <p:cNvPr id="26" name="Rectángulo: esquinas redondeadas 25">
              <a:extLst>
                <a:ext uri="{FF2B5EF4-FFF2-40B4-BE49-F238E27FC236}">
                  <a16:creationId xmlns:a16="http://schemas.microsoft.com/office/drawing/2014/main" id="{898ACB9B-D762-4008-9211-64A5542154D8}"/>
                </a:ext>
              </a:extLst>
            </p:cNvPr>
            <p:cNvSpPr/>
            <p:nvPr/>
          </p:nvSpPr>
          <p:spPr>
            <a:xfrm>
              <a:off x="320795" y="3273203"/>
              <a:ext cx="4851280" cy="6103582"/>
            </a:xfrm>
            <a:prstGeom prst="roundRect">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Rectángulo: esquinas redondeadas 26">
              <a:extLst>
                <a:ext uri="{FF2B5EF4-FFF2-40B4-BE49-F238E27FC236}">
                  <a16:creationId xmlns:a16="http://schemas.microsoft.com/office/drawing/2014/main" id="{E1DAA789-57D9-4A6D-9313-4036C2E64476}"/>
                </a:ext>
              </a:extLst>
            </p:cNvPr>
            <p:cNvSpPr/>
            <p:nvPr/>
          </p:nvSpPr>
          <p:spPr>
            <a:xfrm>
              <a:off x="140423" y="3606333"/>
              <a:ext cx="4851281" cy="5910583"/>
            </a:xfrm>
            <a:prstGeom prst="roundRect">
              <a:avLst/>
            </a:prstGeom>
            <a:noFill/>
            <a:ln w="28575">
              <a:solidFill>
                <a:srgbClr val="193D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8" name="CuadroTexto 27">
            <a:extLst>
              <a:ext uri="{FF2B5EF4-FFF2-40B4-BE49-F238E27FC236}">
                <a16:creationId xmlns:a16="http://schemas.microsoft.com/office/drawing/2014/main" id="{6FD7AD66-F9C5-4C9E-98D2-D4FF3EEA69EB}"/>
              </a:ext>
            </a:extLst>
          </p:cNvPr>
          <p:cNvSpPr txBox="1"/>
          <p:nvPr/>
        </p:nvSpPr>
        <p:spPr>
          <a:xfrm>
            <a:off x="959511" y="2276069"/>
            <a:ext cx="3345789" cy="1754326"/>
          </a:xfrm>
          <a:prstGeom prst="rect">
            <a:avLst/>
          </a:prstGeom>
          <a:noFill/>
        </p:spPr>
        <p:txBody>
          <a:bodyPr wrap="square" rtlCol="0">
            <a:spAutoFit/>
          </a:bodyPr>
          <a:lstStyle/>
          <a:p>
            <a:pPr algn="just"/>
            <a:r>
              <a:rPr lang="es-MX" sz="1800">
                <a:effectLst/>
                <a:latin typeface="Arial" panose="020B0604020202020204" pitchFamily="34" charset="0"/>
                <a:ea typeface="Times New Roman" panose="02020603050405020304" pitchFamily="18" charset="0"/>
              </a:rPr>
              <a:t>Existen millones de diferentes tipos de organismos individuales que habitan la Tierra al mismo tiempo algunos son muy similares entre sí</a:t>
            </a:r>
            <a:endParaRPr lang="es-MX" dirty="0"/>
          </a:p>
        </p:txBody>
      </p:sp>
      <p:sp>
        <p:nvSpPr>
          <p:cNvPr id="29" name="CuadroTexto 28">
            <a:extLst>
              <a:ext uri="{FF2B5EF4-FFF2-40B4-BE49-F238E27FC236}">
                <a16:creationId xmlns:a16="http://schemas.microsoft.com/office/drawing/2014/main" id="{96D5A9CF-7475-43BB-95C7-43544BDE943E}"/>
              </a:ext>
            </a:extLst>
          </p:cNvPr>
          <p:cNvSpPr txBox="1"/>
          <p:nvPr/>
        </p:nvSpPr>
        <p:spPr>
          <a:xfrm>
            <a:off x="959510" y="6192208"/>
            <a:ext cx="3688690" cy="1938992"/>
          </a:xfrm>
          <a:prstGeom prst="rect">
            <a:avLst/>
          </a:prstGeom>
          <a:noFill/>
        </p:spPr>
        <p:txBody>
          <a:bodyPr wrap="square" rtlCol="0">
            <a:spAutoFit/>
          </a:bodyPr>
          <a:lstStyle/>
          <a:p>
            <a:pPr algn="just"/>
            <a:r>
              <a:rPr lang="es-MX" sz="2000" dirty="0">
                <a:effectLst/>
                <a:latin typeface="Arial" panose="020B0604020202020204" pitchFamily="34" charset="0"/>
                <a:ea typeface="Times New Roman" panose="02020603050405020304" pitchFamily="18" charset="0"/>
              </a:rPr>
              <a:t>Los biólogos los clasifican dentro de una jerarquía de grupos y subgrupos con base en semejanzas y diferencias de su estructura y comportamiento. </a:t>
            </a:r>
            <a:endParaRPr lang="es-MX" sz="2000" dirty="0"/>
          </a:p>
        </p:txBody>
      </p:sp>
      <p:sp>
        <p:nvSpPr>
          <p:cNvPr id="30" name="CuadroTexto 29">
            <a:extLst>
              <a:ext uri="{FF2B5EF4-FFF2-40B4-BE49-F238E27FC236}">
                <a16:creationId xmlns:a16="http://schemas.microsoft.com/office/drawing/2014/main" id="{64AA3C0B-2E05-4D37-BB59-9AFF818CC261}"/>
              </a:ext>
            </a:extLst>
          </p:cNvPr>
          <p:cNvSpPr txBox="1"/>
          <p:nvPr/>
        </p:nvSpPr>
        <p:spPr>
          <a:xfrm>
            <a:off x="8053345" y="1397590"/>
            <a:ext cx="3669787" cy="1754326"/>
          </a:xfrm>
          <a:prstGeom prst="rect">
            <a:avLst/>
          </a:prstGeom>
          <a:noFill/>
        </p:spPr>
        <p:txBody>
          <a:bodyPr wrap="square" rtlCol="0">
            <a:spAutoFit/>
          </a:bodyPr>
          <a:lstStyle/>
          <a:p>
            <a:pPr algn="just"/>
            <a:r>
              <a:rPr lang="es-MX" sz="1800" dirty="0">
                <a:effectLst/>
                <a:latin typeface="Arial" panose="020B0604020202020204" pitchFamily="34" charset="0"/>
                <a:ea typeface="Times New Roman" panose="02020603050405020304" pitchFamily="18" charset="0"/>
              </a:rPr>
              <a:t>Para organismos que se reproducen sexualmente, una especie abarca todos aquéllos que pueden aparearse entre sí para producir una descendencia fértil</a:t>
            </a:r>
            <a:endParaRPr lang="es-MX" sz="2000" dirty="0"/>
          </a:p>
        </p:txBody>
      </p:sp>
      <p:sp>
        <p:nvSpPr>
          <p:cNvPr id="31" name="CuadroTexto 30">
            <a:extLst>
              <a:ext uri="{FF2B5EF4-FFF2-40B4-BE49-F238E27FC236}">
                <a16:creationId xmlns:a16="http://schemas.microsoft.com/office/drawing/2014/main" id="{38DDF567-DD40-4F7B-B58D-CD6DF1F9BE12}"/>
              </a:ext>
            </a:extLst>
          </p:cNvPr>
          <p:cNvSpPr txBox="1"/>
          <p:nvPr/>
        </p:nvSpPr>
        <p:spPr>
          <a:xfrm>
            <a:off x="14599311" y="2276069"/>
            <a:ext cx="3460089" cy="2062103"/>
          </a:xfrm>
          <a:prstGeom prst="rect">
            <a:avLst/>
          </a:prstGeom>
          <a:noFill/>
        </p:spPr>
        <p:txBody>
          <a:bodyPr wrap="square" rtlCol="0">
            <a:spAutoFit/>
          </a:bodyPr>
          <a:lstStyle/>
          <a:p>
            <a:pPr algn="just"/>
            <a:r>
              <a:rPr lang="es-MX" sz="1600" dirty="0">
                <a:effectLst/>
                <a:latin typeface="Arial" panose="020B0604020202020204" pitchFamily="34" charset="0"/>
                <a:ea typeface="Times New Roman" panose="02020603050405020304" pitchFamily="18" charset="0"/>
              </a:rPr>
              <a:t>La variedad de las formas de vida terrestre se evidencia no sólo en el estudio de las semejanzas y diferencias anatómicas y conductuales entre los organismos, sino también en el estudio de similitudes y diferencias entre sus moléculas.</a:t>
            </a:r>
            <a:endParaRPr lang="es-MX" sz="1600" dirty="0"/>
          </a:p>
        </p:txBody>
      </p:sp>
      <p:sp>
        <p:nvSpPr>
          <p:cNvPr id="32" name="CuadroTexto 31">
            <a:extLst>
              <a:ext uri="{FF2B5EF4-FFF2-40B4-BE49-F238E27FC236}">
                <a16:creationId xmlns:a16="http://schemas.microsoft.com/office/drawing/2014/main" id="{DB89BB99-4EAB-43A8-88A7-9130789D6056}"/>
              </a:ext>
            </a:extLst>
          </p:cNvPr>
          <p:cNvSpPr txBox="1"/>
          <p:nvPr/>
        </p:nvSpPr>
        <p:spPr>
          <a:xfrm>
            <a:off x="14607720" y="6627056"/>
            <a:ext cx="3589421" cy="2031325"/>
          </a:xfrm>
          <a:prstGeom prst="rect">
            <a:avLst/>
          </a:prstGeom>
          <a:noFill/>
        </p:spPr>
        <p:txBody>
          <a:bodyPr wrap="square" rtlCol="0">
            <a:spAutoFit/>
          </a:bodyPr>
          <a:lstStyle/>
          <a:p>
            <a:r>
              <a:rPr lang="es-MX" sz="1800" dirty="0">
                <a:effectLst/>
                <a:latin typeface="Arial" panose="020B0604020202020204" pitchFamily="34" charset="0"/>
                <a:ea typeface="Times New Roman" panose="02020603050405020304" pitchFamily="18" charset="0"/>
              </a:rPr>
              <a:t>Los animales y las plantas tienen una gran variedad de formas corporales, con diferentes estructuras generales y disposiciones de partes internas para realizar las operaciones básicas de preparar</a:t>
            </a:r>
            <a:endParaRPr lang="es-MX" dirty="0"/>
          </a:p>
        </p:txBody>
      </p:sp>
      <p:sp>
        <p:nvSpPr>
          <p:cNvPr id="33" name="CuadroTexto 32">
            <a:extLst>
              <a:ext uri="{FF2B5EF4-FFF2-40B4-BE49-F238E27FC236}">
                <a16:creationId xmlns:a16="http://schemas.microsoft.com/office/drawing/2014/main" id="{775881C9-A477-49BD-BB7E-5F4D30BCA19A}"/>
              </a:ext>
            </a:extLst>
          </p:cNvPr>
          <p:cNvSpPr txBox="1"/>
          <p:nvPr/>
        </p:nvSpPr>
        <p:spPr>
          <a:xfrm>
            <a:off x="8079930" y="8214103"/>
            <a:ext cx="3197670" cy="1938992"/>
          </a:xfrm>
          <a:prstGeom prst="rect">
            <a:avLst/>
          </a:prstGeom>
          <a:noFill/>
        </p:spPr>
        <p:txBody>
          <a:bodyPr wrap="square" rtlCol="0">
            <a:spAutoFit/>
          </a:bodyPr>
          <a:lstStyle/>
          <a:p>
            <a:r>
              <a:rPr lang="es-MX" sz="2000" dirty="0">
                <a:effectLst/>
                <a:latin typeface="Arial" panose="020B0604020202020204" pitchFamily="34" charset="0"/>
                <a:ea typeface="Times New Roman" panose="02020603050405020304" pitchFamily="18" charset="0"/>
              </a:rPr>
              <a:t>Las moléculas más complejas que se sintetizan en los organismos vivos son cadenas de estas mismas pero más pequeñas.</a:t>
            </a:r>
            <a:endParaRPr lang="es-MX" sz="2000" dirty="0"/>
          </a:p>
        </p:txBody>
      </p:sp>
    </p:spTree>
    <p:extLst>
      <p:ext uri="{BB962C8B-B14F-4D97-AF65-F5344CB8AC3E}">
        <p14:creationId xmlns:p14="http://schemas.microsoft.com/office/powerpoint/2010/main" val="10479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upo 61">
            <a:extLst>
              <a:ext uri="{FF2B5EF4-FFF2-40B4-BE49-F238E27FC236}">
                <a16:creationId xmlns:a16="http://schemas.microsoft.com/office/drawing/2014/main" id="{583A843A-53BE-4457-8965-D7A2D5A0F0DF}"/>
              </a:ext>
            </a:extLst>
          </p:cNvPr>
          <p:cNvGrpSpPr/>
          <p:nvPr/>
        </p:nvGrpSpPr>
        <p:grpSpPr>
          <a:xfrm>
            <a:off x="120650" y="67508"/>
            <a:ext cx="18014950" cy="10219492"/>
            <a:chOff x="120650" y="67508"/>
            <a:chExt cx="11988800" cy="6632555"/>
          </a:xfrm>
        </p:grpSpPr>
        <p:sp>
          <p:nvSpPr>
            <p:cNvPr id="63" name="Rectángulo redondeado 28">
              <a:extLst>
                <a:ext uri="{FF2B5EF4-FFF2-40B4-BE49-F238E27FC236}">
                  <a16:creationId xmlns:a16="http://schemas.microsoft.com/office/drawing/2014/main" id="{4AF6FA9F-0F8C-4BAA-8BD0-0AC3FF97479A}"/>
                </a:ext>
              </a:extLst>
            </p:cNvPr>
            <p:cNvSpPr/>
            <p:nvPr/>
          </p:nvSpPr>
          <p:spPr>
            <a:xfrm>
              <a:off x="4305301" y="4463860"/>
              <a:ext cx="3590924" cy="2128063"/>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4" name="CuadroTexto 63">
              <a:extLst>
                <a:ext uri="{FF2B5EF4-FFF2-40B4-BE49-F238E27FC236}">
                  <a16:creationId xmlns:a16="http://schemas.microsoft.com/office/drawing/2014/main" id="{229AD464-7298-44ED-9ABF-E19DD8FA130B}"/>
                </a:ext>
              </a:extLst>
            </p:cNvPr>
            <p:cNvSpPr txBox="1"/>
            <p:nvPr/>
          </p:nvSpPr>
          <p:spPr>
            <a:xfrm>
              <a:off x="4486275" y="4604563"/>
              <a:ext cx="3359150" cy="1846659"/>
            </a:xfrm>
            <a:prstGeom prst="rect">
              <a:avLst/>
            </a:prstGeom>
            <a:noFill/>
          </p:spPr>
          <p:txBody>
            <a:bodyPr wrap="square" rtlCol="0">
              <a:spAutoFit/>
            </a:bodyPr>
            <a:lstStyle/>
            <a:p>
              <a:r>
                <a:rPr lang="es-MX" sz="1600" dirty="0">
                  <a:latin typeface="Candara Light" panose="020E0502030303020204" pitchFamily="34" charset="0"/>
                </a:rPr>
                <a:t>Esta confusión se observa con cierta frecuencia porque a los glóbulos sanguíneos se les llama también células sanguíneas o hemáticas. </a:t>
              </a:r>
            </a:p>
            <a:p>
              <a:r>
                <a:rPr lang="es-MX" sz="1600" dirty="0">
                  <a:latin typeface="Candara Light" panose="020E0502030303020204" pitchFamily="34" charset="0"/>
                </a:rPr>
                <a:t>De igual forma, a los niños les cuesta trabajo imaginar la gran cantidad de células que conforman a un ser vivo</a:t>
              </a:r>
              <a:r>
                <a:rPr lang="es-MX" dirty="0"/>
                <a:t>. </a:t>
              </a:r>
            </a:p>
          </p:txBody>
        </p:sp>
        <p:sp>
          <p:nvSpPr>
            <p:cNvPr id="65" name="Rectángulo redondeado 15">
              <a:extLst>
                <a:ext uri="{FF2B5EF4-FFF2-40B4-BE49-F238E27FC236}">
                  <a16:creationId xmlns:a16="http://schemas.microsoft.com/office/drawing/2014/main" id="{3E341F6E-B2C5-4A0C-B576-0A41BDA24802}"/>
                </a:ext>
              </a:extLst>
            </p:cNvPr>
            <p:cNvSpPr/>
            <p:nvPr/>
          </p:nvSpPr>
          <p:spPr>
            <a:xfrm>
              <a:off x="120650" y="67508"/>
              <a:ext cx="3333750" cy="1212731"/>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6" name="Nube 65">
              <a:extLst>
                <a:ext uri="{FF2B5EF4-FFF2-40B4-BE49-F238E27FC236}">
                  <a16:creationId xmlns:a16="http://schemas.microsoft.com/office/drawing/2014/main" id="{1B9CFF07-C001-4E08-B7ED-69890E82E2CE}"/>
                </a:ext>
              </a:extLst>
            </p:cNvPr>
            <p:cNvSpPr/>
            <p:nvPr/>
          </p:nvSpPr>
          <p:spPr>
            <a:xfrm>
              <a:off x="3994150" y="2197100"/>
              <a:ext cx="4343400" cy="2209800"/>
            </a:xfrm>
            <a:prstGeom prst="cloud">
              <a:avLst/>
            </a:prstGeom>
            <a:solidFill>
              <a:srgbClr val="9DB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7" name="Nube 66">
              <a:extLst>
                <a:ext uri="{FF2B5EF4-FFF2-40B4-BE49-F238E27FC236}">
                  <a16:creationId xmlns:a16="http://schemas.microsoft.com/office/drawing/2014/main" id="{2B569943-FEFF-4A0A-A1FD-3602344AC4C7}"/>
                </a:ext>
              </a:extLst>
            </p:cNvPr>
            <p:cNvSpPr/>
            <p:nvPr/>
          </p:nvSpPr>
          <p:spPr>
            <a:xfrm>
              <a:off x="4165600" y="2032000"/>
              <a:ext cx="4343400" cy="22098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Rectángulo redondeado 17">
              <a:extLst>
                <a:ext uri="{FF2B5EF4-FFF2-40B4-BE49-F238E27FC236}">
                  <a16:creationId xmlns:a16="http://schemas.microsoft.com/office/drawing/2014/main" id="{0A06870F-6782-4A36-BEC7-CB3948741CBC}"/>
                </a:ext>
              </a:extLst>
            </p:cNvPr>
            <p:cNvSpPr/>
            <p:nvPr/>
          </p:nvSpPr>
          <p:spPr>
            <a:xfrm>
              <a:off x="3552824" y="105823"/>
              <a:ext cx="4200525" cy="1212731"/>
            </a:xfrm>
            <a:prstGeom prst="roundRect">
              <a:avLst/>
            </a:prstGeom>
            <a:solidFill>
              <a:srgbClr val="FDA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9" name="CuadroTexto 68">
              <a:extLst>
                <a:ext uri="{FF2B5EF4-FFF2-40B4-BE49-F238E27FC236}">
                  <a16:creationId xmlns:a16="http://schemas.microsoft.com/office/drawing/2014/main" id="{93054970-C880-4D0B-8855-49449971C9EA}"/>
                </a:ext>
              </a:extLst>
            </p:cNvPr>
            <p:cNvSpPr txBox="1"/>
            <p:nvPr/>
          </p:nvSpPr>
          <p:spPr>
            <a:xfrm>
              <a:off x="4768850" y="2794168"/>
              <a:ext cx="3136900" cy="1015663"/>
            </a:xfrm>
            <a:prstGeom prst="rect">
              <a:avLst/>
            </a:prstGeom>
            <a:noFill/>
          </p:spPr>
          <p:txBody>
            <a:bodyPr wrap="square" rtlCol="0">
              <a:spAutoFit/>
            </a:bodyPr>
            <a:lstStyle/>
            <a:p>
              <a:r>
                <a:rPr lang="es-MX" sz="3600" dirty="0">
                  <a:latin typeface="Broadway" panose="04040905080B02020502" pitchFamily="82" charset="0"/>
                </a:rPr>
                <a:t>Las células</a:t>
              </a:r>
              <a:r>
                <a:rPr lang="es-MX" sz="2400" dirty="0">
                  <a:latin typeface="Broadway" panose="04040905080B02020502" pitchFamily="82" charset="0"/>
                </a:rPr>
                <a:t>.</a:t>
              </a:r>
            </a:p>
            <a:p>
              <a:endParaRPr lang="es-MX" sz="2400" dirty="0">
                <a:latin typeface="Broadway" panose="04040905080B02020502" pitchFamily="82" charset="0"/>
              </a:endParaRPr>
            </a:p>
          </p:txBody>
        </p:sp>
        <p:sp>
          <p:nvSpPr>
            <p:cNvPr id="70" name="Rectángulo redondeado 19">
              <a:extLst>
                <a:ext uri="{FF2B5EF4-FFF2-40B4-BE49-F238E27FC236}">
                  <a16:creationId xmlns:a16="http://schemas.microsoft.com/office/drawing/2014/main" id="{9319EE95-C96A-41BB-8BB6-F0314644B90C}"/>
                </a:ext>
              </a:extLst>
            </p:cNvPr>
            <p:cNvSpPr/>
            <p:nvPr/>
          </p:nvSpPr>
          <p:spPr>
            <a:xfrm>
              <a:off x="7918450" y="67508"/>
              <a:ext cx="3613150" cy="1388309"/>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6F88E065-DF53-48B4-8F88-215566B237D7}"/>
                </a:ext>
              </a:extLst>
            </p:cNvPr>
            <p:cNvSpPr txBox="1"/>
            <p:nvPr/>
          </p:nvSpPr>
          <p:spPr>
            <a:xfrm>
              <a:off x="320674" y="135264"/>
              <a:ext cx="3181350" cy="1077218"/>
            </a:xfrm>
            <a:prstGeom prst="rect">
              <a:avLst/>
            </a:prstGeom>
            <a:noFill/>
          </p:spPr>
          <p:txBody>
            <a:bodyPr wrap="square" rtlCol="0">
              <a:spAutoFit/>
            </a:bodyPr>
            <a:lstStyle/>
            <a:p>
              <a:r>
                <a:rPr lang="es-MX" sz="1600" dirty="0">
                  <a:latin typeface="Candara Light" panose="020E0502030303020204" pitchFamily="34" charset="0"/>
                </a:rPr>
                <a:t>Todas las formas de vida que se autorreplican están compuestas de células desde las bacterias unicelulares hasta los elefantes</a:t>
              </a:r>
            </a:p>
          </p:txBody>
        </p:sp>
        <p:sp>
          <p:nvSpPr>
            <p:cNvPr id="72" name="CuadroTexto 71">
              <a:extLst>
                <a:ext uri="{FF2B5EF4-FFF2-40B4-BE49-F238E27FC236}">
                  <a16:creationId xmlns:a16="http://schemas.microsoft.com/office/drawing/2014/main" id="{BD4D32B6-8FBC-4D67-8514-223CAD4C08CE}"/>
                </a:ext>
              </a:extLst>
            </p:cNvPr>
            <p:cNvSpPr txBox="1"/>
            <p:nvPr/>
          </p:nvSpPr>
          <p:spPr>
            <a:xfrm>
              <a:off x="3721100" y="190231"/>
              <a:ext cx="4102100" cy="1077218"/>
            </a:xfrm>
            <a:prstGeom prst="rect">
              <a:avLst/>
            </a:prstGeom>
            <a:noFill/>
          </p:spPr>
          <p:txBody>
            <a:bodyPr wrap="square" rtlCol="0">
              <a:spAutoFit/>
            </a:bodyPr>
            <a:lstStyle/>
            <a:p>
              <a:r>
                <a:rPr lang="es-MX" sz="1600" dirty="0">
                  <a:latin typeface="Candara Light" panose="020E0502030303020204" pitchFamily="34" charset="0"/>
                </a:rPr>
                <a:t>Muchas de las funciones básicas de los organismos se llevan a cabo en el nivel celular: síntesis proteínica, extracción de energía a partir de los nutrientes y replicación, etc.</a:t>
              </a:r>
            </a:p>
          </p:txBody>
        </p:sp>
        <p:sp>
          <p:nvSpPr>
            <p:cNvPr id="73" name="Rectángulo redondeado 21">
              <a:extLst>
                <a:ext uri="{FF2B5EF4-FFF2-40B4-BE49-F238E27FC236}">
                  <a16:creationId xmlns:a16="http://schemas.microsoft.com/office/drawing/2014/main" id="{49CB741C-04AA-41A2-BE9F-102FFD214797}"/>
                </a:ext>
              </a:extLst>
            </p:cNvPr>
            <p:cNvSpPr/>
            <p:nvPr/>
          </p:nvSpPr>
          <p:spPr>
            <a:xfrm>
              <a:off x="152400" y="1887959"/>
              <a:ext cx="3333750" cy="1414040"/>
            </a:xfrm>
            <a:prstGeom prst="roundRect">
              <a:avLst/>
            </a:prstGeom>
            <a:solidFill>
              <a:srgbClr val="D19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4" name="Rectángulo redondeado 24">
              <a:extLst>
                <a:ext uri="{FF2B5EF4-FFF2-40B4-BE49-F238E27FC236}">
                  <a16:creationId xmlns:a16="http://schemas.microsoft.com/office/drawing/2014/main" id="{DDB4F2DD-25E4-4281-9F7C-A100B63CC1A1}"/>
                </a:ext>
              </a:extLst>
            </p:cNvPr>
            <p:cNvSpPr/>
            <p:nvPr/>
          </p:nvSpPr>
          <p:spPr>
            <a:xfrm>
              <a:off x="8528050" y="1663700"/>
              <a:ext cx="3333750" cy="3314699"/>
            </a:xfrm>
            <a:prstGeom prst="roundRect">
              <a:avLst/>
            </a:prstGeom>
            <a:solidFill>
              <a:srgbClr val="F8A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CuadroTexto 74">
              <a:extLst>
                <a:ext uri="{FF2B5EF4-FFF2-40B4-BE49-F238E27FC236}">
                  <a16:creationId xmlns:a16="http://schemas.microsoft.com/office/drawing/2014/main" id="{77C1B1F4-E848-4B45-A3A0-B8681C996CAC}"/>
                </a:ext>
              </a:extLst>
            </p:cNvPr>
            <p:cNvSpPr txBox="1"/>
            <p:nvPr/>
          </p:nvSpPr>
          <p:spPr>
            <a:xfrm>
              <a:off x="8051800" y="127000"/>
              <a:ext cx="3594099" cy="1354217"/>
            </a:xfrm>
            <a:prstGeom prst="rect">
              <a:avLst/>
            </a:prstGeom>
            <a:noFill/>
          </p:spPr>
          <p:txBody>
            <a:bodyPr wrap="square" rtlCol="0">
              <a:spAutoFit/>
            </a:bodyPr>
            <a:lstStyle/>
            <a:p>
              <a:r>
                <a:rPr lang="es-MX" sz="1600" dirty="0">
                  <a:latin typeface="Candara Light" panose="020E0502030303020204" pitchFamily="34" charset="0"/>
                </a:rPr>
                <a:t>Las moléculas de las células están compuestas por átomos de un número pequeño de elementos principalmente carbono, hidrógeno, nitrógeno, oxígeno, fósforo y azufre</a:t>
              </a:r>
              <a:r>
                <a:rPr lang="es-MX" dirty="0"/>
                <a:t>.</a:t>
              </a:r>
            </a:p>
          </p:txBody>
        </p:sp>
        <p:sp>
          <p:nvSpPr>
            <p:cNvPr id="76" name="Rectángulo redondeado 26">
              <a:extLst>
                <a:ext uri="{FF2B5EF4-FFF2-40B4-BE49-F238E27FC236}">
                  <a16:creationId xmlns:a16="http://schemas.microsoft.com/office/drawing/2014/main" id="{4644E920-9BC7-4327-8B72-319B2453D7FC}"/>
                </a:ext>
              </a:extLst>
            </p:cNvPr>
            <p:cNvSpPr/>
            <p:nvPr/>
          </p:nvSpPr>
          <p:spPr>
            <a:xfrm>
              <a:off x="136525" y="3652006"/>
              <a:ext cx="3514725" cy="2131531"/>
            </a:xfrm>
            <a:prstGeom prst="roundRect">
              <a:avLst/>
            </a:prstGeom>
            <a:solidFill>
              <a:srgbClr val="92F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7" name="CuadroTexto 76">
              <a:extLst>
                <a:ext uri="{FF2B5EF4-FFF2-40B4-BE49-F238E27FC236}">
                  <a16:creationId xmlns:a16="http://schemas.microsoft.com/office/drawing/2014/main" id="{FEE41E1F-3B61-4474-8755-DAE4EC60DABD}"/>
                </a:ext>
              </a:extLst>
            </p:cNvPr>
            <p:cNvSpPr txBox="1"/>
            <p:nvPr/>
          </p:nvSpPr>
          <p:spPr>
            <a:xfrm>
              <a:off x="292100" y="1978560"/>
              <a:ext cx="3162300" cy="1323439"/>
            </a:xfrm>
            <a:prstGeom prst="rect">
              <a:avLst/>
            </a:prstGeom>
            <a:noFill/>
          </p:spPr>
          <p:txBody>
            <a:bodyPr wrap="square" rtlCol="0">
              <a:spAutoFit/>
            </a:bodyPr>
            <a:lstStyle/>
            <a:p>
              <a:r>
                <a:rPr lang="es-MX" sz="1600" dirty="0">
                  <a:latin typeface="Candara Light" panose="020E0502030303020204" pitchFamily="34" charset="0"/>
                </a:rPr>
                <a:t>La célula realiza su trabajo mediante los muchos tipos diferentes de moléculas que ella ensambla, principalmente proteínas.</a:t>
              </a:r>
            </a:p>
          </p:txBody>
        </p:sp>
        <p:sp>
          <p:nvSpPr>
            <p:cNvPr id="78" name="CuadroTexto 77">
              <a:extLst>
                <a:ext uri="{FF2B5EF4-FFF2-40B4-BE49-F238E27FC236}">
                  <a16:creationId xmlns:a16="http://schemas.microsoft.com/office/drawing/2014/main" id="{1C61A552-D00F-464B-9FB8-F6CCC2A03777}"/>
                </a:ext>
              </a:extLst>
            </p:cNvPr>
            <p:cNvSpPr txBox="1"/>
            <p:nvPr/>
          </p:nvSpPr>
          <p:spPr>
            <a:xfrm>
              <a:off x="8845550" y="1861307"/>
              <a:ext cx="3263900" cy="3046988"/>
            </a:xfrm>
            <a:prstGeom prst="rect">
              <a:avLst/>
            </a:prstGeom>
            <a:noFill/>
          </p:spPr>
          <p:txBody>
            <a:bodyPr wrap="square" rtlCol="0">
              <a:spAutoFit/>
            </a:bodyPr>
            <a:lstStyle/>
            <a:p>
              <a:r>
                <a:rPr lang="es-MX" sz="1600" dirty="0">
                  <a:latin typeface="Candara Light" panose="020E0502030303020204" pitchFamily="34" charset="0"/>
                </a:rPr>
                <a:t>Todas las células de un organismo son descendientes del óvulo único fecundado y contienen la misma información de ADN. A medida que generaciones sucesivas de células se forman por división, pequeñas diferencias en sus ambientes inmediatos provocan que se desarrollen de manera un poco distinta mediante la activación o desactivación de diferentes partes de la información de ADN. </a:t>
              </a:r>
            </a:p>
          </p:txBody>
        </p:sp>
        <p:sp>
          <p:nvSpPr>
            <p:cNvPr id="79" name="Rectángulo redondeado 30">
              <a:extLst>
                <a:ext uri="{FF2B5EF4-FFF2-40B4-BE49-F238E27FC236}">
                  <a16:creationId xmlns:a16="http://schemas.microsoft.com/office/drawing/2014/main" id="{9D1044CB-F596-43F4-914E-93DCED68AC66}"/>
                </a:ext>
              </a:extLst>
            </p:cNvPr>
            <p:cNvSpPr/>
            <p:nvPr/>
          </p:nvSpPr>
          <p:spPr>
            <a:xfrm>
              <a:off x="8715374" y="5079337"/>
              <a:ext cx="3184525" cy="1620725"/>
            </a:xfrm>
            <a:prstGeom prst="roundRect">
              <a:avLst/>
            </a:prstGeom>
            <a:solidFill>
              <a:srgbClr val="F8E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CuadroTexto 79">
              <a:extLst>
                <a:ext uri="{FF2B5EF4-FFF2-40B4-BE49-F238E27FC236}">
                  <a16:creationId xmlns:a16="http://schemas.microsoft.com/office/drawing/2014/main" id="{8C8ABFDB-772C-4C1C-8736-A5B340E454F7}"/>
                </a:ext>
              </a:extLst>
            </p:cNvPr>
            <p:cNvSpPr txBox="1"/>
            <p:nvPr/>
          </p:nvSpPr>
          <p:spPr>
            <a:xfrm>
              <a:off x="330200" y="3798519"/>
              <a:ext cx="3568700" cy="1815882"/>
            </a:xfrm>
            <a:prstGeom prst="rect">
              <a:avLst/>
            </a:prstGeom>
            <a:noFill/>
          </p:spPr>
          <p:txBody>
            <a:bodyPr wrap="square" rtlCol="0">
              <a:spAutoFit/>
            </a:bodyPr>
            <a:lstStyle/>
            <a:p>
              <a:r>
                <a:rPr lang="es-MX" sz="1600" dirty="0">
                  <a:latin typeface="Candara Light" panose="020E0502030303020204" pitchFamily="34" charset="0"/>
                </a:rPr>
                <a:t>La descripción e imagen general de los glóbulos sanguíneos puede originar, a veces, que los alumnos adquieran la noción de que los organismos contienen células, y no que los organismos están formados en su mayor parte por células</a:t>
              </a:r>
            </a:p>
          </p:txBody>
        </p:sp>
        <p:sp>
          <p:nvSpPr>
            <p:cNvPr id="81" name="CuadroTexto 80">
              <a:extLst>
                <a:ext uri="{FF2B5EF4-FFF2-40B4-BE49-F238E27FC236}">
                  <a16:creationId xmlns:a16="http://schemas.microsoft.com/office/drawing/2014/main" id="{7177BA64-7D9F-4257-B656-73730ACE24EC}"/>
                </a:ext>
              </a:extLst>
            </p:cNvPr>
            <p:cNvSpPr txBox="1"/>
            <p:nvPr/>
          </p:nvSpPr>
          <p:spPr>
            <a:xfrm>
              <a:off x="8940800" y="5130403"/>
              <a:ext cx="2743200" cy="1569660"/>
            </a:xfrm>
            <a:prstGeom prst="rect">
              <a:avLst/>
            </a:prstGeom>
            <a:noFill/>
          </p:spPr>
          <p:txBody>
            <a:bodyPr wrap="square" rtlCol="0">
              <a:spAutoFit/>
            </a:bodyPr>
            <a:lstStyle/>
            <a:p>
              <a:r>
                <a:rPr lang="es-MX" sz="1600" dirty="0">
                  <a:latin typeface="Candara Light" panose="020E0502030303020204" pitchFamily="34" charset="0"/>
                </a:rPr>
                <a:t>La transferencia de información y la transformación de la energía son funciones que desempeñan casi todas las células.</a:t>
              </a:r>
            </a:p>
          </p:txBody>
        </p:sp>
        <p:sp>
          <p:nvSpPr>
            <p:cNvPr id="82" name="Rectángulo redondeado 16">
              <a:extLst>
                <a:ext uri="{FF2B5EF4-FFF2-40B4-BE49-F238E27FC236}">
                  <a16:creationId xmlns:a16="http://schemas.microsoft.com/office/drawing/2014/main" id="{A7093033-1E10-4389-8723-412389DAFC6D}"/>
                </a:ext>
              </a:extLst>
            </p:cNvPr>
            <p:cNvSpPr/>
            <p:nvPr/>
          </p:nvSpPr>
          <p:spPr>
            <a:xfrm>
              <a:off x="190500" y="114300"/>
              <a:ext cx="3333750" cy="11531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Rectángulo redondeado 18">
              <a:extLst>
                <a:ext uri="{FF2B5EF4-FFF2-40B4-BE49-F238E27FC236}">
                  <a16:creationId xmlns:a16="http://schemas.microsoft.com/office/drawing/2014/main" id="{49BE5ABC-513F-45F9-B776-9A2B83EDEE1D}"/>
                </a:ext>
              </a:extLst>
            </p:cNvPr>
            <p:cNvSpPr/>
            <p:nvPr/>
          </p:nvSpPr>
          <p:spPr>
            <a:xfrm>
              <a:off x="3629024" y="190231"/>
              <a:ext cx="4244976" cy="11343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4" name="Rectángulo redondeado 20">
              <a:extLst>
                <a:ext uri="{FF2B5EF4-FFF2-40B4-BE49-F238E27FC236}">
                  <a16:creationId xmlns:a16="http://schemas.microsoft.com/office/drawing/2014/main" id="{5286419E-A2D8-4D5D-8648-DCF553016568}"/>
                </a:ext>
              </a:extLst>
            </p:cNvPr>
            <p:cNvSpPr/>
            <p:nvPr/>
          </p:nvSpPr>
          <p:spPr>
            <a:xfrm>
              <a:off x="7959724" y="149913"/>
              <a:ext cx="3724276" cy="12912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5" name="Rectángulo redondeado 22">
              <a:extLst>
                <a:ext uri="{FF2B5EF4-FFF2-40B4-BE49-F238E27FC236}">
                  <a16:creationId xmlns:a16="http://schemas.microsoft.com/office/drawing/2014/main" id="{C329DDE5-75BC-4413-9A75-85604FE4BAA9}"/>
                </a:ext>
              </a:extLst>
            </p:cNvPr>
            <p:cNvSpPr/>
            <p:nvPr/>
          </p:nvSpPr>
          <p:spPr>
            <a:xfrm>
              <a:off x="238125" y="1991428"/>
              <a:ext cx="3333750" cy="13105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6" name="Rectángulo redondeado 25">
              <a:extLst>
                <a:ext uri="{FF2B5EF4-FFF2-40B4-BE49-F238E27FC236}">
                  <a16:creationId xmlns:a16="http://schemas.microsoft.com/office/drawing/2014/main" id="{153F35D0-8165-470D-8FBE-C64BCC42C2AD}"/>
                </a:ext>
              </a:extLst>
            </p:cNvPr>
            <p:cNvSpPr/>
            <p:nvPr/>
          </p:nvSpPr>
          <p:spPr>
            <a:xfrm>
              <a:off x="8623300" y="1803905"/>
              <a:ext cx="3352800" cy="316179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7" name="Rectángulo redondeado 27">
              <a:extLst>
                <a:ext uri="{FF2B5EF4-FFF2-40B4-BE49-F238E27FC236}">
                  <a16:creationId xmlns:a16="http://schemas.microsoft.com/office/drawing/2014/main" id="{884761A0-1A9C-4427-8C5A-59C87B080EA1}"/>
                </a:ext>
              </a:extLst>
            </p:cNvPr>
            <p:cNvSpPr/>
            <p:nvPr/>
          </p:nvSpPr>
          <p:spPr>
            <a:xfrm>
              <a:off x="238125" y="3703193"/>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8" name="Rectángulo redondeado 29">
              <a:extLst>
                <a:ext uri="{FF2B5EF4-FFF2-40B4-BE49-F238E27FC236}">
                  <a16:creationId xmlns:a16="http://schemas.microsoft.com/office/drawing/2014/main" id="{6DC18B62-889A-4199-A90A-6C67A491ED25}"/>
                </a:ext>
              </a:extLst>
            </p:cNvPr>
            <p:cNvSpPr/>
            <p:nvPr/>
          </p:nvSpPr>
          <p:spPr>
            <a:xfrm>
              <a:off x="4460874" y="4463860"/>
              <a:ext cx="3565526" cy="208034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9" name="Rectángulo redondeado 31">
              <a:extLst>
                <a:ext uri="{FF2B5EF4-FFF2-40B4-BE49-F238E27FC236}">
                  <a16:creationId xmlns:a16="http://schemas.microsoft.com/office/drawing/2014/main" id="{36A33113-FCA8-4C6C-8AF0-587CA837C490}"/>
                </a:ext>
              </a:extLst>
            </p:cNvPr>
            <p:cNvSpPr/>
            <p:nvPr/>
          </p:nvSpPr>
          <p:spPr>
            <a:xfrm>
              <a:off x="8845550" y="5160882"/>
              <a:ext cx="3130550" cy="15391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25027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1A5C624-A873-46A7-B8FA-2B143762C93C}"/>
              </a:ext>
            </a:extLst>
          </p:cNvPr>
          <p:cNvSpPr txBox="1"/>
          <p:nvPr/>
        </p:nvSpPr>
        <p:spPr>
          <a:xfrm>
            <a:off x="4572000" y="4958834"/>
            <a:ext cx="9144000" cy="369332"/>
          </a:xfrm>
          <a:prstGeom prst="rect">
            <a:avLst/>
          </a:prstGeom>
          <a:noFill/>
        </p:spPr>
        <p:txBody>
          <a:bodyPr wrap="square">
            <a:spAutoFit/>
          </a:bodyPr>
          <a:lstStyle/>
          <a:p>
            <a:endParaRPr lang="es-MX" sz="1800" dirty="0">
              <a:latin typeface="Broadway" panose="04040905080B02020502" pitchFamily="82" charset="0"/>
            </a:endParaRPr>
          </a:p>
        </p:txBody>
      </p:sp>
      <p:sp>
        <p:nvSpPr>
          <p:cNvPr id="6" name="CuadroTexto 5">
            <a:extLst>
              <a:ext uri="{FF2B5EF4-FFF2-40B4-BE49-F238E27FC236}">
                <a16:creationId xmlns:a16="http://schemas.microsoft.com/office/drawing/2014/main" id="{2981C5CE-BBCE-46A4-9DAB-B5E4AC74F7BD}"/>
              </a:ext>
            </a:extLst>
          </p:cNvPr>
          <p:cNvSpPr txBox="1"/>
          <p:nvPr/>
        </p:nvSpPr>
        <p:spPr>
          <a:xfrm>
            <a:off x="0" y="0"/>
            <a:ext cx="18288000" cy="9079409"/>
          </a:xfrm>
          <a:prstGeom prst="rect">
            <a:avLst/>
          </a:prstGeom>
          <a:noFill/>
        </p:spPr>
        <p:txBody>
          <a:bodyPr wrap="square" rtlCol="0">
            <a:spAutoFit/>
          </a:bodyPr>
          <a:lstStyle/>
          <a:p>
            <a:r>
              <a:rPr lang="es-MX" sz="4400" b="1" dirty="0"/>
              <a:t> </a:t>
            </a:r>
            <a:endParaRPr lang="es-MX" sz="4800" dirty="0">
              <a:latin typeface="Broadway" panose="04040905080B02020502" pitchFamily="82" charset="0"/>
            </a:endParaRPr>
          </a:p>
          <a:p>
            <a:r>
              <a:rPr lang="es-MX" sz="4800" dirty="0">
                <a:latin typeface="Broadway" panose="04040905080B02020502" pitchFamily="82" charset="0"/>
              </a:rPr>
              <a:t>En el nivel preescolar.</a:t>
            </a:r>
          </a:p>
          <a:p>
            <a:r>
              <a:rPr lang="es-MX" sz="4400" dirty="0">
                <a:latin typeface="Candara Light" panose="020E0502030303020204" pitchFamily="34" charset="0"/>
              </a:rPr>
              <a:t>Se debe dar importancia a la examinación de varios animales y plantas familiares, y a la consideración de procesos que éstos necesiten para permanecer vivos, como la alimentación y la eliminación de los desechos. Es de gran ayuda que los alumnos empleen lupas que aumenten de tres a diez veces el tamaño de los organismos o para que imaginen lo que verían si el aumento fuera mayor. </a:t>
            </a:r>
          </a:p>
          <a:p>
            <a:endParaRPr lang="es-MX" sz="4800" dirty="0">
              <a:latin typeface="Broadway" panose="04040905080B02020502" pitchFamily="82" charset="0"/>
            </a:endParaRPr>
          </a:p>
          <a:p>
            <a:r>
              <a:rPr lang="es-MX" sz="4800" dirty="0">
                <a:latin typeface="Broadway" panose="04040905080B02020502" pitchFamily="82" charset="0"/>
              </a:rPr>
              <a:t>Al terminar preescolar los alumnos deben saber que: </a:t>
            </a:r>
          </a:p>
          <a:p>
            <a:pPr marL="285750" lvl="0" indent="-285750">
              <a:buFont typeface="Wingdings" panose="05000000000000000000" pitchFamily="2" charset="2"/>
              <a:buChar char="q"/>
            </a:pPr>
            <a:r>
              <a:rPr lang="es-MX" sz="4400" dirty="0">
                <a:latin typeface="Candara Light" panose="020E0502030303020204" pitchFamily="34" charset="0"/>
              </a:rPr>
              <a:t>Las lupas permiten que las personas vean cosas que no verían sin ellas. </a:t>
            </a:r>
          </a:p>
          <a:p>
            <a:r>
              <a:rPr lang="es-MX" sz="4400" dirty="0">
                <a:latin typeface="Candara Light" panose="020E0502030303020204" pitchFamily="34" charset="0"/>
              </a:rPr>
              <a:t> </a:t>
            </a:r>
          </a:p>
          <a:p>
            <a:pPr marL="285750" indent="-285750">
              <a:buFont typeface="Wingdings" panose="05000000000000000000" pitchFamily="2" charset="2"/>
              <a:buChar char="q"/>
            </a:pPr>
            <a:r>
              <a:rPr lang="es-MX" sz="4400" dirty="0">
                <a:latin typeface="Candara Light" panose="020E0502030303020204" pitchFamily="34" charset="0"/>
              </a:rPr>
              <a:t>La mayoría de las criaturas vivientes necesitan agua, alimento y aire. </a:t>
            </a:r>
          </a:p>
        </p:txBody>
      </p:sp>
    </p:spTree>
    <p:extLst>
      <p:ext uri="{BB962C8B-B14F-4D97-AF65-F5344CB8AC3E}">
        <p14:creationId xmlns:p14="http://schemas.microsoft.com/office/powerpoint/2010/main" val="370710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DEDE451-C695-4DB7-9498-493A68BEF660}"/>
              </a:ext>
            </a:extLst>
          </p:cNvPr>
          <p:cNvGrpSpPr/>
          <p:nvPr/>
        </p:nvGrpSpPr>
        <p:grpSpPr>
          <a:xfrm>
            <a:off x="25400" y="38100"/>
            <a:ext cx="18034000" cy="10248900"/>
            <a:chOff x="25400" y="38100"/>
            <a:chExt cx="12166600" cy="6539534"/>
          </a:xfrm>
        </p:grpSpPr>
        <p:sp>
          <p:nvSpPr>
            <p:cNvPr id="3" name="Nube 2">
              <a:extLst>
                <a:ext uri="{FF2B5EF4-FFF2-40B4-BE49-F238E27FC236}">
                  <a16:creationId xmlns:a16="http://schemas.microsoft.com/office/drawing/2014/main" id="{E66E23F8-5F78-4BE6-A757-C22AE4456A10}"/>
                </a:ext>
              </a:extLst>
            </p:cNvPr>
            <p:cNvSpPr/>
            <p:nvPr/>
          </p:nvSpPr>
          <p:spPr>
            <a:xfrm>
              <a:off x="3924300" y="2235200"/>
              <a:ext cx="4343400" cy="2209800"/>
            </a:xfrm>
            <a:prstGeom prst="cloud">
              <a:avLst/>
            </a:prstGeom>
            <a:solidFill>
              <a:srgbClr val="FFF9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79117353-B2B5-43EF-988D-47B167A8B9DC}"/>
                </a:ext>
              </a:extLst>
            </p:cNvPr>
            <p:cNvSpPr txBox="1"/>
            <p:nvPr/>
          </p:nvSpPr>
          <p:spPr>
            <a:xfrm>
              <a:off x="4368800" y="2920683"/>
              <a:ext cx="3543300" cy="1107996"/>
            </a:xfrm>
            <a:prstGeom prst="rect">
              <a:avLst/>
            </a:prstGeom>
            <a:noFill/>
          </p:spPr>
          <p:txBody>
            <a:bodyPr wrap="square" rtlCol="0">
              <a:spAutoFit/>
            </a:bodyPr>
            <a:lstStyle/>
            <a:p>
              <a:pPr algn="ctr"/>
              <a:r>
                <a:rPr lang="es-MX" sz="2400" dirty="0">
                  <a:latin typeface="Broadway" panose="04040905080B02020502" pitchFamily="82" charset="0"/>
                </a:rPr>
                <a:t>INTERDEPENDENCIA DE LA VIDA </a:t>
              </a:r>
            </a:p>
            <a:p>
              <a:endParaRPr lang="es-MX" dirty="0"/>
            </a:p>
          </p:txBody>
        </p:sp>
        <p:sp>
          <p:nvSpPr>
            <p:cNvPr id="5" name="CuadroTexto 4">
              <a:extLst>
                <a:ext uri="{FF2B5EF4-FFF2-40B4-BE49-F238E27FC236}">
                  <a16:creationId xmlns:a16="http://schemas.microsoft.com/office/drawing/2014/main" id="{2CC3DE5A-B072-4B7B-8456-ADDE2F2913ED}"/>
                </a:ext>
              </a:extLst>
            </p:cNvPr>
            <p:cNvSpPr txBox="1"/>
            <p:nvPr/>
          </p:nvSpPr>
          <p:spPr>
            <a:xfrm>
              <a:off x="4635500" y="519346"/>
              <a:ext cx="3937000" cy="1323439"/>
            </a:xfrm>
            <a:prstGeom prst="rect">
              <a:avLst/>
            </a:prstGeom>
            <a:noFill/>
          </p:spPr>
          <p:txBody>
            <a:bodyPr wrap="square" rtlCol="0">
              <a:spAutoFit/>
            </a:bodyPr>
            <a:lstStyle/>
            <a:p>
              <a:r>
                <a:rPr lang="es-MX" sz="1600" dirty="0">
                  <a:latin typeface="Candara Light" panose="020E0502030303020204" pitchFamily="34" charset="0"/>
                </a:rPr>
                <a:t>Cada especie está ligada, directa o indirectamente, con una multitud de otras especies en un ecosistema. Las plantas proveen comida, refugio y nidos a otros organismos</a:t>
              </a:r>
            </a:p>
          </p:txBody>
        </p:sp>
        <p:sp>
          <p:nvSpPr>
            <p:cNvPr id="6" name="CuadroTexto 5">
              <a:extLst>
                <a:ext uri="{FF2B5EF4-FFF2-40B4-BE49-F238E27FC236}">
                  <a16:creationId xmlns:a16="http://schemas.microsoft.com/office/drawing/2014/main" id="{712D6CF0-A547-41E2-B781-5228CE8369FF}"/>
                </a:ext>
              </a:extLst>
            </p:cNvPr>
            <p:cNvSpPr txBox="1"/>
            <p:nvPr/>
          </p:nvSpPr>
          <p:spPr>
            <a:xfrm>
              <a:off x="266700" y="126306"/>
              <a:ext cx="4102100" cy="2062103"/>
            </a:xfrm>
            <a:prstGeom prst="rect">
              <a:avLst/>
            </a:prstGeom>
            <a:noFill/>
          </p:spPr>
          <p:txBody>
            <a:bodyPr wrap="square" rtlCol="0">
              <a:spAutoFit/>
            </a:bodyPr>
            <a:lstStyle/>
            <a:p>
              <a:r>
                <a:rPr lang="es-MX" sz="1600" dirty="0">
                  <a:latin typeface="Candara Light" panose="020E0502030303020204" pitchFamily="34" charset="0"/>
                </a:rPr>
                <a:t>La relación entre depredador y presa es común, con sus herramientas ofensivas para los depredadores dientes, picos, garras, veneno, etc. y sus instrumentos defensivos para las presas camuflaje para esconderse, rapidez para escapar, escudos o espinas para que no los puedan tocar, sustancias irritantes para repeler. </a:t>
              </a:r>
            </a:p>
          </p:txBody>
        </p:sp>
        <p:sp>
          <p:nvSpPr>
            <p:cNvPr id="7" name="CuadroTexto 6">
              <a:extLst>
                <a:ext uri="{FF2B5EF4-FFF2-40B4-BE49-F238E27FC236}">
                  <a16:creationId xmlns:a16="http://schemas.microsoft.com/office/drawing/2014/main" id="{43A6E300-4779-48DE-B3D4-15D1F735CC5F}"/>
                </a:ext>
              </a:extLst>
            </p:cNvPr>
            <p:cNvSpPr txBox="1"/>
            <p:nvPr/>
          </p:nvSpPr>
          <p:spPr>
            <a:xfrm>
              <a:off x="8674100" y="241470"/>
              <a:ext cx="3517900" cy="1077218"/>
            </a:xfrm>
            <a:prstGeom prst="rect">
              <a:avLst/>
            </a:prstGeom>
            <a:noFill/>
          </p:spPr>
          <p:txBody>
            <a:bodyPr wrap="square" rtlCol="0">
              <a:spAutoFit/>
            </a:bodyPr>
            <a:lstStyle/>
            <a:p>
              <a:r>
                <a:rPr lang="es-MX" sz="1600" dirty="0">
                  <a:latin typeface="Candara Light" panose="020E0502030303020204" pitchFamily="34" charset="0"/>
                </a:rPr>
                <a:t>Existen también otras relaciones entre los organismos. Los parásitos se nutren de sus huéspedes, a veces con malas consecuencias para los últimos</a:t>
              </a:r>
            </a:p>
          </p:txBody>
        </p:sp>
        <p:sp>
          <p:nvSpPr>
            <p:cNvPr id="8" name="CuadroTexto 7">
              <a:extLst>
                <a:ext uri="{FF2B5EF4-FFF2-40B4-BE49-F238E27FC236}">
                  <a16:creationId xmlns:a16="http://schemas.microsoft.com/office/drawing/2014/main" id="{12C763B4-B46A-4B8A-80A8-351349F39FB2}"/>
                </a:ext>
              </a:extLst>
            </p:cNvPr>
            <p:cNvSpPr txBox="1"/>
            <p:nvPr/>
          </p:nvSpPr>
          <p:spPr>
            <a:xfrm>
              <a:off x="139700" y="3197900"/>
              <a:ext cx="3479800" cy="1323439"/>
            </a:xfrm>
            <a:prstGeom prst="rect">
              <a:avLst/>
            </a:prstGeom>
            <a:noFill/>
          </p:spPr>
          <p:txBody>
            <a:bodyPr wrap="square" rtlCol="0">
              <a:spAutoFit/>
            </a:bodyPr>
            <a:lstStyle/>
            <a:p>
              <a:r>
                <a:rPr lang="es-MX" sz="1600" dirty="0">
                  <a:latin typeface="Candara Light" panose="020E0502030303020204" pitchFamily="34" charset="0"/>
                </a:rPr>
                <a:t>La interdependencia de los organismos en un ecosistema con frecuencia da por resultado una estabilidad aproximada durante cientos o miles de años. </a:t>
              </a:r>
            </a:p>
          </p:txBody>
        </p:sp>
        <p:sp>
          <p:nvSpPr>
            <p:cNvPr id="9" name="CuadroTexto 8">
              <a:extLst>
                <a:ext uri="{FF2B5EF4-FFF2-40B4-BE49-F238E27FC236}">
                  <a16:creationId xmlns:a16="http://schemas.microsoft.com/office/drawing/2014/main" id="{70AB9539-F2AD-4B97-AA1C-DD63067AC6C5}"/>
                </a:ext>
              </a:extLst>
            </p:cNvPr>
            <p:cNvSpPr txBox="1"/>
            <p:nvPr/>
          </p:nvSpPr>
          <p:spPr>
            <a:xfrm>
              <a:off x="8572500" y="3222753"/>
              <a:ext cx="3619500" cy="1077218"/>
            </a:xfrm>
            <a:prstGeom prst="rect">
              <a:avLst/>
            </a:prstGeom>
            <a:noFill/>
          </p:spPr>
          <p:txBody>
            <a:bodyPr wrap="square" rtlCol="0">
              <a:spAutoFit/>
            </a:bodyPr>
            <a:lstStyle/>
            <a:p>
              <a:r>
                <a:rPr lang="es-MX" sz="1600" dirty="0">
                  <a:latin typeface="Candara Light" panose="020E0502030303020204" pitchFamily="34" charset="0"/>
                </a:rPr>
                <a:t>Como muchos sistemas complejos, los ecosistemas suelen presentar variaciones cíclicas cercanas al estado aproximado de equilibrio.</a:t>
              </a:r>
            </a:p>
          </p:txBody>
        </p:sp>
        <p:sp>
          <p:nvSpPr>
            <p:cNvPr id="10" name="CuadroTexto 9">
              <a:extLst>
                <a:ext uri="{FF2B5EF4-FFF2-40B4-BE49-F238E27FC236}">
                  <a16:creationId xmlns:a16="http://schemas.microsoft.com/office/drawing/2014/main" id="{8A539308-CEB7-49AD-B203-6AA5691A1FBE}"/>
                </a:ext>
              </a:extLst>
            </p:cNvPr>
            <p:cNvSpPr txBox="1"/>
            <p:nvPr/>
          </p:nvSpPr>
          <p:spPr>
            <a:xfrm>
              <a:off x="1485900" y="5331022"/>
              <a:ext cx="3937000" cy="1077218"/>
            </a:xfrm>
            <a:prstGeom prst="rect">
              <a:avLst/>
            </a:prstGeom>
            <a:noFill/>
          </p:spPr>
          <p:txBody>
            <a:bodyPr wrap="square" rtlCol="0">
              <a:spAutoFit/>
            </a:bodyPr>
            <a:lstStyle/>
            <a:p>
              <a:r>
                <a:rPr lang="es-MX" sz="1600" dirty="0">
                  <a:latin typeface="Candara Light" panose="020E0502030303020204" pitchFamily="34" charset="0"/>
                </a:rPr>
                <a:t>A los alumnos no se les dificulta captar la noción general de la mutua dependencia de las especies y de éstas con el ambiente para sobrevivir.</a:t>
              </a:r>
            </a:p>
          </p:txBody>
        </p:sp>
        <p:sp>
          <p:nvSpPr>
            <p:cNvPr id="11" name="CuadroTexto 10">
              <a:extLst>
                <a:ext uri="{FF2B5EF4-FFF2-40B4-BE49-F238E27FC236}">
                  <a16:creationId xmlns:a16="http://schemas.microsoft.com/office/drawing/2014/main" id="{C2F29DAA-F3CA-4EF2-B43C-592A16FB3CD7}"/>
                </a:ext>
              </a:extLst>
            </p:cNvPr>
            <p:cNvSpPr txBox="1"/>
            <p:nvPr/>
          </p:nvSpPr>
          <p:spPr>
            <a:xfrm>
              <a:off x="7232650" y="5084801"/>
              <a:ext cx="4362450" cy="1323439"/>
            </a:xfrm>
            <a:prstGeom prst="rect">
              <a:avLst/>
            </a:prstGeom>
            <a:noFill/>
          </p:spPr>
          <p:txBody>
            <a:bodyPr wrap="square" rtlCol="0">
              <a:spAutoFit/>
            </a:bodyPr>
            <a:lstStyle/>
            <a:p>
              <a:r>
                <a:rPr lang="es-MX" sz="1600" dirty="0">
                  <a:latin typeface="Candara Light" panose="020E0502030303020204" pitchFamily="34" charset="0"/>
                </a:rPr>
                <a:t>Este concepto debe respaldarse conociendo las relaciones que existen entre los organismos, los tipos de condiciones físicas que deben asimilar, los tipos de ambiente creados por la interacción entre ellos, y la complejidad de esos sistemas.</a:t>
              </a:r>
            </a:p>
          </p:txBody>
        </p:sp>
        <p:cxnSp>
          <p:nvCxnSpPr>
            <p:cNvPr id="12" name="Conector recto de flecha 11">
              <a:extLst>
                <a:ext uri="{FF2B5EF4-FFF2-40B4-BE49-F238E27FC236}">
                  <a16:creationId xmlns:a16="http://schemas.microsoft.com/office/drawing/2014/main" id="{E53C37E8-E385-4E3B-B5EE-28B5BB2B9503}"/>
                </a:ext>
              </a:extLst>
            </p:cNvPr>
            <p:cNvCxnSpPr/>
            <p:nvPr/>
          </p:nvCxnSpPr>
          <p:spPr>
            <a:xfrm flipH="1" flipV="1">
              <a:off x="3619500" y="2103146"/>
              <a:ext cx="609600" cy="5282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415EB9A7-12D6-4C33-B613-AB17DEC5361C}"/>
                </a:ext>
              </a:extLst>
            </p:cNvPr>
            <p:cNvCxnSpPr/>
            <p:nvPr/>
          </p:nvCxnSpPr>
          <p:spPr>
            <a:xfrm flipV="1">
              <a:off x="6140450" y="1602760"/>
              <a:ext cx="0" cy="5720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ector recto de flecha 13">
              <a:extLst>
                <a:ext uri="{FF2B5EF4-FFF2-40B4-BE49-F238E27FC236}">
                  <a16:creationId xmlns:a16="http://schemas.microsoft.com/office/drawing/2014/main" id="{158880F6-A048-43BE-89E9-09285C50EE93}"/>
                </a:ext>
              </a:extLst>
            </p:cNvPr>
            <p:cNvCxnSpPr/>
            <p:nvPr/>
          </p:nvCxnSpPr>
          <p:spPr>
            <a:xfrm flipV="1">
              <a:off x="8108950" y="1729977"/>
              <a:ext cx="565150" cy="6180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a:extLst>
                <a:ext uri="{FF2B5EF4-FFF2-40B4-BE49-F238E27FC236}">
                  <a16:creationId xmlns:a16="http://schemas.microsoft.com/office/drawing/2014/main" id="{7E912038-92FB-4FBB-B24D-C931E95114B0}"/>
                </a:ext>
              </a:extLst>
            </p:cNvPr>
            <p:cNvCxnSpPr/>
            <p:nvPr/>
          </p:nvCxnSpPr>
          <p:spPr>
            <a:xfrm flipV="1">
              <a:off x="7912100" y="3886200"/>
              <a:ext cx="6604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Conector recto de flecha 15">
              <a:extLst>
                <a:ext uri="{FF2B5EF4-FFF2-40B4-BE49-F238E27FC236}">
                  <a16:creationId xmlns:a16="http://schemas.microsoft.com/office/drawing/2014/main" id="{36659ED4-01F1-4C8A-A2C4-08BFC48FC090}"/>
                </a:ext>
              </a:extLst>
            </p:cNvPr>
            <p:cNvCxnSpPr/>
            <p:nvPr/>
          </p:nvCxnSpPr>
          <p:spPr>
            <a:xfrm>
              <a:off x="7397750" y="4215351"/>
              <a:ext cx="374650" cy="636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29D5581E-399B-476D-8B0E-456CED137FB6}"/>
                </a:ext>
              </a:extLst>
            </p:cNvPr>
            <p:cNvCxnSpPr/>
            <p:nvPr/>
          </p:nvCxnSpPr>
          <p:spPr>
            <a:xfrm flipH="1">
              <a:off x="4368800" y="4405989"/>
              <a:ext cx="469900" cy="7178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a:extLst>
                <a:ext uri="{FF2B5EF4-FFF2-40B4-BE49-F238E27FC236}">
                  <a16:creationId xmlns:a16="http://schemas.microsoft.com/office/drawing/2014/main" id="{D15CF1E4-970D-4D4B-BD1D-D750FB0A2A65}"/>
                </a:ext>
              </a:extLst>
            </p:cNvPr>
            <p:cNvCxnSpPr/>
            <p:nvPr/>
          </p:nvCxnSpPr>
          <p:spPr>
            <a:xfrm flipH="1">
              <a:off x="3263900" y="3965139"/>
              <a:ext cx="660400" cy="321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Bisel 31">
              <a:extLst>
                <a:ext uri="{FF2B5EF4-FFF2-40B4-BE49-F238E27FC236}">
                  <a16:creationId xmlns:a16="http://schemas.microsoft.com/office/drawing/2014/main" id="{B45EEEC5-62B8-4BD0-933A-F56030CFC9DB}"/>
                </a:ext>
              </a:extLst>
            </p:cNvPr>
            <p:cNvSpPr/>
            <p:nvPr/>
          </p:nvSpPr>
          <p:spPr>
            <a:xfrm>
              <a:off x="25400" y="38100"/>
              <a:ext cx="4229100" cy="2235200"/>
            </a:xfrm>
            <a:prstGeom prst="bevel">
              <a:avLst>
                <a:gd name="adj" fmla="val 5764"/>
              </a:avLst>
            </a:prstGeom>
            <a:noFill/>
            <a:ln>
              <a:solidFill>
                <a:srgbClr val="F8A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Bisel 32">
              <a:extLst>
                <a:ext uri="{FF2B5EF4-FFF2-40B4-BE49-F238E27FC236}">
                  <a16:creationId xmlns:a16="http://schemas.microsoft.com/office/drawing/2014/main" id="{20449C47-74A3-43F4-957A-51A7C2CA03C7}"/>
                </a:ext>
              </a:extLst>
            </p:cNvPr>
            <p:cNvSpPr/>
            <p:nvPr/>
          </p:nvSpPr>
          <p:spPr>
            <a:xfrm>
              <a:off x="4518025" y="188962"/>
              <a:ext cx="3778250" cy="1794982"/>
            </a:xfrm>
            <a:prstGeom prst="bevel">
              <a:avLst>
                <a:gd name="adj" fmla="val 5764"/>
              </a:avLst>
            </a:prstGeom>
            <a:noFill/>
            <a:ln>
              <a:solidFill>
                <a:srgbClr val="F8EA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Bisel 33">
              <a:extLst>
                <a:ext uri="{FF2B5EF4-FFF2-40B4-BE49-F238E27FC236}">
                  <a16:creationId xmlns:a16="http://schemas.microsoft.com/office/drawing/2014/main" id="{88B00A9C-30B5-461A-A1DB-C9D724589C51}"/>
                </a:ext>
              </a:extLst>
            </p:cNvPr>
            <p:cNvSpPr/>
            <p:nvPr/>
          </p:nvSpPr>
          <p:spPr>
            <a:xfrm>
              <a:off x="8597901" y="95652"/>
              <a:ext cx="3451224" cy="1390248"/>
            </a:xfrm>
            <a:prstGeom prst="bevel">
              <a:avLst>
                <a:gd name="adj" fmla="val 5764"/>
              </a:avLst>
            </a:prstGeom>
            <a:noFill/>
            <a:ln>
              <a:solidFill>
                <a:srgbClr val="D19B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Bisel 34">
              <a:extLst>
                <a:ext uri="{FF2B5EF4-FFF2-40B4-BE49-F238E27FC236}">
                  <a16:creationId xmlns:a16="http://schemas.microsoft.com/office/drawing/2014/main" id="{F4AD53FA-C841-4074-81A4-04FF5C90BCB3}"/>
                </a:ext>
              </a:extLst>
            </p:cNvPr>
            <p:cNvSpPr/>
            <p:nvPr/>
          </p:nvSpPr>
          <p:spPr>
            <a:xfrm>
              <a:off x="8572500" y="3041385"/>
              <a:ext cx="3619500" cy="1390248"/>
            </a:xfrm>
            <a:prstGeom prst="bevel">
              <a:avLst>
                <a:gd name="adj" fmla="val 5764"/>
              </a:avLst>
            </a:prstGeom>
            <a:noFill/>
            <a:ln>
              <a:solidFill>
                <a:srgbClr val="AED5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Bisel 35">
              <a:extLst>
                <a:ext uri="{FF2B5EF4-FFF2-40B4-BE49-F238E27FC236}">
                  <a16:creationId xmlns:a16="http://schemas.microsoft.com/office/drawing/2014/main" id="{CE0475BC-09FA-43F4-9AE8-4F4C7CF7CC4D}"/>
                </a:ext>
              </a:extLst>
            </p:cNvPr>
            <p:cNvSpPr/>
            <p:nvPr/>
          </p:nvSpPr>
          <p:spPr>
            <a:xfrm>
              <a:off x="25400" y="3015984"/>
              <a:ext cx="3619500" cy="1592275"/>
            </a:xfrm>
            <a:prstGeom prst="bevel">
              <a:avLst>
                <a:gd name="adj" fmla="val 5764"/>
              </a:avLst>
            </a:prstGeom>
            <a:noFill/>
            <a:ln>
              <a:solidFill>
                <a:srgbClr val="A8F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Bisel 36">
              <a:extLst>
                <a:ext uri="{FF2B5EF4-FFF2-40B4-BE49-F238E27FC236}">
                  <a16:creationId xmlns:a16="http://schemas.microsoft.com/office/drawing/2014/main" id="{9241D5A7-604E-46C7-8287-7A90E8DCC4F1}"/>
                </a:ext>
              </a:extLst>
            </p:cNvPr>
            <p:cNvSpPr/>
            <p:nvPr/>
          </p:nvSpPr>
          <p:spPr>
            <a:xfrm>
              <a:off x="1270000" y="5187386"/>
              <a:ext cx="4241800" cy="1390248"/>
            </a:xfrm>
            <a:prstGeom prst="bevel">
              <a:avLst>
                <a:gd name="adj" fmla="val 5764"/>
              </a:avLst>
            </a:prstGeom>
            <a:noFill/>
            <a:ln>
              <a:solidFill>
                <a:srgbClr val="BEE0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Bisel 37">
              <a:extLst>
                <a:ext uri="{FF2B5EF4-FFF2-40B4-BE49-F238E27FC236}">
                  <a16:creationId xmlns:a16="http://schemas.microsoft.com/office/drawing/2014/main" id="{465C598F-57FE-4799-BE58-552B37E7A660}"/>
                </a:ext>
              </a:extLst>
            </p:cNvPr>
            <p:cNvSpPr/>
            <p:nvPr/>
          </p:nvSpPr>
          <p:spPr>
            <a:xfrm>
              <a:off x="7054850" y="4975152"/>
              <a:ext cx="4451350" cy="1526238"/>
            </a:xfrm>
            <a:prstGeom prst="bevel">
              <a:avLst>
                <a:gd name="adj" fmla="val 576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41898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93D2D"/>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37DCC525-7684-41F8-9B97-14A534D9EA19}"/>
              </a:ext>
            </a:extLst>
          </p:cNvPr>
          <p:cNvSpPr/>
          <p:nvPr/>
        </p:nvSpPr>
        <p:spPr>
          <a:xfrm>
            <a:off x="-457200" y="1371600"/>
            <a:ext cx="12268200" cy="7543800"/>
          </a:xfrm>
          <a:prstGeom prst="homePlate">
            <a:avLst/>
          </a:prstGeom>
          <a:solidFill>
            <a:srgbClr val="9DB689"/>
          </a:solidFill>
          <a:ln>
            <a:solidFill>
              <a:srgbClr val="9DB6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62534531-6C78-4FD6-AEEC-ABF12D6E6774}"/>
              </a:ext>
            </a:extLst>
          </p:cNvPr>
          <p:cNvSpPr txBox="1"/>
          <p:nvPr/>
        </p:nvSpPr>
        <p:spPr>
          <a:xfrm>
            <a:off x="0" y="0"/>
            <a:ext cx="18288000" cy="10218182"/>
          </a:xfrm>
          <a:prstGeom prst="rect">
            <a:avLst/>
          </a:prstGeom>
          <a:noFill/>
        </p:spPr>
        <p:txBody>
          <a:bodyPr wrap="square" rtlCol="0">
            <a:spAutoFit/>
          </a:bodyPr>
          <a:lstStyle/>
          <a:p>
            <a:r>
              <a:rPr lang="es-MX" sz="4000" dirty="0">
                <a:latin typeface="Broadway" panose="04040905080B02020502" pitchFamily="82" charset="0"/>
              </a:rPr>
              <a:t>En el nivel preescolar.</a:t>
            </a:r>
          </a:p>
          <a:p>
            <a:r>
              <a:rPr lang="es-MX" sz="4000" dirty="0">
                <a:latin typeface="Candara Light" panose="020E0502030303020204" pitchFamily="34" charset="0"/>
              </a:rPr>
              <a:t>Los niños deben comenzar a darse cuenta de las partes básicas de la cadena alimenticia las plantas necesitan la luz solar para crecer, algunos animales comen plantas y otros animales comen tanto plantas como animales. Es muy difícil para los alumnos del nivel elemental, el concepto clave de las plantas fabrican sí propio alimento, por lo que éste debe guardarse hasta los grados intermedios. </a:t>
            </a:r>
          </a:p>
          <a:p>
            <a:r>
              <a:rPr lang="es-MX" sz="4000" dirty="0">
                <a:latin typeface="Candara Light" panose="020E0502030303020204" pitchFamily="34" charset="0"/>
              </a:rPr>
              <a:t>En el desarrollo del razonamiento infantil puede ayudar el concepto de reciclado, tanto en la naturaleza como en las sociedades humanas. La familiaridad con el reciclado apoya la noción de que la materia continúa existiendo aunque cambia de una forma a otra. </a:t>
            </a:r>
          </a:p>
          <a:p>
            <a:r>
              <a:rPr lang="es-MX" sz="4000" dirty="0">
                <a:latin typeface="Broadway" panose="04040905080B02020502" pitchFamily="82" charset="0"/>
              </a:rPr>
              <a:t>Al terminar preescolar los alumnos deben saber que: </a:t>
            </a:r>
          </a:p>
          <a:p>
            <a:pPr marL="285750" indent="-285750">
              <a:buFont typeface="Arial" panose="020B0604020202020204" pitchFamily="34" charset="0"/>
              <a:buChar char="•"/>
            </a:pPr>
            <a:r>
              <a:rPr lang="es-MX" sz="4000" dirty="0">
                <a:latin typeface="Candara Light" panose="020E0502030303020204" pitchFamily="34" charset="0"/>
              </a:rPr>
              <a:t>Las plantas y los animales necesitan tomar agua, y los animales necesitar tomar alimentos. Además, las plantas necesitan </a:t>
            </a:r>
          </a:p>
          <a:p>
            <a:endParaRPr lang="es-MX" sz="4000" dirty="0">
              <a:latin typeface="Candara Light" panose="020E0502030303020204" pitchFamily="34" charset="0"/>
            </a:endParaRPr>
          </a:p>
          <a:p>
            <a:pPr marL="285750" lvl="0" indent="-285750">
              <a:buFont typeface="Arial" panose="020B0604020202020204" pitchFamily="34" charset="0"/>
              <a:buChar char="•"/>
            </a:pPr>
            <a:r>
              <a:rPr lang="es-MX" sz="4000" dirty="0">
                <a:latin typeface="Candara Light" panose="020E0502030303020204" pitchFamily="34" charset="0"/>
              </a:rPr>
              <a:t>Hay muchos materiales que se pueden reciclar, para reúso, a veces en distintas formas. </a:t>
            </a:r>
          </a:p>
          <a:p>
            <a:endParaRPr lang="es-MX" dirty="0"/>
          </a:p>
        </p:txBody>
      </p:sp>
    </p:spTree>
    <p:extLst>
      <p:ext uri="{BB962C8B-B14F-4D97-AF65-F5344CB8AC3E}">
        <p14:creationId xmlns:p14="http://schemas.microsoft.com/office/powerpoint/2010/main" val="5967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B0"/>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A0C52C66-BD47-49CD-8626-06B1D983E5B7}"/>
              </a:ext>
            </a:extLst>
          </p:cNvPr>
          <p:cNvSpPr/>
          <p:nvPr/>
        </p:nvSpPr>
        <p:spPr>
          <a:xfrm>
            <a:off x="11277600" y="-2013082"/>
            <a:ext cx="11277600" cy="9372600"/>
          </a:xfrm>
          <a:prstGeom prst="ellipse">
            <a:avLst/>
          </a:prstGeom>
          <a:solidFill>
            <a:srgbClr val="EAD5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2AEBB285-5FCE-46FB-BB60-B0EB98BE984E}"/>
              </a:ext>
            </a:extLst>
          </p:cNvPr>
          <p:cNvSpPr/>
          <p:nvPr/>
        </p:nvSpPr>
        <p:spPr>
          <a:xfrm>
            <a:off x="14947581" y="3987469"/>
            <a:ext cx="7467600" cy="7391400"/>
          </a:xfrm>
          <a:prstGeom prst="ellipse">
            <a:avLst/>
          </a:prstGeom>
          <a:solidFill>
            <a:srgbClr val="193D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uadroTexto 3">
            <a:extLst>
              <a:ext uri="{FF2B5EF4-FFF2-40B4-BE49-F238E27FC236}">
                <a16:creationId xmlns:a16="http://schemas.microsoft.com/office/drawing/2014/main" id="{4E153A35-377D-4520-8908-798408C439EF}"/>
              </a:ext>
            </a:extLst>
          </p:cNvPr>
          <p:cNvSpPr txBox="1"/>
          <p:nvPr/>
        </p:nvSpPr>
        <p:spPr>
          <a:xfrm>
            <a:off x="524203" y="-198617"/>
            <a:ext cx="15011400" cy="1862048"/>
          </a:xfrm>
          <a:prstGeom prst="rect">
            <a:avLst/>
          </a:prstGeom>
          <a:noFill/>
        </p:spPr>
        <p:txBody>
          <a:bodyPr wrap="square" rtlCol="0">
            <a:spAutoFit/>
          </a:bodyPr>
          <a:lstStyle/>
          <a:p>
            <a:r>
              <a:rPr lang="es-MX" sz="115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Evolución del mundo</a:t>
            </a:r>
            <a:endParaRPr lang="es-MX" sz="11500" dirty="0">
              <a:solidFill>
                <a:srgbClr val="193D2D"/>
              </a:solidFill>
            </a:endParaRPr>
          </a:p>
        </p:txBody>
      </p:sp>
      <p:sp>
        <p:nvSpPr>
          <p:cNvPr id="5" name="CuadroTexto 4">
            <a:extLst>
              <a:ext uri="{FF2B5EF4-FFF2-40B4-BE49-F238E27FC236}">
                <a16:creationId xmlns:a16="http://schemas.microsoft.com/office/drawing/2014/main" id="{F7BFA81D-6340-4AD5-985D-111ECFE1132B}"/>
              </a:ext>
            </a:extLst>
          </p:cNvPr>
          <p:cNvSpPr txBox="1"/>
          <p:nvPr/>
        </p:nvSpPr>
        <p:spPr>
          <a:xfrm>
            <a:off x="418751" y="1562100"/>
            <a:ext cx="14718981" cy="8987076"/>
          </a:xfrm>
          <a:prstGeom prst="rect">
            <a:avLst/>
          </a:prstGeom>
          <a:noFill/>
        </p:spPr>
        <p:txBody>
          <a:bodyPr wrap="square" rtlCol="0">
            <a:spAutoFit/>
          </a:bodyPr>
          <a:lstStyle/>
          <a:p>
            <a:r>
              <a:rPr lang="es-MX" sz="2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Las ideas modernas de la evolución ofrecen una explicación científica para tres grupos principales de hechos observables acerca de la vida en la Tierra: El enorme numero de formas de vida que se observa alrededor, las semejanzas sistemáticas en la anatomía y la química molecular que se nota dentro de esa diversidad y la secuencia de cambios en fósiles encontrados en capas sucesivas de rocas con una antigüedad de mas de mil millones de años. -Las características seleccionables pueden incluir detalles de bioquímica, como la estructura molecular de las hormonas o las enzimas digestivas, y rasgos anatómicos que se presentan en el desarrollo de los organismos, como el tamaño de los huesos o la longitud del pelo. -El concepto moderno de la evolución ofrece un principio </a:t>
            </a:r>
            <a:r>
              <a:rPr lang="es-MX" sz="4000" dirty="0" err="1">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unificante</a:t>
            </a:r>
            <a:r>
              <a:rPr lang="es-MX" sz="4000" dirty="0">
                <a:solidFill>
                  <a:srgbClr val="193D2D"/>
                </a:solidFill>
                <a:effectLst/>
                <a:latin typeface="Calibri" panose="020F0502020204030204" pitchFamily="34" charset="0"/>
                <a:ea typeface="Calibri" panose="020F0502020204030204" pitchFamily="34" charset="0"/>
                <a:cs typeface="Times New Roman" panose="02020603050405020304" pitchFamily="18" charset="0"/>
              </a:rPr>
              <a:t> para entender la historia de la vida en la Tierra, las relaciones entre los seres vivos y la dependencia de la vida respecto del ambiente físico.</a:t>
            </a:r>
          </a:p>
          <a:p>
            <a:endParaRPr lang="es-MX" sz="2000" dirty="0">
              <a:solidFill>
                <a:srgbClr val="193D2D"/>
              </a:solidFill>
            </a:endParaRPr>
          </a:p>
        </p:txBody>
      </p:sp>
    </p:spTree>
    <p:extLst>
      <p:ext uri="{BB962C8B-B14F-4D97-AF65-F5344CB8AC3E}">
        <p14:creationId xmlns:p14="http://schemas.microsoft.com/office/powerpoint/2010/main" val="25673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TotalTime>
  <Words>1894</Words>
  <Application>Microsoft Office PowerPoint</Application>
  <PresentationFormat>Personalizado</PresentationFormat>
  <Paragraphs>105</Paragraphs>
  <Slides>11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Poppins Bold</vt:lpstr>
      <vt:lpstr>Calibri</vt:lpstr>
      <vt:lpstr>Times New Roman</vt:lpstr>
      <vt:lpstr>Broadway</vt:lpstr>
      <vt:lpstr>Symbol</vt:lpstr>
      <vt:lpstr>Candara Light</vt:lpstr>
      <vt:lpstr>Poppins Medium Bold</vt:lpstr>
      <vt:lpstr>Arial</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conociemto</dc:title>
  <dc:creator>serna</dc:creator>
  <cp:lastModifiedBy>Usuario</cp:lastModifiedBy>
  <cp:revision>28</cp:revision>
  <dcterms:created xsi:type="dcterms:W3CDTF">2006-08-16T00:00:00Z</dcterms:created>
  <dcterms:modified xsi:type="dcterms:W3CDTF">2021-03-19T05:42:10Z</dcterms:modified>
  <dc:identifier>DAEY3rmPUTY</dc:identifier>
</cp:coreProperties>
</file>