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81" r:id="rId2"/>
    <p:sldId id="256" r:id="rId3"/>
    <p:sldId id="257" r:id="rId4"/>
    <p:sldId id="259" r:id="rId5"/>
    <p:sldId id="283" r:id="rId6"/>
    <p:sldId id="284" r:id="rId7"/>
    <p:sldId id="285" r:id="rId8"/>
    <p:sldId id="286" r:id="rId9"/>
    <p:sldId id="287" r:id="rId10"/>
    <p:sldId id="270" r:id="rId11"/>
    <p:sldId id="288" r:id="rId12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Itim" charset="-34"/>
      <p:regular r:id="rId18"/>
    </p:embeddedFont>
    <p:embeddedFont>
      <p:font typeface="Book Antiqua" pitchFamily="18" charset="0"/>
      <p:regular r:id="rId19"/>
      <p:bold r:id="rId20"/>
      <p:italic r:id="rId21"/>
      <p:boldItalic r:id="rId22"/>
    </p:embeddedFont>
    <p:embeddedFont>
      <p:font typeface="Hello Valentica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EDE69CF-DEBA-40D7-9BA6-8D1D16C0C79E}">
  <a:tblStyle styleId="{4EDE69CF-DEBA-40D7-9BA6-8D1D16C0C7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21" autoAdjust="0"/>
  </p:normalViewPr>
  <p:slideViewPr>
    <p:cSldViewPr snapToGrid="0">
      <p:cViewPr>
        <p:scale>
          <a:sx n="107" d="100"/>
          <a:sy n="107" d="100"/>
        </p:scale>
        <p:origin x="-90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023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62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4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bca512db4_0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bca512db4_0_2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39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AD1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9" r:id="rId4"/>
    <p:sldLayoutId id="2147483665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23FED04C-0A4C-4A45-BDD3-D3A7F25B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571" y="182431"/>
            <a:ext cx="47468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3DA01912-D813-4ACC-A7C9-0687CB679AD2}"/>
              </a:ext>
            </a:extLst>
          </p:cNvPr>
          <p:cNvGrpSpPr/>
          <p:nvPr/>
        </p:nvGrpSpPr>
        <p:grpSpPr>
          <a:xfrm>
            <a:off x="2469265" y="1019097"/>
            <a:ext cx="4747733" cy="1070610"/>
            <a:chOff x="0" y="0"/>
            <a:chExt cx="4429999" cy="909701"/>
          </a:xfrm>
        </p:grpSpPr>
        <p:pic>
          <p:nvPicPr>
            <p:cNvPr id="11" name="2 Imagen">
              <a:extLst>
                <a:ext uri="{FF2B5EF4-FFF2-40B4-BE49-F238E27FC236}">
                  <a16:creationId xmlns:a16="http://schemas.microsoft.com/office/drawing/2014/main" xmlns="" id="{88CAB12E-66BC-4F21-B612-827F66459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12" name="1 CuadroTexto">
              <a:extLst>
                <a:ext uri="{FF2B5EF4-FFF2-40B4-BE49-F238E27FC236}">
                  <a16:creationId xmlns:a16="http://schemas.microsoft.com/office/drawing/2014/main" xmlns="" id="{86F8E5F9-33AB-4078-94DE-8640954397CC}"/>
                </a:ext>
              </a:extLst>
            </p:cNvPr>
            <p:cNvSpPr txBox="1"/>
            <p:nvPr/>
          </p:nvSpPr>
          <p:spPr>
            <a:xfrm>
              <a:off x="2145269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-MX" b="1" kern="1200" dirty="0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ESTRATEGIAS PARA LA EXPLORACIÓN DEL MUNDO NATURAL</a:t>
              </a:r>
              <a:endPara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12 Conector recto">
              <a:extLst>
                <a:ext uri="{FF2B5EF4-FFF2-40B4-BE49-F238E27FC236}">
                  <a16:creationId xmlns:a16="http://schemas.microsoft.com/office/drawing/2014/main" xmlns="" id="{14AFB0CA-360B-4F37-9A33-C9D9F34B449C}"/>
                </a:ext>
              </a:extLst>
            </p:cNvPr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568025AF-9CEE-4959-BD9E-94528C59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414" y="1363897"/>
            <a:ext cx="4059125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alumna: 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­­­­­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Ariana Jazmín Morales Saucedo N lista 16</a:t>
            </a:r>
            <a:endParaRPr kumimoji="0" lang="es-MX" altLang="es-MX" sz="14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Mariel Reséndiz Villarreal N. Lista 18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Andrea Victoria Sanguino Rocamontes N. Lista 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Gabriela Vargas Aldape N. Lista 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Grupo: 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 Didáctico del Contenido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I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Fecha: 18 de marzo de  2021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786463" y="448972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Erickson (1989)</a:t>
            </a:r>
            <a:endParaRPr lang="es-MX" dirty="0"/>
          </a:p>
        </p:txBody>
      </p:sp>
      <p:sp>
        <p:nvSpPr>
          <p:cNvPr id="90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573399" y="1018307"/>
            <a:ext cx="5758575" cy="2731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chemeClr val="bg2"/>
                </a:solidFill>
              </a:rPr>
              <a:t>Señala: “utilizare </a:t>
            </a:r>
            <a:r>
              <a:rPr lang="es-MX" dirty="0">
                <a:solidFill>
                  <a:schemeClr val="bg2"/>
                </a:solidFill>
              </a:rPr>
              <a:t>el término interpretativo para referirme a todo el conjunto de enfoques de la investigación observacional participativa. Adopto este término por tres razones: </a:t>
            </a:r>
            <a:endParaRPr lang="es-MX" dirty="0" smtClean="0">
              <a:solidFill>
                <a:schemeClr val="bg2"/>
              </a:solidFill>
            </a:endParaRPr>
          </a:p>
          <a:p>
            <a:pPr marL="342900" indent="-342900">
              <a:buAutoNum type="alphaLcParenR"/>
            </a:pPr>
            <a:r>
              <a:rPr lang="es-MX" dirty="0" smtClean="0">
                <a:solidFill>
                  <a:schemeClr val="bg2"/>
                </a:solidFill>
              </a:rPr>
              <a:t>es </a:t>
            </a:r>
            <a:r>
              <a:rPr lang="es-MX" dirty="0">
                <a:solidFill>
                  <a:schemeClr val="bg2"/>
                </a:solidFill>
              </a:rPr>
              <a:t>más inclusivo que muchos de los </a:t>
            </a:r>
            <a:r>
              <a:rPr lang="es-MX" dirty="0" smtClean="0">
                <a:solidFill>
                  <a:schemeClr val="bg2"/>
                </a:solidFill>
              </a:rPr>
              <a:t>otros como por ejemplo </a:t>
            </a:r>
            <a:r>
              <a:rPr lang="es-MX" dirty="0">
                <a:solidFill>
                  <a:schemeClr val="bg2"/>
                </a:solidFill>
              </a:rPr>
              <a:t>etnografía o estudio de </a:t>
            </a:r>
            <a:r>
              <a:rPr lang="es-MX" dirty="0" smtClean="0">
                <a:solidFill>
                  <a:schemeClr val="bg2"/>
                </a:solidFill>
              </a:rPr>
              <a:t>casos</a:t>
            </a:r>
          </a:p>
          <a:p>
            <a:pPr marL="342900" indent="-342900">
              <a:buAutoNum type="alphaLcParenR"/>
            </a:pPr>
            <a:r>
              <a:rPr lang="es-MX" dirty="0" smtClean="0">
                <a:solidFill>
                  <a:schemeClr val="bg2"/>
                </a:solidFill>
              </a:rPr>
              <a:t>evita </a:t>
            </a:r>
            <a:r>
              <a:rPr lang="es-MX" dirty="0">
                <a:solidFill>
                  <a:schemeClr val="bg2"/>
                </a:solidFill>
              </a:rPr>
              <a:t>la connotación de definir a estos enfoques como esencialmente no </a:t>
            </a:r>
            <a:r>
              <a:rPr lang="es-MX" dirty="0" smtClean="0">
                <a:solidFill>
                  <a:schemeClr val="bg2"/>
                </a:solidFill>
              </a:rPr>
              <a:t>cuantitativos, dado </a:t>
            </a:r>
            <a:r>
              <a:rPr lang="es-MX" dirty="0">
                <a:solidFill>
                  <a:schemeClr val="bg2"/>
                </a:solidFill>
              </a:rPr>
              <a:t>que cierto tipo de cuantificación suele emplearse en el </a:t>
            </a:r>
            <a:r>
              <a:rPr lang="es-MX" dirty="0" smtClean="0">
                <a:solidFill>
                  <a:schemeClr val="bg2"/>
                </a:solidFill>
              </a:rPr>
              <a:t>trabajo</a:t>
            </a:r>
          </a:p>
          <a:p>
            <a:pPr marL="342900" indent="-342900">
              <a:buAutoNum type="alphaLcParenR"/>
            </a:pPr>
            <a:r>
              <a:rPr lang="es-MX" dirty="0" smtClean="0">
                <a:solidFill>
                  <a:schemeClr val="bg2"/>
                </a:solidFill>
              </a:rPr>
              <a:t>apunta </a:t>
            </a:r>
            <a:r>
              <a:rPr lang="es-MX" dirty="0">
                <a:solidFill>
                  <a:schemeClr val="bg2"/>
                </a:solidFill>
              </a:rPr>
              <a:t>al aspecto clave de la semejanza familiar entre los distintos enfoques: el interés de la investigación se centra en el significado humano en la vida social y en su dilucidación y exposición por parte del investigador.”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1560380" y="81844"/>
            <a:ext cx="6371295" cy="384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4 Rectángulo"/>
          <p:cNvSpPr/>
          <p:nvPr/>
        </p:nvSpPr>
        <p:spPr>
          <a:xfrm>
            <a:off x="1560380" y="20794"/>
            <a:ext cx="6371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“Científicos explorando, investigando, conociendo y asumiendo la biodiversidad como parte de su identidad”</a:t>
            </a:r>
          </a:p>
        </p:txBody>
      </p:sp>
      <p:cxnSp>
        <p:nvCxnSpPr>
          <p:cNvPr id="8" name="Conector: angular 8">
            <a:extLst>
              <a:ext uri="{FF2B5EF4-FFF2-40B4-BE49-F238E27FC236}">
                <a16:creationId xmlns:a16="http://schemas.microsoft.com/office/drawing/2014/main" xmlns="" id="{2A00EF5A-359D-484F-9526-093EBB2A889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26453" y="-2947810"/>
            <a:ext cx="39146" cy="7476104"/>
          </a:xfrm>
          <a:prstGeom prst="bentConnector3">
            <a:avLst>
              <a:gd name="adj1" fmla="val 22222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746027" y="465852"/>
            <a:ext cx="1" cy="241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439626" y="861559"/>
            <a:ext cx="1772996" cy="386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729771" y="859690"/>
            <a:ext cx="2016255" cy="3743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4920227" y="848562"/>
            <a:ext cx="2152415" cy="388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186057" y="1337727"/>
            <a:ext cx="2320837" cy="2155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677129" y="1428528"/>
            <a:ext cx="2068897" cy="20511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4844311" y="1421921"/>
            <a:ext cx="2234583" cy="20511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433030" y="819855"/>
            <a:ext cx="1922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 las orientaciones hacia la enseñanza de las ciencias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09236" y="1357385"/>
            <a:ext cx="2369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la unidad didáctica los profesores en formación señalan, que las orientaciones respecto a la enseñanza y el aprendizaje de las ciencias, debe responder a “ la construcción del conocimiento en las ciencias naturales es uno de los retos que se plantean todos los docentes en relación con los cambios, conceptuales, metodológicos y actitudinales en el estudiante”.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716328" y="854110"/>
            <a:ext cx="202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del currículo de ciencias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729772" y="1421921"/>
            <a:ext cx="2016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el diseño de la Unidad Didáctica por parte de los profesores en formación, reconocen los marcos de referencia de orden nacional: “los estándares básicos de competencias a trabajar en el diseño e implementación de esta unidad didáctica fueron los propuestos por el Ministerio de Educación Nacional de Colombia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905460" y="845350"/>
            <a:ext cx="21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 Evaluación de las ciencias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890848" y="1451335"/>
            <a:ext cx="2188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La evaluación es el proceso por medio del cual se pretende reconocer el grado de aprendizaje a nivel cualitativo y cuantitativo, en el caso de esta unidad didáctica el proceso de aprendizaje se hará en el orden cualitativo, ya que se pretende establecer el grado de asociación y de construcción que los estudiantes desarrollarán el concepto de biodiversidad.</a:t>
            </a:r>
          </a:p>
        </p:txBody>
      </p:sp>
      <p:sp>
        <p:nvSpPr>
          <p:cNvPr id="31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7311203" y="831867"/>
            <a:ext cx="1719781" cy="4958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/>
          <p:cNvSpPr txBox="1"/>
          <p:nvPr/>
        </p:nvSpPr>
        <p:spPr>
          <a:xfrm>
            <a:off x="7296437" y="861559"/>
            <a:ext cx="1734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 Estrategias Instructivas de ciencia</a:t>
            </a:r>
          </a:p>
        </p:txBody>
      </p:sp>
      <p:sp>
        <p:nvSpPr>
          <p:cNvPr id="33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7223717" y="1444387"/>
            <a:ext cx="1807268" cy="20286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/>
          <p:cNvSpPr txBox="1"/>
          <p:nvPr/>
        </p:nvSpPr>
        <p:spPr>
          <a:xfrm>
            <a:off x="7223716" y="1533528"/>
            <a:ext cx="1938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la unidad didáctica se hace explicito el cómo en relación con la enseñanza y aprendizajes de las ciencias, aspecto que lo ubican a través de la enseñanza por investigación</a:t>
            </a:r>
          </a:p>
        </p:txBody>
      </p:sp>
      <p:sp>
        <p:nvSpPr>
          <p:cNvPr id="22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439626" y="4141668"/>
            <a:ext cx="2016255" cy="493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716329" y="3860314"/>
            <a:ext cx="2574862" cy="1121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2729771" y="3873955"/>
            <a:ext cx="2633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este componente se establece la necesidad de reconocer las ideas previas de los estudiantes a través de la elaboración de un dibujo acerca de la biodiversidad y la explicación del mismo.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367707" y="4126997"/>
            <a:ext cx="20296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 la Comprensión de ciencia de los estudiantes</a:t>
            </a:r>
          </a:p>
        </p:txBody>
      </p:sp>
    </p:spTree>
    <p:extLst>
      <p:ext uri="{BB962C8B-B14F-4D97-AF65-F5344CB8AC3E}">
        <p14:creationId xmlns:p14="http://schemas.microsoft.com/office/powerpoint/2010/main" val="306302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91;p29">
            <a:extLst>
              <a:ext uri="{FF2B5EF4-FFF2-40B4-BE49-F238E27FC236}">
                <a16:creationId xmlns:a16="http://schemas.microsoft.com/office/drawing/2014/main" xmlns="" id="{9C8C54AF-4B83-4F49-96EF-A4723999236A}"/>
              </a:ext>
            </a:extLst>
          </p:cNvPr>
          <p:cNvSpPr txBox="1">
            <a:spLocks/>
          </p:cNvSpPr>
          <p:nvPr/>
        </p:nvSpPr>
        <p:spPr>
          <a:xfrm>
            <a:off x="1237253" y="1871157"/>
            <a:ext cx="6443713" cy="14478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MX" sz="7200" dirty="0">
                <a:solidFill>
                  <a:schemeClr val="tx1"/>
                </a:solidFill>
                <a:latin typeface="Hello Valentica" panose="02000503000000020004" pitchFamily="2" charset="0"/>
              </a:rPr>
              <a:t>Conocimiento Didáctico del Contenido</a:t>
            </a: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1568056" y="3682865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Niño niña pensando cara | Vector Premium">
            <a:extLst>
              <a:ext uri="{FF2B5EF4-FFF2-40B4-BE49-F238E27FC236}">
                <a16:creationId xmlns:a16="http://schemas.microsoft.com/office/drawing/2014/main" xmlns="" id="{5CCA55E9-0AB6-4F4C-A617-426A41A0A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2"/>
          <a:stretch/>
        </p:blipFill>
        <p:spPr bwMode="auto">
          <a:xfrm>
            <a:off x="95693" y="-377383"/>
            <a:ext cx="1963545" cy="36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Niño niña pensando cara | Vector Premium">
            <a:extLst>
              <a:ext uri="{FF2B5EF4-FFF2-40B4-BE49-F238E27FC236}">
                <a16:creationId xmlns:a16="http://schemas.microsoft.com/office/drawing/2014/main" xmlns="" id="{FBA02DDF-02C9-4C80-9037-2BBF18A66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4"/>
          <a:stretch/>
        </p:blipFill>
        <p:spPr bwMode="auto">
          <a:xfrm>
            <a:off x="6751188" y="1845321"/>
            <a:ext cx="2620539" cy="35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259;p40">
            <a:extLst>
              <a:ext uri="{FF2B5EF4-FFF2-40B4-BE49-F238E27FC236}">
                <a16:creationId xmlns:a16="http://schemas.microsoft.com/office/drawing/2014/main" xmlns="" id="{14F55065-A917-421E-BB71-1402D76F06D0}"/>
              </a:ext>
            </a:extLst>
          </p:cNvPr>
          <p:cNvGrpSpPr/>
          <p:nvPr/>
        </p:nvGrpSpPr>
        <p:grpSpPr>
          <a:xfrm>
            <a:off x="-6375" y="2764951"/>
            <a:ext cx="1745583" cy="230173"/>
            <a:chOff x="1394800" y="3522000"/>
            <a:chExt cx="1048650" cy="138275"/>
          </a:xfrm>
        </p:grpSpPr>
        <p:sp>
          <p:nvSpPr>
            <p:cNvPr id="101" name="Google Shape;1260;p40">
              <a:extLst>
                <a:ext uri="{FF2B5EF4-FFF2-40B4-BE49-F238E27FC236}">
                  <a16:creationId xmlns:a16="http://schemas.microsoft.com/office/drawing/2014/main" xmlns="" id="{C202E064-5451-474D-8AA7-CE3A1B7D7873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61;p40">
              <a:extLst>
                <a:ext uri="{FF2B5EF4-FFF2-40B4-BE49-F238E27FC236}">
                  <a16:creationId xmlns:a16="http://schemas.microsoft.com/office/drawing/2014/main" xmlns="" id="{8860D1A5-ECAD-45F4-BA91-4360FB453170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62;p40">
              <a:extLst>
                <a:ext uri="{FF2B5EF4-FFF2-40B4-BE49-F238E27FC236}">
                  <a16:creationId xmlns:a16="http://schemas.microsoft.com/office/drawing/2014/main" xmlns="" id="{E668D037-98D1-4F85-B09D-856A7A2A2CC5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63;p40">
              <a:extLst>
                <a:ext uri="{FF2B5EF4-FFF2-40B4-BE49-F238E27FC236}">
                  <a16:creationId xmlns:a16="http://schemas.microsoft.com/office/drawing/2014/main" xmlns="" id="{9656346A-6259-4F68-A3A1-707BAEA43AF4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64;p40">
              <a:extLst>
                <a:ext uri="{FF2B5EF4-FFF2-40B4-BE49-F238E27FC236}">
                  <a16:creationId xmlns:a16="http://schemas.microsoft.com/office/drawing/2014/main" xmlns="" id="{B055C77C-1F71-421E-AA7D-F84508DF67E7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65;p40">
              <a:extLst>
                <a:ext uri="{FF2B5EF4-FFF2-40B4-BE49-F238E27FC236}">
                  <a16:creationId xmlns:a16="http://schemas.microsoft.com/office/drawing/2014/main" xmlns="" id="{3EAFE15C-B0C0-4608-8F8C-2A8604BB858A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66;p40">
              <a:extLst>
                <a:ext uri="{FF2B5EF4-FFF2-40B4-BE49-F238E27FC236}">
                  <a16:creationId xmlns:a16="http://schemas.microsoft.com/office/drawing/2014/main" xmlns="" id="{C1959A3C-2AE9-43E5-A3B7-C7773F2E84F9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67;p40">
              <a:extLst>
                <a:ext uri="{FF2B5EF4-FFF2-40B4-BE49-F238E27FC236}">
                  <a16:creationId xmlns:a16="http://schemas.microsoft.com/office/drawing/2014/main" xmlns="" id="{C069D13D-DD39-4B2F-A80C-C1E243B8A3CD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68;p40">
              <a:extLst>
                <a:ext uri="{FF2B5EF4-FFF2-40B4-BE49-F238E27FC236}">
                  <a16:creationId xmlns:a16="http://schemas.microsoft.com/office/drawing/2014/main" xmlns="" id="{AB4FE7FE-DE20-49DF-A1A8-044AD3C5E260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xmlns="" id="{FC13CFCA-F91B-4CF4-86C8-7A61ABCCB888}"/>
              </a:ext>
            </a:extLst>
          </p:cNvPr>
          <p:cNvSpPr/>
          <p:nvPr/>
        </p:nvSpPr>
        <p:spPr>
          <a:xfrm>
            <a:off x="6656897" y="4376502"/>
            <a:ext cx="2033258" cy="483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xmlns="" id="{4AEE6F99-6902-466B-B0A6-FFEE38370164}"/>
              </a:ext>
            </a:extLst>
          </p:cNvPr>
          <p:cNvSpPr/>
          <p:nvPr/>
        </p:nvSpPr>
        <p:spPr>
          <a:xfrm>
            <a:off x="820448" y="4260842"/>
            <a:ext cx="2355317" cy="7258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xmlns="" id="{91B58225-CD40-478B-ABCF-A3E995F33F91}"/>
              </a:ext>
            </a:extLst>
          </p:cNvPr>
          <p:cNvSpPr/>
          <p:nvPr/>
        </p:nvSpPr>
        <p:spPr>
          <a:xfrm>
            <a:off x="2436460" y="3709452"/>
            <a:ext cx="4537842" cy="456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xmlns="" id="{DCCD3097-398A-4299-8E8B-D3FC74E80AE1}"/>
              </a:ext>
            </a:extLst>
          </p:cNvPr>
          <p:cNvSpPr/>
          <p:nvPr/>
        </p:nvSpPr>
        <p:spPr>
          <a:xfrm>
            <a:off x="2389450" y="3091605"/>
            <a:ext cx="4631862" cy="4143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xmlns="" id="{4F23C639-BD02-4397-9F25-1146A892544B}"/>
              </a:ext>
            </a:extLst>
          </p:cNvPr>
          <p:cNvSpPr/>
          <p:nvPr/>
        </p:nvSpPr>
        <p:spPr>
          <a:xfrm>
            <a:off x="7871296" y="1955026"/>
            <a:ext cx="1172490" cy="1297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xmlns="" id="{C6F1F33A-7E0E-4100-89F6-E73C04CBD121}"/>
              </a:ext>
            </a:extLst>
          </p:cNvPr>
          <p:cNvSpPr/>
          <p:nvPr/>
        </p:nvSpPr>
        <p:spPr>
          <a:xfrm>
            <a:off x="6548075" y="2014315"/>
            <a:ext cx="1245841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xmlns="" id="{699DFA4C-7199-4E02-A2B4-854AC76094A4}"/>
              </a:ext>
            </a:extLst>
          </p:cNvPr>
          <p:cNvSpPr/>
          <p:nvPr/>
        </p:nvSpPr>
        <p:spPr>
          <a:xfrm>
            <a:off x="5322125" y="2030032"/>
            <a:ext cx="1099154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xmlns="" id="{3B43AD01-F2A8-4838-B333-F3024DD2D62C}"/>
              </a:ext>
            </a:extLst>
          </p:cNvPr>
          <p:cNvSpPr/>
          <p:nvPr/>
        </p:nvSpPr>
        <p:spPr>
          <a:xfrm>
            <a:off x="4091738" y="2037427"/>
            <a:ext cx="1012490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xmlns="" id="{F76B0976-85CF-4201-9FF8-6455442F6D47}"/>
              </a:ext>
            </a:extLst>
          </p:cNvPr>
          <p:cNvSpPr/>
          <p:nvPr/>
        </p:nvSpPr>
        <p:spPr>
          <a:xfrm>
            <a:off x="2823476" y="2031163"/>
            <a:ext cx="1012490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xmlns="" id="{7855BEF6-30E3-44F6-A0CC-BF7AB0BC1103}"/>
              </a:ext>
            </a:extLst>
          </p:cNvPr>
          <p:cNvSpPr/>
          <p:nvPr/>
        </p:nvSpPr>
        <p:spPr>
          <a:xfrm>
            <a:off x="1683873" y="2014315"/>
            <a:ext cx="1012490" cy="377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xmlns="" id="{F4B10FFF-4227-4A5D-A057-F30BDC225AFA}"/>
              </a:ext>
            </a:extLst>
          </p:cNvPr>
          <p:cNvSpPr/>
          <p:nvPr/>
        </p:nvSpPr>
        <p:spPr>
          <a:xfrm>
            <a:off x="466572" y="2021637"/>
            <a:ext cx="1012490" cy="377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xmlns="" id="{EA87C93D-C97B-4894-8716-4F5BC60D5046}"/>
              </a:ext>
            </a:extLst>
          </p:cNvPr>
          <p:cNvSpPr/>
          <p:nvPr/>
        </p:nvSpPr>
        <p:spPr>
          <a:xfrm>
            <a:off x="2621778" y="1580462"/>
            <a:ext cx="3751213" cy="206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BACE5317-BB43-45A7-8B12-9842A23C3D21}"/>
              </a:ext>
            </a:extLst>
          </p:cNvPr>
          <p:cNvSpPr/>
          <p:nvPr/>
        </p:nvSpPr>
        <p:spPr>
          <a:xfrm>
            <a:off x="2402213" y="1039802"/>
            <a:ext cx="4537842" cy="3557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Imágenes de Rosas De Acuarela | Vectores, fotos de stock y PSD gratuitos">
            <a:extLst>
              <a:ext uri="{FF2B5EF4-FFF2-40B4-BE49-F238E27FC236}">
                <a16:creationId xmlns:a16="http://schemas.microsoft.com/office/drawing/2014/main" xmlns="" id="{4590261D-CFCD-4D2D-9A77-AABC083EB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 bwMode="auto">
          <a:xfrm>
            <a:off x="717303" y="-2062"/>
            <a:ext cx="4916924" cy="11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A40AEE3A-5A29-4A06-B083-78930FC71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t="38795" r="16812" b="27556"/>
          <a:stretch/>
        </p:blipFill>
        <p:spPr>
          <a:xfrm>
            <a:off x="3809411" y="-20107"/>
            <a:ext cx="3837819" cy="1091408"/>
          </a:xfrm>
          <a:prstGeom prst="rect">
            <a:avLst/>
          </a:prstGeom>
        </p:spPr>
      </p:pic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881832" y="58955"/>
            <a:ext cx="770400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 Valentica" panose="02000503000000020004" pitchFamily="2" charset="0"/>
              </a:rPr>
              <a:t>Conocimiento Didáctico del contenido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 Valentica" panose="02000503000000020004" pitchFamily="2" charset="0"/>
            </a:endParaRPr>
          </a:p>
        </p:txBody>
      </p:sp>
      <p:sp>
        <p:nvSpPr>
          <p:cNvPr id="824" name="Google Shape;824;p30"/>
          <p:cNvSpPr txBox="1">
            <a:spLocks noGrp="1"/>
          </p:cNvSpPr>
          <p:nvPr>
            <p:ph type="body" idx="1"/>
          </p:nvPr>
        </p:nvSpPr>
        <p:spPr>
          <a:xfrm>
            <a:off x="2389450" y="968759"/>
            <a:ext cx="4522626" cy="342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dk2"/>
              </a:buClr>
              <a:buSzPts val="1100"/>
              <a:buNone/>
            </a:pPr>
            <a:r>
              <a:rPr lang="es-MX" dirty="0">
                <a:latin typeface="Book Antiqua" panose="02040602050305030304" pitchFamily="18" charset="0"/>
              </a:rPr>
              <a:t>Conocimiento particular del profesor y los conceptos científicos de su materia.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27" name="Imagen 26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543D6410-06F0-4F17-B04B-808D2EB293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7" t="80440"/>
          <a:stretch/>
        </p:blipFill>
        <p:spPr>
          <a:xfrm>
            <a:off x="1231579" y="99466"/>
            <a:ext cx="7554069" cy="620319"/>
          </a:xfrm>
          <a:prstGeom prst="rect">
            <a:avLst/>
          </a:prstGeom>
        </p:spPr>
      </p:pic>
      <p:grpSp>
        <p:nvGrpSpPr>
          <p:cNvPr id="825" name="Google Shape;825;p30"/>
          <p:cNvGrpSpPr/>
          <p:nvPr/>
        </p:nvGrpSpPr>
        <p:grpSpPr>
          <a:xfrm rot="7484277">
            <a:off x="-34551" y="2985187"/>
            <a:ext cx="2241764" cy="842967"/>
            <a:chOff x="4038775" y="3369325"/>
            <a:chExt cx="1789725" cy="711700"/>
          </a:xfrm>
        </p:grpSpPr>
        <p:sp>
          <p:nvSpPr>
            <p:cNvPr id="826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824;p30">
            <a:extLst>
              <a:ext uri="{FF2B5EF4-FFF2-40B4-BE49-F238E27FC236}">
                <a16:creationId xmlns:a16="http://schemas.microsoft.com/office/drawing/2014/main" xmlns="" id="{9B6E348C-D6B4-47E0-A6AD-FFF6A8DD5624}"/>
              </a:ext>
            </a:extLst>
          </p:cNvPr>
          <p:cNvSpPr txBox="1">
            <a:spLocks/>
          </p:cNvSpPr>
          <p:nvPr/>
        </p:nvSpPr>
        <p:spPr>
          <a:xfrm>
            <a:off x="249345" y="1955026"/>
            <a:ext cx="1278251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del contenido. </a:t>
            </a:r>
          </a:p>
        </p:txBody>
      </p:sp>
      <p:sp>
        <p:nvSpPr>
          <p:cNvPr id="31" name="Google Shape;824;p30">
            <a:extLst>
              <a:ext uri="{FF2B5EF4-FFF2-40B4-BE49-F238E27FC236}">
                <a16:creationId xmlns:a16="http://schemas.microsoft.com/office/drawing/2014/main" xmlns="" id="{E9128648-45C8-40AD-BDDC-66C55E26E534}"/>
              </a:ext>
            </a:extLst>
          </p:cNvPr>
          <p:cNvSpPr txBox="1">
            <a:spLocks/>
          </p:cNvSpPr>
          <p:nvPr/>
        </p:nvSpPr>
        <p:spPr>
          <a:xfrm>
            <a:off x="2503435" y="1496478"/>
            <a:ext cx="3970046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>
                <a:latin typeface="Book Antiqua" panose="02040602050305030304" pitchFamily="18" charset="0"/>
              </a:rPr>
              <a:t>Encabezamientos de los conocimientos del profesor</a:t>
            </a:r>
          </a:p>
        </p:txBody>
      </p:sp>
      <p:sp>
        <p:nvSpPr>
          <p:cNvPr id="32" name="Google Shape;824;p30">
            <a:extLst>
              <a:ext uri="{FF2B5EF4-FFF2-40B4-BE49-F238E27FC236}">
                <a16:creationId xmlns:a16="http://schemas.microsoft.com/office/drawing/2014/main" xmlns="" id="{CB46CF50-DE25-474A-9729-E936C5AB4320}"/>
              </a:ext>
            </a:extLst>
          </p:cNvPr>
          <p:cNvSpPr txBox="1">
            <a:spLocks/>
          </p:cNvSpPr>
          <p:nvPr/>
        </p:nvSpPr>
        <p:spPr>
          <a:xfrm>
            <a:off x="2539974" y="1962189"/>
            <a:ext cx="1429277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pedagógico general.</a:t>
            </a:r>
          </a:p>
        </p:txBody>
      </p:sp>
      <p:sp>
        <p:nvSpPr>
          <p:cNvPr id="33" name="Google Shape;824;p30">
            <a:extLst>
              <a:ext uri="{FF2B5EF4-FFF2-40B4-BE49-F238E27FC236}">
                <a16:creationId xmlns:a16="http://schemas.microsoft.com/office/drawing/2014/main" xmlns="" id="{8BFA66AA-A769-423E-AED9-8307B9003A4F}"/>
              </a:ext>
            </a:extLst>
          </p:cNvPr>
          <p:cNvSpPr txBox="1">
            <a:spLocks/>
          </p:cNvSpPr>
          <p:nvPr/>
        </p:nvSpPr>
        <p:spPr>
          <a:xfrm>
            <a:off x="1457953" y="1947862"/>
            <a:ext cx="1249309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dirty="0"/>
              <a:t>Conocimiento del currículo.</a:t>
            </a:r>
          </a:p>
          <a:p>
            <a:pPr lvl="0"/>
            <a:endParaRPr lang="es-MX" dirty="0"/>
          </a:p>
        </p:txBody>
      </p:sp>
      <p:sp>
        <p:nvSpPr>
          <p:cNvPr id="34" name="Google Shape;824;p30">
            <a:extLst>
              <a:ext uri="{FF2B5EF4-FFF2-40B4-BE49-F238E27FC236}">
                <a16:creationId xmlns:a16="http://schemas.microsoft.com/office/drawing/2014/main" xmlns="" id="{6CBB6B70-3D21-4ED2-A31C-1968C3282ACE}"/>
              </a:ext>
            </a:extLst>
          </p:cNvPr>
          <p:cNvSpPr txBox="1">
            <a:spLocks/>
          </p:cNvSpPr>
          <p:nvPr/>
        </p:nvSpPr>
        <p:spPr>
          <a:xfrm>
            <a:off x="3816597" y="1975538"/>
            <a:ext cx="1371852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b="1" dirty="0"/>
              <a:t>Conocimiento didáctico del contenido.</a:t>
            </a:r>
          </a:p>
          <a:p>
            <a:pPr lvl="0"/>
            <a:endParaRPr lang="es-MX" dirty="0"/>
          </a:p>
        </p:txBody>
      </p:sp>
      <p:sp>
        <p:nvSpPr>
          <p:cNvPr id="35" name="Google Shape;824;p30">
            <a:extLst>
              <a:ext uri="{FF2B5EF4-FFF2-40B4-BE49-F238E27FC236}">
                <a16:creationId xmlns:a16="http://schemas.microsoft.com/office/drawing/2014/main" xmlns="" id="{19B9A02A-5773-490D-A556-061BB5A3BB14}"/>
              </a:ext>
            </a:extLst>
          </p:cNvPr>
          <p:cNvSpPr txBox="1">
            <a:spLocks/>
          </p:cNvSpPr>
          <p:nvPr/>
        </p:nvSpPr>
        <p:spPr>
          <a:xfrm>
            <a:off x="6277298" y="1936326"/>
            <a:ext cx="1573259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 los alumnos y de sus características.</a:t>
            </a:r>
          </a:p>
        </p:txBody>
      </p:sp>
      <p:sp>
        <p:nvSpPr>
          <p:cNvPr id="36" name="Google Shape;824;p30">
            <a:extLst>
              <a:ext uri="{FF2B5EF4-FFF2-40B4-BE49-F238E27FC236}">
                <a16:creationId xmlns:a16="http://schemas.microsoft.com/office/drawing/2014/main" xmlns="" id="{45B7CBAB-CBD0-4CC9-83EB-975CD621AF11}"/>
              </a:ext>
            </a:extLst>
          </p:cNvPr>
          <p:cNvSpPr txBox="1">
            <a:spLocks/>
          </p:cNvSpPr>
          <p:nvPr/>
        </p:nvSpPr>
        <p:spPr>
          <a:xfrm>
            <a:off x="5074493" y="1955932"/>
            <a:ext cx="1429277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 los contextos educativos.</a:t>
            </a:r>
          </a:p>
        </p:txBody>
      </p:sp>
      <p:sp>
        <p:nvSpPr>
          <p:cNvPr id="37" name="Google Shape;824;p30">
            <a:extLst>
              <a:ext uri="{FF2B5EF4-FFF2-40B4-BE49-F238E27FC236}">
                <a16:creationId xmlns:a16="http://schemas.microsoft.com/office/drawing/2014/main" xmlns="" id="{D460EB04-3F0B-48BE-98E9-9AB5AE7A8523}"/>
              </a:ext>
            </a:extLst>
          </p:cNvPr>
          <p:cNvSpPr txBox="1">
            <a:spLocks/>
          </p:cNvSpPr>
          <p:nvPr/>
        </p:nvSpPr>
        <p:spPr>
          <a:xfrm>
            <a:off x="7649936" y="1915880"/>
            <a:ext cx="1429278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 los objetivos, las finalidades y los valores educativos y de sus fundamentos filosóficos e históricos”. </a:t>
            </a:r>
            <a:endParaRPr lang="es-MX" dirty="0">
              <a:latin typeface="Book Antiqua" panose="02040602050305030304" pitchFamily="18" charset="0"/>
            </a:endParaRPr>
          </a:p>
        </p:txBody>
      </p:sp>
      <p:sp>
        <p:nvSpPr>
          <p:cNvPr id="38" name="Google Shape;824;p30">
            <a:extLst>
              <a:ext uri="{FF2B5EF4-FFF2-40B4-BE49-F238E27FC236}">
                <a16:creationId xmlns:a16="http://schemas.microsoft.com/office/drawing/2014/main" xmlns="" id="{9D8328B0-B959-424D-B86C-6C114E9CD8DC}"/>
              </a:ext>
            </a:extLst>
          </p:cNvPr>
          <p:cNvSpPr txBox="1">
            <a:spLocks/>
          </p:cNvSpPr>
          <p:nvPr/>
        </p:nvSpPr>
        <p:spPr>
          <a:xfrm>
            <a:off x="2188209" y="3072493"/>
            <a:ext cx="4846658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dirty="0"/>
              <a:t>Permite distinguir entre la comprensión del contenido del especialista y la comprensión del pedagogo.</a:t>
            </a:r>
          </a:p>
          <a:p>
            <a:pPr marL="152400" indent="0" algn="ctr">
              <a:buNone/>
            </a:pPr>
            <a:endParaRPr lang="es-MX" dirty="0"/>
          </a:p>
          <a:p>
            <a:pPr marL="152400" indent="0" algn="ctr">
              <a:buNone/>
            </a:pPr>
            <a:endParaRPr lang="es-MX" dirty="0"/>
          </a:p>
          <a:p>
            <a:pPr marL="152400" indent="0" algn="ctr">
              <a:buNone/>
            </a:pPr>
            <a:r>
              <a:rPr lang="es-MX" dirty="0"/>
              <a:t> Es el conocimiento que va más allá del tema de la materia en sí y que llega a la dimensión del conocimiento de la materia para la enseñanza. </a:t>
            </a:r>
          </a:p>
          <a:p>
            <a:pPr marL="152400" indent="0" algn="ctr">
              <a:buNone/>
            </a:pPr>
            <a:endParaRPr lang="es-MX" dirty="0"/>
          </a:p>
          <a:p>
            <a:pPr marL="152400" indent="0" algn="ctr">
              <a:buNone/>
            </a:pPr>
            <a:endParaRPr lang="es-MX" dirty="0"/>
          </a:p>
          <a:p>
            <a:pPr marL="152400" lvl="0" indent="0" algn="ctr">
              <a:buNone/>
            </a:pPr>
            <a:endParaRPr lang="es-MX" dirty="0"/>
          </a:p>
        </p:txBody>
      </p:sp>
      <p:sp>
        <p:nvSpPr>
          <p:cNvPr id="51" name="Google Shape;824;p30">
            <a:extLst>
              <a:ext uri="{FF2B5EF4-FFF2-40B4-BE49-F238E27FC236}">
                <a16:creationId xmlns:a16="http://schemas.microsoft.com/office/drawing/2014/main" xmlns="" id="{E446119A-4BEE-4958-B3A1-08012D855215}"/>
              </a:ext>
            </a:extLst>
          </p:cNvPr>
          <p:cNvSpPr txBox="1">
            <a:spLocks/>
          </p:cNvSpPr>
          <p:nvPr/>
        </p:nvSpPr>
        <p:spPr>
          <a:xfrm>
            <a:off x="665955" y="4205382"/>
            <a:ext cx="2577832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/>
              <a:t>Tiene varias etapas consecutivas en las que el profesor va preparando su clase y en la que construye finalmente su CDC:</a:t>
            </a:r>
            <a:endParaRPr lang="es-MX" dirty="0"/>
          </a:p>
        </p:txBody>
      </p:sp>
      <p:sp>
        <p:nvSpPr>
          <p:cNvPr id="52" name="Google Shape;824;p30">
            <a:extLst>
              <a:ext uri="{FF2B5EF4-FFF2-40B4-BE49-F238E27FC236}">
                <a16:creationId xmlns:a16="http://schemas.microsoft.com/office/drawing/2014/main" xmlns="" id="{2E068D25-EA53-462C-8F9C-4C2BD5DEA843}"/>
              </a:ext>
            </a:extLst>
          </p:cNvPr>
          <p:cNvSpPr txBox="1">
            <a:spLocks/>
          </p:cNvSpPr>
          <p:nvPr/>
        </p:nvSpPr>
        <p:spPr>
          <a:xfrm>
            <a:off x="6372991" y="4323308"/>
            <a:ext cx="2577832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dirty="0"/>
              <a:t>Existen dos herramientas para documentar el CDC de los profesores:</a:t>
            </a:r>
          </a:p>
          <a:p>
            <a:pPr marL="152400" indent="0" algn="ctr">
              <a:buNone/>
            </a:pPr>
            <a:endParaRPr lang="es-MX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440375C1-CF91-470A-89CB-FCF3A8D0CEE4}"/>
              </a:ext>
            </a:extLst>
          </p:cNvPr>
          <p:cNvCxnSpPr>
            <a:cxnSpLocks/>
          </p:cNvCxnSpPr>
          <p:nvPr/>
        </p:nvCxnSpPr>
        <p:spPr>
          <a:xfrm>
            <a:off x="4595817" y="722752"/>
            <a:ext cx="0" cy="306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4642117" y="1372582"/>
            <a:ext cx="8646" cy="247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xmlns="" id="{69C3A5C9-6A80-4580-A58A-9C5137DCD158}"/>
              </a:ext>
            </a:extLst>
          </p:cNvPr>
          <p:cNvCxnSpPr>
            <a:cxnSpLocks/>
          </p:cNvCxnSpPr>
          <p:nvPr/>
        </p:nvCxnSpPr>
        <p:spPr>
          <a:xfrm>
            <a:off x="4595817" y="3518980"/>
            <a:ext cx="0" cy="19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xmlns="" id="{79E25FD0-F06B-4D56-847B-99A1CDF93984}"/>
              </a:ext>
            </a:extLst>
          </p:cNvPr>
          <p:cNvCxnSpPr>
            <a:cxnSpLocks/>
          </p:cNvCxnSpPr>
          <p:nvPr/>
        </p:nvCxnSpPr>
        <p:spPr>
          <a:xfrm>
            <a:off x="4595817" y="2531402"/>
            <a:ext cx="598" cy="504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xmlns="" id="{2A00EF5A-359D-484F-9526-093EBB2A8899}"/>
              </a:ext>
            </a:extLst>
          </p:cNvPr>
          <p:cNvCxnSpPr>
            <a:cxnSpLocks/>
            <a:stCxn id="30" idx="0"/>
            <a:endCxn id="37" idx="0"/>
          </p:cNvCxnSpPr>
          <p:nvPr/>
        </p:nvCxnSpPr>
        <p:spPr>
          <a:xfrm rot="5400000" flipH="1" flipV="1">
            <a:off x="4606950" y="-1802599"/>
            <a:ext cx="39146" cy="7476104"/>
          </a:xfrm>
          <a:prstGeom prst="bentConnector3">
            <a:avLst>
              <a:gd name="adj1" fmla="val 22222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F32D8168-9C50-457F-8E05-DF08DFEB9D25}"/>
              </a:ext>
            </a:extLst>
          </p:cNvPr>
          <p:cNvCxnSpPr>
            <a:cxnSpLocks/>
          </p:cNvCxnSpPr>
          <p:nvPr/>
        </p:nvCxnSpPr>
        <p:spPr>
          <a:xfrm>
            <a:off x="3329721" y="1862476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xmlns="" id="{24052EBB-F3D5-4D2F-A0C8-AB74E60CAB41}"/>
              </a:ext>
            </a:extLst>
          </p:cNvPr>
          <p:cNvCxnSpPr>
            <a:cxnSpLocks/>
          </p:cNvCxnSpPr>
          <p:nvPr/>
        </p:nvCxnSpPr>
        <p:spPr>
          <a:xfrm>
            <a:off x="4595817" y="1890285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xmlns="" id="{989A8BFF-64B4-4E13-AC2C-7772E25BE012}"/>
              </a:ext>
            </a:extLst>
          </p:cNvPr>
          <p:cNvCxnSpPr>
            <a:cxnSpLocks/>
          </p:cNvCxnSpPr>
          <p:nvPr/>
        </p:nvCxnSpPr>
        <p:spPr>
          <a:xfrm>
            <a:off x="5881633" y="1879294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xmlns="" id="{87425D71-E4F8-4DAB-8C06-39A3B1A876B4}"/>
              </a:ext>
            </a:extLst>
          </p:cNvPr>
          <p:cNvCxnSpPr>
            <a:cxnSpLocks/>
          </p:cNvCxnSpPr>
          <p:nvPr/>
        </p:nvCxnSpPr>
        <p:spPr>
          <a:xfrm>
            <a:off x="7185842" y="1867173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xmlns="" id="{11513D7F-9A96-47D0-8B87-ED8FE73DBF27}"/>
              </a:ext>
            </a:extLst>
          </p:cNvPr>
          <p:cNvCxnSpPr>
            <a:cxnSpLocks/>
          </p:cNvCxnSpPr>
          <p:nvPr/>
        </p:nvCxnSpPr>
        <p:spPr>
          <a:xfrm>
            <a:off x="2200049" y="1859721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xmlns="" id="{B91743E7-4658-4587-BFE5-0E7BC8842CA7}"/>
              </a:ext>
            </a:extLst>
          </p:cNvPr>
          <p:cNvCxnSpPr>
            <a:cxnSpLocks/>
            <a:endCxn id="51" idx="0"/>
          </p:cNvCxnSpPr>
          <p:nvPr/>
        </p:nvCxnSpPr>
        <p:spPr>
          <a:xfrm rot="10800000" flipV="1">
            <a:off x="1954872" y="3937810"/>
            <a:ext cx="481591" cy="267572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Conector: angular 79">
            <a:extLst>
              <a:ext uri="{FF2B5EF4-FFF2-40B4-BE49-F238E27FC236}">
                <a16:creationId xmlns:a16="http://schemas.microsoft.com/office/drawing/2014/main" xmlns="" id="{A2FF8981-BE90-4C5B-8E53-55A265A5969D}"/>
              </a:ext>
            </a:extLst>
          </p:cNvPr>
          <p:cNvCxnSpPr>
            <a:cxnSpLocks/>
            <a:stCxn id="49" idx="3"/>
            <a:endCxn id="52" idx="0"/>
          </p:cNvCxnSpPr>
          <p:nvPr/>
        </p:nvCxnSpPr>
        <p:spPr>
          <a:xfrm>
            <a:off x="6974302" y="3937811"/>
            <a:ext cx="687605" cy="385497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3" name="Google Shape;959;p33">
            <a:extLst>
              <a:ext uri="{FF2B5EF4-FFF2-40B4-BE49-F238E27FC236}">
                <a16:creationId xmlns:a16="http://schemas.microsoft.com/office/drawing/2014/main" xmlns="" id="{B3B7061A-FBF2-43AA-8C92-C6405715E1F9}"/>
              </a:ext>
            </a:extLst>
          </p:cNvPr>
          <p:cNvGrpSpPr/>
          <p:nvPr/>
        </p:nvGrpSpPr>
        <p:grpSpPr>
          <a:xfrm rot="-8593293" flipH="1" flipV="1">
            <a:off x="7511383" y="646854"/>
            <a:ext cx="1170103" cy="757751"/>
            <a:chOff x="5118990" y="4122087"/>
            <a:chExt cx="1882464" cy="1222659"/>
          </a:xfrm>
        </p:grpSpPr>
        <p:sp>
          <p:nvSpPr>
            <p:cNvPr id="84" name="Google Shape;960;p33">
              <a:extLst>
                <a:ext uri="{FF2B5EF4-FFF2-40B4-BE49-F238E27FC236}">
                  <a16:creationId xmlns:a16="http://schemas.microsoft.com/office/drawing/2014/main" xmlns="" id="{EDE6056B-A47C-4A71-A960-B09CE902BBB4}"/>
                </a:ext>
              </a:extLst>
            </p:cNvPr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61;p33">
              <a:extLst>
                <a:ext uri="{FF2B5EF4-FFF2-40B4-BE49-F238E27FC236}">
                  <a16:creationId xmlns:a16="http://schemas.microsoft.com/office/drawing/2014/main" xmlns="" id="{1132B26F-0B60-4A6D-8451-75C7A0CA8090}"/>
                </a:ext>
              </a:extLst>
            </p:cNvPr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62;p33">
              <a:extLst>
                <a:ext uri="{FF2B5EF4-FFF2-40B4-BE49-F238E27FC236}">
                  <a16:creationId xmlns:a16="http://schemas.microsoft.com/office/drawing/2014/main" xmlns="" id="{F3796F38-CA14-4760-8EB1-AE56A7643EC5}"/>
                </a:ext>
              </a:extLst>
            </p:cNvPr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63;p33">
              <a:extLst>
                <a:ext uri="{FF2B5EF4-FFF2-40B4-BE49-F238E27FC236}">
                  <a16:creationId xmlns:a16="http://schemas.microsoft.com/office/drawing/2014/main" xmlns="" id="{C90B0423-B5DD-488F-8A0B-EEE3441536EB}"/>
                </a:ext>
              </a:extLst>
            </p:cNvPr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64;p33">
              <a:extLst>
                <a:ext uri="{FF2B5EF4-FFF2-40B4-BE49-F238E27FC236}">
                  <a16:creationId xmlns:a16="http://schemas.microsoft.com/office/drawing/2014/main" xmlns="" id="{7D18AC87-ECB5-4F14-AA11-902D028F380B}"/>
                </a:ext>
              </a:extLst>
            </p:cNvPr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65;p33">
              <a:extLst>
                <a:ext uri="{FF2B5EF4-FFF2-40B4-BE49-F238E27FC236}">
                  <a16:creationId xmlns:a16="http://schemas.microsoft.com/office/drawing/2014/main" xmlns="" id="{75E7FF26-87A2-4D5C-95B7-FF6F76481AB1}"/>
                </a:ext>
              </a:extLst>
            </p:cNvPr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6;p33">
              <a:extLst>
                <a:ext uri="{FF2B5EF4-FFF2-40B4-BE49-F238E27FC236}">
                  <a16:creationId xmlns:a16="http://schemas.microsoft.com/office/drawing/2014/main" xmlns="" id="{7053FD7A-F7AF-4BB9-8F71-1BF31F91DC2B}"/>
                </a:ext>
              </a:extLst>
            </p:cNvPr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67;p33">
              <a:extLst>
                <a:ext uri="{FF2B5EF4-FFF2-40B4-BE49-F238E27FC236}">
                  <a16:creationId xmlns:a16="http://schemas.microsoft.com/office/drawing/2014/main" xmlns="" id="{8E3DA061-5BCF-40A8-A4DB-7AE4226A9461}"/>
                </a:ext>
              </a:extLst>
            </p:cNvPr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68;p33">
              <a:extLst>
                <a:ext uri="{FF2B5EF4-FFF2-40B4-BE49-F238E27FC236}">
                  <a16:creationId xmlns:a16="http://schemas.microsoft.com/office/drawing/2014/main" xmlns="" id="{93331BA3-4AA2-488F-BAC6-164AF5C2C850}"/>
                </a:ext>
              </a:extLst>
            </p:cNvPr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69;p33">
              <a:extLst>
                <a:ext uri="{FF2B5EF4-FFF2-40B4-BE49-F238E27FC236}">
                  <a16:creationId xmlns:a16="http://schemas.microsoft.com/office/drawing/2014/main" xmlns="" id="{B4B3B76E-E460-4E4C-9923-57FB0D0937C1}"/>
                </a:ext>
              </a:extLst>
            </p:cNvPr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70;p33">
              <a:extLst>
                <a:ext uri="{FF2B5EF4-FFF2-40B4-BE49-F238E27FC236}">
                  <a16:creationId xmlns:a16="http://schemas.microsoft.com/office/drawing/2014/main" xmlns="" id="{9241AF43-B2A6-4469-A3B5-A0B954CF2AB8}"/>
                </a:ext>
              </a:extLst>
            </p:cNvPr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71;p33">
              <a:extLst>
                <a:ext uri="{FF2B5EF4-FFF2-40B4-BE49-F238E27FC236}">
                  <a16:creationId xmlns:a16="http://schemas.microsoft.com/office/drawing/2014/main" xmlns="" id="{E69BB99B-4AD9-493E-A691-E13CB22D7649}"/>
                </a:ext>
              </a:extLst>
            </p:cNvPr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72;p33">
              <a:extLst>
                <a:ext uri="{FF2B5EF4-FFF2-40B4-BE49-F238E27FC236}">
                  <a16:creationId xmlns:a16="http://schemas.microsoft.com/office/drawing/2014/main" xmlns="" id="{82A0B140-D985-47E7-8A82-40492A43D9B1}"/>
                </a:ext>
              </a:extLst>
            </p:cNvPr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3;p33">
              <a:extLst>
                <a:ext uri="{FF2B5EF4-FFF2-40B4-BE49-F238E27FC236}">
                  <a16:creationId xmlns:a16="http://schemas.microsoft.com/office/drawing/2014/main" xmlns="" id="{EC7655EB-1C26-4B80-AA21-55FE79854EC9}"/>
                </a:ext>
              </a:extLst>
            </p:cNvPr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4;p33">
              <a:extLst>
                <a:ext uri="{FF2B5EF4-FFF2-40B4-BE49-F238E27FC236}">
                  <a16:creationId xmlns:a16="http://schemas.microsoft.com/office/drawing/2014/main" xmlns="" id="{7F07C28E-A6ED-4D6E-A2C2-205B1B59BD92}"/>
                </a:ext>
              </a:extLst>
            </p:cNvPr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1197;p38">
            <a:extLst>
              <a:ext uri="{FF2B5EF4-FFF2-40B4-BE49-F238E27FC236}">
                <a16:creationId xmlns:a16="http://schemas.microsoft.com/office/drawing/2014/main" xmlns="" id="{8E9639CF-03FD-4076-9DA4-E31EFBA1861A}"/>
              </a:ext>
            </a:extLst>
          </p:cNvPr>
          <p:cNvSpPr/>
          <p:nvPr/>
        </p:nvSpPr>
        <p:spPr>
          <a:xfrm rot="3320366" flipH="1">
            <a:off x="450561" y="535666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xmlns="" id="{36AC4DDE-DF4F-4C25-8A77-0ACCF294B5A0}"/>
              </a:ext>
            </a:extLst>
          </p:cNvPr>
          <p:cNvCxnSpPr>
            <a:cxnSpLocks/>
          </p:cNvCxnSpPr>
          <p:nvPr/>
        </p:nvCxnSpPr>
        <p:spPr>
          <a:xfrm>
            <a:off x="7673526" y="4859516"/>
            <a:ext cx="0" cy="28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xmlns="" id="{4E3B677F-FFF7-42E8-B858-E90F92AB1D31}"/>
              </a:ext>
            </a:extLst>
          </p:cNvPr>
          <p:cNvCxnSpPr>
            <a:cxnSpLocks/>
          </p:cNvCxnSpPr>
          <p:nvPr/>
        </p:nvCxnSpPr>
        <p:spPr>
          <a:xfrm>
            <a:off x="1954871" y="4953028"/>
            <a:ext cx="0" cy="19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xmlns="" id="{25AB62AC-1DB4-4EC4-80D0-075F9C35D564}"/>
              </a:ext>
            </a:extLst>
          </p:cNvPr>
          <p:cNvSpPr/>
          <p:nvPr/>
        </p:nvSpPr>
        <p:spPr>
          <a:xfrm>
            <a:off x="6749912" y="267462"/>
            <a:ext cx="2026250" cy="9662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xmlns="" id="{FC577F0B-57CA-4B5F-9819-76EE7644C9A4}"/>
              </a:ext>
            </a:extLst>
          </p:cNvPr>
          <p:cNvSpPr/>
          <p:nvPr/>
        </p:nvSpPr>
        <p:spPr>
          <a:xfrm>
            <a:off x="4476781" y="206394"/>
            <a:ext cx="2190904" cy="5588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xmlns="" id="{B1499184-B2F9-4E74-ABCC-F94FD3FA1699}"/>
              </a:ext>
            </a:extLst>
          </p:cNvPr>
          <p:cNvSpPr/>
          <p:nvPr/>
        </p:nvSpPr>
        <p:spPr>
          <a:xfrm>
            <a:off x="828384" y="4127459"/>
            <a:ext cx="1018884" cy="2036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xmlns="" id="{BE881C19-D1F6-46A0-839C-EEF50A0EEEE9}"/>
              </a:ext>
            </a:extLst>
          </p:cNvPr>
          <p:cNvSpPr/>
          <p:nvPr/>
        </p:nvSpPr>
        <p:spPr>
          <a:xfrm>
            <a:off x="914400" y="3062178"/>
            <a:ext cx="814400" cy="2189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xmlns="" id="{776AEED2-B077-4FB3-ABA9-F5B477984139}"/>
              </a:ext>
            </a:extLst>
          </p:cNvPr>
          <p:cNvSpPr/>
          <p:nvPr/>
        </p:nvSpPr>
        <p:spPr>
          <a:xfrm>
            <a:off x="624913" y="1805055"/>
            <a:ext cx="1201464" cy="218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xmlns="" id="{96B8B89C-D074-450A-96D5-2536D0A7B962}"/>
              </a:ext>
            </a:extLst>
          </p:cNvPr>
          <p:cNvSpPr/>
          <p:nvPr/>
        </p:nvSpPr>
        <p:spPr>
          <a:xfrm>
            <a:off x="608132" y="659218"/>
            <a:ext cx="1201464" cy="218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xmlns="" id="{92362208-D6E1-4926-B624-DD3228D31510}"/>
              </a:ext>
            </a:extLst>
          </p:cNvPr>
          <p:cNvSpPr/>
          <p:nvPr/>
        </p:nvSpPr>
        <p:spPr>
          <a:xfrm>
            <a:off x="6749912" y="2887913"/>
            <a:ext cx="1878508" cy="1159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6708217" y="1513932"/>
            <a:ext cx="2033258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xmlns="" id="{59F1C938-44DB-4A3D-B90F-6BCC5AC021A2}"/>
              </a:ext>
            </a:extLst>
          </p:cNvPr>
          <p:cNvSpPr/>
          <p:nvPr/>
        </p:nvSpPr>
        <p:spPr>
          <a:xfrm>
            <a:off x="4634427" y="2390053"/>
            <a:ext cx="1878508" cy="18945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xmlns="" id="{91E8BB52-522E-4D0D-8357-2518EE1287A3}"/>
              </a:ext>
            </a:extLst>
          </p:cNvPr>
          <p:cNvSpPr/>
          <p:nvPr/>
        </p:nvSpPr>
        <p:spPr>
          <a:xfrm>
            <a:off x="4738991" y="939951"/>
            <a:ext cx="1878508" cy="8289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xmlns="" id="{61CE0E2F-7E0D-4AA2-BF73-FF23B3192416}"/>
              </a:ext>
            </a:extLst>
          </p:cNvPr>
          <p:cNvSpPr/>
          <p:nvPr/>
        </p:nvSpPr>
        <p:spPr>
          <a:xfrm>
            <a:off x="2085609" y="4098738"/>
            <a:ext cx="2033258" cy="464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xmlns="" id="{77870EA9-08DA-46A0-845B-1F48984C7BDF}"/>
              </a:ext>
            </a:extLst>
          </p:cNvPr>
          <p:cNvSpPr/>
          <p:nvPr/>
        </p:nvSpPr>
        <p:spPr>
          <a:xfrm>
            <a:off x="2048764" y="2887913"/>
            <a:ext cx="2187482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xmlns="" id="{E2E1CCD8-BE8D-4092-96FA-66CCC22CD5A2}"/>
              </a:ext>
            </a:extLst>
          </p:cNvPr>
          <p:cNvSpPr/>
          <p:nvPr/>
        </p:nvSpPr>
        <p:spPr>
          <a:xfrm>
            <a:off x="2048764" y="1638295"/>
            <a:ext cx="2033258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xmlns="" id="{B7B7F810-71F8-48CF-B473-23FE08FD2834}"/>
              </a:ext>
            </a:extLst>
          </p:cNvPr>
          <p:cNvSpPr/>
          <p:nvPr/>
        </p:nvSpPr>
        <p:spPr>
          <a:xfrm>
            <a:off x="2048764" y="529387"/>
            <a:ext cx="2033258" cy="8679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97" name="Google Shape;897;p32"/>
          <p:cNvGrpSpPr/>
          <p:nvPr/>
        </p:nvGrpSpPr>
        <p:grpSpPr>
          <a:xfrm rot="2110758">
            <a:off x="3786277" y="4447701"/>
            <a:ext cx="1984560" cy="2066001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1864629" y="449414"/>
            <a:ext cx="2401528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es-MX" sz="1200" dirty="0"/>
              <a:t>Interpretación y análisis crítico de textos; estructuración y segmentación; y clarificación de los objetivos.</a:t>
            </a:r>
          </a:p>
          <a:p>
            <a:pPr marL="152400" indent="0" algn="l">
              <a:buNone/>
            </a:pPr>
            <a:endParaRPr lang="es-MX" sz="1200" dirty="0"/>
          </a:p>
          <a:p>
            <a:pPr marL="152400" indent="0" algn="l">
              <a:buNone/>
            </a:pPr>
            <a:r>
              <a:rPr lang="es-MX" sz="1200" dirty="0"/>
              <a:t>Uso a partir de un repertorio de representaciones que incluye analogías, metáforas, ejemplos, demostraciones, explicaciones, etc.</a:t>
            </a:r>
          </a:p>
          <a:p>
            <a:pPr marL="152400" indent="0" algn="l">
              <a:buNone/>
            </a:pPr>
            <a:endParaRPr lang="es-MX" sz="1200" dirty="0"/>
          </a:p>
          <a:p>
            <a:pPr marL="152400" indent="0" algn="l">
              <a:buNone/>
            </a:pPr>
            <a:r>
              <a:rPr lang="es-MX" sz="1200" dirty="0"/>
              <a:t>Escoger a partir de un repertorio didáctico que incluye modalidades de enseñanza, organización, manejo y ordenamiento.</a:t>
            </a:r>
          </a:p>
          <a:p>
            <a:pPr marL="152400" indent="0" algn="l">
              <a:buNone/>
            </a:pPr>
            <a:endParaRPr lang="es-MX" sz="1200" dirty="0"/>
          </a:p>
          <a:p>
            <a:pPr marL="152400" indent="0" algn="l">
              <a:buNone/>
            </a:pPr>
            <a:r>
              <a:rPr lang="es-MX" sz="1200" dirty="0"/>
              <a:t>Ajuste a las características de los alumnos.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7439936" y="3591569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4523623">
            <a:off x="-440963" y="4020020"/>
            <a:ext cx="1636450" cy="453575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5360891" y="4532642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905;p32">
            <a:extLst>
              <a:ext uri="{FF2B5EF4-FFF2-40B4-BE49-F238E27FC236}">
                <a16:creationId xmlns:a16="http://schemas.microsoft.com/office/drawing/2014/main" xmlns="" id="{88ADDB7D-1CB9-46C8-9F2C-20A8A3D441D8}"/>
              </a:ext>
            </a:extLst>
          </p:cNvPr>
          <p:cNvSpPr txBox="1">
            <a:spLocks/>
          </p:cNvSpPr>
          <p:nvPr/>
        </p:nvSpPr>
        <p:spPr>
          <a:xfrm>
            <a:off x="500900" y="531357"/>
            <a:ext cx="1700023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Preparación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47" name="Google Shape;905;p32">
            <a:extLst>
              <a:ext uri="{FF2B5EF4-FFF2-40B4-BE49-F238E27FC236}">
                <a16:creationId xmlns:a16="http://schemas.microsoft.com/office/drawing/2014/main" xmlns="" id="{FEFA1B75-920F-40EB-8FE5-1FBCBA8AA503}"/>
              </a:ext>
            </a:extLst>
          </p:cNvPr>
          <p:cNvSpPr txBox="1">
            <a:spLocks/>
          </p:cNvSpPr>
          <p:nvPr/>
        </p:nvSpPr>
        <p:spPr>
          <a:xfrm>
            <a:off x="402525" y="1683156"/>
            <a:ext cx="2026089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Representación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48" name="Google Shape;905;p32">
            <a:extLst>
              <a:ext uri="{FF2B5EF4-FFF2-40B4-BE49-F238E27FC236}">
                <a16:creationId xmlns:a16="http://schemas.microsoft.com/office/drawing/2014/main" xmlns="" id="{05DAAA51-0B54-4440-BD49-0E34959B4301}"/>
              </a:ext>
            </a:extLst>
          </p:cNvPr>
          <p:cNvSpPr txBox="1">
            <a:spLocks/>
          </p:cNvSpPr>
          <p:nvPr/>
        </p:nvSpPr>
        <p:spPr>
          <a:xfrm>
            <a:off x="760028" y="2964998"/>
            <a:ext cx="2026089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Selección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49" name="Google Shape;905;p32">
            <a:extLst>
              <a:ext uri="{FF2B5EF4-FFF2-40B4-BE49-F238E27FC236}">
                <a16:creationId xmlns:a16="http://schemas.microsoft.com/office/drawing/2014/main" xmlns="" id="{95F7B144-8832-41B3-B3AB-72480D7C8C2E}"/>
              </a:ext>
            </a:extLst>
          </p:cNvPr>
          <p:cNvSpPr txBox="1">
            <a:spLocks/>
          </p:cNvSpPr>
          <p:nvPr/>
        </p:nvSpPr>
        <p:spPr>
          <a:xfrm>
            <a:off x="657729" y="3999193"/>
            <a:ext cx="2026089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Adaptación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50" name="Google Shape;905;p32">
            <a:extLst>
              <a:ext uri="{FF2B5EF4-FFF2-40B4-BE49-F238E27FC236}">
                <a16:creationId xmlns:a16="http://schemas.microsoft.com/office/drawing/2014/main" xmlns="" id="{742090D4-6BD9-46BB-B370-4EE36B815C71}"/>
              </a:ext>
            </a:extLst>
          </p:cNvPr>
          <p:cNvSpPr txBox="1">
            <a:spLocks/>
          </p:cNvSpPr>
          <p:nvPr/>
        </p:nvSpPr>
        <p:spPr>
          <a:xfrm>
            <a:off x="4510580" y="836915"/>
            <a:ext cx="2051886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200" dirty="0"/>
              <a:t>Se empieza por preguntar al profesor las ideas o conceptos centrales de su exposición del tema.</a:t>
            </a:r>
          </a:p>
          <a:p>
            <a:pPr marL="152400" indent="0">
              <a:buNone/>
            </a:pPr>
            <a:endParaRPr lang="es-MX" sz="1200" dirty="0"/>
          </a:p>
          <a:p>
            <a:pPr marL="152400" indent="0">
              <a:buNone/>
            </a:pPr>
            <a:endParaRPr lang="es-MX" sz="1200" dirty="0"/>
          </a:p>
          <a:p>
            <a:pPr marL="152400" indent="0">
              <a:buNone/>
            </a:pPr>
            <a:endParaRPr lang="es-MX" sz="1200" dirty="0"/>
          </a:p>
          <a:p>
            <a:pPr marL="152400" indent="0">
              <a:buNone/>
            </a:pPr>
            <a:r>
              <a:rPr lang="es-MX" sz="1200" dirty="0" err="1"/>
              <a:t>ReCo</a:t>
            </a:r>
            <a:r>
              <a:rPr lang="es-MX" sz="1200" dirty="0"/>
              <a:t> es una matriz en la que en cada una de sus columnas aparecen las ideas centrales para impartir el tema que han sido declaradas por el profesor y en las filas cada una de estas ocho preguntas.</a:t>
            </a:r>
          </a:p>
          <a:p>
            <a:pPr marL="152400" indent="0" algn="l">
              <a:buNone/>
            </a:pPr>
            <a:r>
              <a:rPr lang="es-MX" sz="1200" dirty="0"/>
              <a:t> </a:t>
            </a:r>
            <a:endParaRPr lang="es-MX" dirty="0"/>
          </a:p>
        </p:txBody>
      </p:sp>
      <p:sp>
        <p:nvSpPr>
          <p:cNvPr id="51" name="Google Shape;905;p32">
            <a:extLst>
              <a:ext uri="{FF2B5EF4-FFF2-40B4-BE49-F238E27FC236}">
                <a16:creationId xmlns:a16="http://schemas.microsoft.com/office/drawing/2014/main" xmlns="" id="{705423C0-8F43-4C45-AE26-FF8A85A16342}"/>
              </a:ext>
            </a:extLst>
          </p:cNvPr>
          <p:cNvSpPr txBox="1">
            <a:spLocks/>
          </p:cNvSpPr>
          <p:nvPr/>
        </p:nvSpPr>
        <p:spPr>
          <a:xfrm>
            <a:off x="4266157" y="115265"/>
            <a:ext cx="2401528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050" b="1" dirty="0" err="1"/>
              <a:t>CoRe</a:t>
            </a:r>
            <a:r>
              <a:rPr lang="es-MX" sz="1050" b="1" dirty="0"/>
              <a:t> (Content </a:t>
            </a:r>
            <a:r>
              <a:rPr lang="es-MX" sz="1050" b="1" dirty="0" err="1"/>
              <a:t>Representation</a:t>
            </a:r>
            <a:r>
              <a:rPr lang="es-MX" sz="1050" b="1" dirty="0"/>
              <a:t>, </a:t>
            </a:r>
            <a:r>
              <a:rPr lang="es-MX" sz="1050" b="1" dirty="0" err="1"/>
              <a:t>ReCo</a:t>
            </a:r>
            <a:r>
              <a:rPr lang="es-MX" sz="1050" b="1" dirty="0"/>
              <a:t> en español, por "Representación del Contenido").</a:t>
            </a:r>
            <a:endParaRPr lang="es-MX" sz="1050" dirty="0"/>
          </a:p>
          <a:p>
            <a:pPr marL="152400" indent="0">
              <a:buNone/>
            </a:pP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52" name="Google Shape;905;p32">
            <a:extLst>
              <a:ext uri="{FF2B5EF4-FFF2-40B4-BE49-F238E27FC236}">
                <a16:creationId xmlns:a16="http://schemas.microsoft.com/office/drawing/2014/main" xmlns="" id="{BA9134B5-A193-43A7-A7D4-2DAEE2210890}"/>
              </a:ext>
            </a:extLst>
          </p:cNvPr>
          <p:cNvSpPr txBox="1">
            <a:spLocks/>
          </p:cNvSpPr>
          <p:nvPr/>
        </p:nvSpPr>
        <p:spPr>
          <a:xfrm>
            <a:off x="6479853" y="186963"/>
            <a:ext cx="2410462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100" b="1" dirty="0" err="1"/>
              <a:t>PaP-eRs</a:t>
            </a:r>
            <a:r>
              <a:rPr lang="es-MX" sz="1100" b="1" dirty="0"/>
              <a:t> (Professional and </a:t>
            </a:r>
            <a:r>
              <a:rPr lang="es-MX" sz="1100" b="1" dirty="0" err="1"/>
              <a:t>Pedagogical</a:t>
            </a:r>
            <a:r>
              <a:rPr lang="es-MX" sz="1100" b="1" dirty="0"/>
              <a:t> </a:t>
            </a:r>
            <a:r>
              <a:rPr lang="es-MX" sz="1100" b="1" dirty="0" err="1"/>
              <a:t>experience</a:t>
            </a:r>
            <a:r>
              <a:rPr lang="es-MX" sz="1100" b="1" dirty="0"/>
              <a:t> </a:t>
            </a:r>
            <a:r>
              <a:rPr lang="es-MX" sz="1100" b="1" dirty="0" err="1"/>
              <a:t>Repertoires</a:t>
            </a:r>
            <a:r>
              <a:rPr lang="es-MX" sz="1100" b="1" dirty="0"/>
              <a:t>, Inventarios o </a:t>
            </a:r>
            <a:r>
              <a:rPr lang="es-MX" sz="1100" b="1" dirty="0" err="1"/>
              <a:t>RePyPs</a:t>
            </a:r>
            <a:r>
              <a:rPr lang="es-MX" sz="1100" b="1" dirty="0"/>
              <a:t> "Repertorios de experiencia Profesional y Pedagógica").</a:t>
            </a:r>
            <a:endParaRPr lang="es-MX" sz="1100" dirty="0"/>
          </a:p>
          <a:p>
            <a:pPr marL="152400" indent="0">
              <a:buNone/>
            </a:pPr>
            <a:r>
              <a:rPr lang="es-MX" sz="1100" dirty="0"/>
              <a:t> </a:t>
            </a:r>
            <a:endParaRPr lang="es-MX" dirty="0"/>
          </a:p>
        </p:txBody>
      </p:sp>
      <p:sp>
        <p:nvSpPr>
          <p:cNvPr id="53" name="Google Shape;905;p32">
            <a:extLst>
              <a:ext uri="{FF2B5EF4-FFF2-40B4-BE49-F238E27FC236}">
                <a16:creationId xmlns:a16="http://schemas.microsoft.com/office/drawing/2014/main" xmlns="" id="{A6A69F17-F4D5-4680-A844-AC193CB02360}"/>
              </a:ext>
            </a:extLst>
          </p:cNvPr>
          <p:cNvSpPr txBox="1">
            <a:spLocks/>
          </p:cNvSpPr>
          <p:nvPr/>
        </p:nvSpPr>
        <p:spPr>
          <a:xfrm>
            <a:off x="6576534" y="1433425"/>
            <a:ext cx="2051886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100" dirty="0"/>
              <a:t>El profesor debe transformar el conocimiento del contenido en formas que sea pedagógicamente más poderosas.</a:t>
            </a:r>
          </a:p>
          <a:p>
            <a:pPr marL="152400" indent="0">
              <a:buNone/>
            </a:pPr>
            <a:endParaRPr lang="es-MX" sz="1100" dirty="0"/>
          </a:p>
          <a:p>
            <a:pPr marL="152400" indent="0">
              <a:buNone/>
            </a:pPr>
            <a:endParaRPr lang="es-MX" sz="1100" dirty="0"/>
          </a:p>
          <a:p>
            <a:pPr marL="152400" indent="0">
              <a:buNone/>
            </a:pPr>
            <a:r>
              <a:rPr lang="es-MX" sz="1100" dirty="0"/>
              <a:t>Adaptadas a las variantes de las ideas previas, a los diferentes niveles de comprensión y dificultades de aprendizaje de los estudiantes individuales.</a:t>
            </a:r>
          </a:p>
          <a:p>
            <a:pPr marL="152400" indent="0">
              <a:buNone/>
            </a:pPr>
            <a:r>
              <a:rPr lang="es-MX" sz="1100" dirty="0"/>
              <a:t> </a:t>
            </a:r>
            <a:endParaRPr lang="es-MX" sz="1400" dirty="0"/>
          </a:p>
        </p:txBody>
      </p: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xmlns="" id="{9C9D0363-CC0E-4075-A702-5A347D3C1267}"/>
              </a:ext>
            </a:extLst>
          </p:cNvPr>
          <p:cNvCxnSpPr>
            <a:cxnSpLocks/>
          </p:cNvCxnSpPr>
          <p:nvPr/>
        </p:nvCxnSpPr>
        <p:spPr>
          <a:xfrm>
            <a:off x="1864629" y="4277560"/>
            <a:ext cx="1841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xmlns="" id="{2B6CB2C8-EAAC-4044-B96C-9434FFE1DD68}"/>
              </a:ext>
            </a:extLst>
          </p:cNvPr>
          <p:cNvCxnSpPr>
            <a:cxnSpLocks/>
          </p:cNvCxnSpPr>
          <p:nvPr/>
        </p:nvCxnSpPr>
        <p:spPr>
          <a:xfrm>
            <a:off x="1728480" y="3176052"/>
            <a:ext cx="2551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xmlns="" id="{DB06476D-E75D-434D-BEE7-C62E137137BA}"/>
              </a:ext>
            </a:extLst>
          </p:cNvPr>
          <p:cNvCxnSpPr>
            <a:cxnSpLocks/>
          </p:cNvCxnSpPr>
          <p:nvPr/>
        </p:nvCxnSpPr>
        <p:spPr>
          <a:xfrm>
            <a:off x="1826377" y="1914345"/>
            <a:ext cx="189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xmlns="" id="{6C10A3AD-D75D-4287-A576-0EF8F777C03D}"/>
              </a:ext>
            </a:extLst>
          </p:cNvPr>
          <p:cNvCxnSpPr>
            <a:cxnSpLocks/>
          </p:cNvCxnSpPr>
          <p:nvPr/>
        </p:nvCxnSpPr>
        <p:spPr>
          <a:xfrm>
            <a:off x="1800137" y="765217"/>
            <a:ext cx="2155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xmlns="" id="{BEE53896-DC5F-43FD-9B6D-A49AD581E50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06954" y="733904"/>
            <a:ext cx="185846" cy="3499372"/>
          </a:xfrm>
          <a:prstGeom prst="bentConnector4">
            <a:avLst>
              <a:gd name="adj1" fmla="val -123005"/>
              <a:gd name="adj2" fmla="val 998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5B7620D8-9E6A-4954-B8F0-DC062AE627B2}"/>
              </a:ext>
            </a:extLst>
          </p:cNvPr>
          <p:cNvCxnSpPr>
            <a:cxnSpLocks/>
          </p:cNvCxnSpPr>
          <p:nvPr/>
        </p:nvCxnSpPr>
        <p:spPr>
          <a:xfrm>
            <a:off x="396128" y="1914345"/>
            <a:ext cx="18859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5DC0D7B8-C178-4165-AAE2-8CD15EC84118}"/>
              </a:ext>
            </a:extLst>
          </p:cNvPr>
          <p:cNvCxnSpPr>
            <a:cxnSpLocks/>
          </p:cNvCxnSpPr>
          <p:nvPr/>
        </p:nvCxnSpPr>
        <p:spPr>
          <a:xfrm>
            <a:off x="355344" y="3072811"/>
            <a:ext cx="539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xmlns="" id="{CC60A74B-8D79-45FD-9805-BD042327A34C}"/>
              </a:ext>
            </a:extLst>
          </p:cNvPr>
          <p:cNvCxnSpPr>
            <a:cxnSpLocks/>
          </p:cNvCxnSpPr>
          <p:nvPr/>
        </p:nvCxnSpPr>
        <p:spPr>
          <a:xfrm>
            <a:off x="1062847" y="-10857"/>
            <a:ext cx="812006" cy="4175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A6414A76-C63F-439D-B429-C7BB4B02F226}"/>
              </a:ext>
            </a:extLst>
          </p:cNvPr>
          <p:cNvCxnSpPr>
            <a:cxnSpLocks/>
          </p:cNvCxnSpPr>
          <p:nvPr/>
        </p:nvCxnSpPr>
        <p:spPr>
          <a:xfrm flipH="1">
            <a:off x="1864629" y="26943"/>
            <a:ext cx="850077" cy="3949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xmlns="" id="{4B82280D-41B8-43C9-AE71-9C437ECE723B}"/>
              </a:ext>
            </a:extLst>
          </p:cNvPr>
          <p:cNvCxnSpPr>
            <a:cxnSpLocks/>
          </p:cNvCxnSpPr>
          <p:nvPr/>
        </p:nvCxnSpPr>
        <p:spPr>
          <a:xfrm>
            <a:off x="5573214" y="765217"/>
            <a:ext cx="0" cy="174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xmlns="" id="{FF42771B-D901-442F-86B1-BA5E92A6EE3A}"/>
              </a:ext>
            </a:extLst>
          </p:cNvPr>
          <p:cNvCxnSpPr>
            <a:cxnSpLocks/>
          </p:cNvCxnSpPr>
          <p:nvPr/>
        </p:nvCxnSpPr>
        <p:spPr>
          <a:xfrm>
            <a:off x="7751409" y="1237509"/>
            <a:ext cx="0" cy="233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Conector recto de flecha 105">
            <a:extLst>
              <a:ext uri="{FF2B5EF4-FFF2-40B4-BE49-F238E27FC236}">
                <a16:creationId xmlns:a16="http://schemas.microsoft.com/office/drawing/2014/main" xmlns="" id="{D135FB59-61BF-48CB-80E0-BA8DA5D1808A}"/>
              </a:ext>
            </a:extLst>
          </p:cNvPr>
          <p:cNvCxnSpPr>
            <a:cxnSpLocks/>
          </p:cNvCxnSpPr>
          <p:nvPr/>
        </p:nvCxnSpPr>
        <p:spPr>
          <a:xfrm>
            <a:off x="7678270" y="2533777"/>
            <a:ext cx="0" cy="233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Conector recto de flecha 106">
            <a:extLst>
              <a:ext uri="{FF2B5EF4-FFF2-40B4-BE49-F238E27FC236}">
                <a16:creationId xmlns:a16="http://schemas.microsoft.com/office/drawing/2014/main" xmlns="" id="{C22C746F-056D-4B65-A7DF-717D17AA43ED}"/>
              </a:ext>
            </a:extLst>
          </p:cNvPr>
          <p:cNvCxnSpPr>
            <a:cxnSpLocks/>
          </p:cNvCxnSpPr>
          <p:nvPr/>
        </p:nvCxnSpPr>
        <p:spPr>
          <a:xfrm>
            <a:off x="5572233" y="1742718"/>
            <a:ext cx="0" cy="562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xmlns="" id="{EB36D79E-58B2-4EE7-901C-900F32F3EDBD}"/>
              </a:ext>
            </a:extLst>
          </p:cNvPr>
          <p:cNvCxnSpPr>
            <a:cxnSpLocks/>
          </p:cNvCxnSpPr>
          <p:nvPr/>
        </p:nvCxnSpPr>
        <p:spPr>
          <a:xfrm>
            <a:off x="6845095" y="-25665"/>
            <a:ext cx="672124" cy="263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xmlns="" id="{6573BA5D-0174-4FE4-83A3-D4A5E14D0E58}"/>
              </a:ext>
            </a:extLst>
          </p:cNvPr>
          <p:cNvCxnSpPr>
            <a:cxnSpLocks/>
          </p:cNvCxnSpPr>
          <p:nvPr/>
        </p:nvCxnSpPr>
        <p:spPr>
          <a:xfrm flipH="1">
            <a:off x="6031497" y="0"/>
            <a:ext cx="813598" cy="1898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1">
            <a:extLst>
              <a:ext uri="{FF2B5EF4-FFF2-40B4-BE49-F238E27FC236}">
                <a16:creationId xmlns:a16="http://schemas.microsoft.com/office/drawing/2014/main" xmlns="" id="{BACE5317-BB43-45A7-8B12-9842A23C3D21}"/>
              </a:ext>
            </a:extLst>
          </p:cNvPr>
          <p:cNvSpPr/>
          <p:nvPr/>
        </p:nvSpPr>
        <p:spPr>
          <a:xfrm>
            <a:off x="2221460" y="82872"/>
            <a:ext cx="4636540" cy="4593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2"/>
                </a:solidFill>
              </a:rPr>
              <a:t>Conocimiento pedagógico del contenido según </a:t>
            </a:r>
            <a:r>
              <a:rPr lang="es-MX" b="1" dirty="0" err="1">
                <a:solidFill>
                  <a:schemeClr val="bg2"/>
                </a:solidFill>
              </a:rPr>
              <a:t>Magnusson</a:t>
            </a:r>
            <a:r>
              <a:rPr lang="es-MX" b="1" dirty="0">
                <a:solidFill>
                  <a:schemeClr val="bg2"/>
                </a:solidFill>
              </a:rPr>
              <a:t>, </a:t>
            </a:r>
            <a:r>
              <a:rPr lang="es-MX" b="1" dirty="0" err="1">
                <a:solidFill>
                  <a:schemeClr val="bg2"/>
                </a:solidFill>
              </a:rPr>
              <a:t>Krajcik</a:t>
            </a:r>
            <a:r>
              <a:rPr lang="es-MX" b="1" dirty="0">
                <a:solidFill>
                  <a:schemeClr val="bg2"/>
                </a:solidFill>
              </a:rPr>
              <a:t> y </a:t>
            </a:r>
            <a:r>
              <a:rPr lang="es-MX" b="1" dirty="0" err="1">
                <a:solidFill>
                  <a:schemeClr val="bg2"/>
                </a:solidFill>
              </a:rPr>
              <a:t>Borko</a:t>
            </a:r>
            <a:endParaRPr lang="es-MX" b="1" dirty="0">
              <a:solidFill>
                <a:schemeClr val="bg2"/>
              </a:solidFill>
            </a:endParaRPr>
          </a:p>
        </p:txBody>
      </p:sp>
      <p:cxnSp>
        <p:nvCxnSpPr>
          <p:cNvPr id="5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639763" y="312566"/>
            <a:ext cx="581697" cy="4970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510319" y="2127628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166198" y="3486923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3740268" y="2201149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5340150" y="3456953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7173389" y="2206523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536324" y="809574"/>
            <a:ext cx="1772996" cy="5939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3740268" y="804084"/>
            <a:ext cx="1772996" cy="5380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221460" y="1450414"/>
            <a:ext cx="1772996" cy="516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5090852" y="1504233"/>
            <a:ext cx="1998672" cy="462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7173389" y="774253"/>
            <a:ext cx="1772996" cy="5723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6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1509823" y="1403498"/>
            <a:ext cx="129940" cy="686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6081486" y="567200"/>
            <a:ext cx="0" cy="836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2913321" y="567200"/>
            <a:ext cx="430224" cy="836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625797" y="596475"/>
            <a:ext cx="969" cy="207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6858000" y="293756"/>
            <a:ext cx="741320" cy="476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561229" y="804084"/>
            <a:ext cx="1748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O</a:t>
            </a:r>
            <a:r>
              <a:rPr lang="es-MX" sz="1200" dirty="0" smtClean="0"/>
              <a:t>rientaciones </a:t>
            </a:r>
            <a:r>
              <a:rPr lang="es-MX" sz="1200" dirty="0"/>
              <a:t>hacia la enseñanza de las ciencias</a:t>
            </a:r>
            <a:endParaRPr lang="en-US" sz="1200" dirty="0"/>
          </a:p>
        </p:txBody>
      </p:sp>
      <p:sp>
        <p:nvSpPr>
          <p:cNvPr id="41" name="40 Rectángulo"/>
          <p:cNvSpPr/>
          <p:nvPr/>
        </p:nvSpPr>
        <p:spPr>
          <a:xfrm>
            <a:off x="2210828" y="1477885"/>
            <a:ext cx="1783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Conocimiento </a:t>
            </a:r>
            <a:r>
              <a:rPr lang="es-MX" sz="1200" dirty="0"/>
              <a:t>del </a:t>
            </a:r>
            <a:r>
              <a:rPr lang="es-MX" sz="1200" dirty="0" smtClean="0"/>
              <a:t>currículo </a:t>
            </a:r>
            <a:r>
              <a:rPr lang="es-MX" sz="1200" dirty="0"/>
              <a:t>de ciencias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3695293" y="757167"/>
            <a:ext cx="1862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</a:t>
            </a:r>
            <a:r>
              <a:rPr lang="es-MX" sz="1200" dirty="0" smtClean="0"/>
              <a:t>onocimiento </a:t>
            </a:r>
            <a:r>
              <a:rPr lang="es-MX" sz="1200" dirty="0"/>
              <a:t>de evaluación de las ciencias</a:t>
            </a:r>
            <a:endParaRPr lang="en-US" sz="1200" dirty="0"/>
          </a:p>
        </p:txBody>
      </p:sp>
      <p:sp>
        <p:nvSpPr>
          <p:cNvPr id="47" name="46 Rectángulo"/>
          <p:cNvSpPr/>
          <p:nvPr/>
        </p:nvSpPr>
        <p:spPr>
          <a:xfrm>
            <a:off x="5000254" y="1477885"/>
            <a:ext cx="222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</a:t>
            </a:r>
            <a:r>
              <a:rPr lang="es-MX" sz="1200" dirty="0" smtClean="0"/>
              <a:t>onocimiento de </a:t>
            </a:r>
            <a:r>
              <a:rPr lang="es-MX" sz="1200" dirty="0"/>
              <a:t>estrategias </a:t>
            </a:r>
            <a:r>
              <a:rPr lang="es-MX" sz="1200" dirty="0" smtClean="0"/>
              <a:t>instructivas ciencia</a:t>
            </a:r>
            <a:endParaRPr lang="es-MX" sz="1200" dirty="0"/>
          </a:p>
        </p:txBody>
      </p:sp>
      <p:sp>
        <p:nvSpPr>
          <p:cNvPr id="56" name="55 Rectángulo"/>
          <p:cNvSpPr/>
          <p:nvPr/>
        </p:nvSpPr>
        <p:spPr>
          <a:xfrm>
            <a:off x="7113146" y="714835"/>
            <a:ext cx="1820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Conocimiento </a:t>
            </a:r>
            <a:r>
              <a:rPr lang="es-MX" sz="1200" dirty="0"/>
              <a:t>de la comprensión de ciencia de los estudiantes</a:t>
            </a:r>
            <a:endParaRPr lang="en-US" sz="1200" dirty="0"/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6114457" y="1977099"/>
            <a:ext cx="0" cy="1425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625797" y="1365626"/>
            <a:ext cx="969" cy="835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2848351" y="1967023"/>
            <a:ext cx="64970" cy="1435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7664290" y="1370050"/>
            <a:ext cx="161273" cy="836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66 Rectángulo"/>
          <p:cNvSpPr/>
          <p:nvPr/>
        </p:nvSpPr>
        <p:spPr>
          <a:xfrm>
            <a:off x="438584" y="2127628"/>
            <a:ext cx="1953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 </a:t>
            </a:r>
            <a:r>
              <a:rPr lang="es-MX" sz="1200" dirty="0"/>
              <a:t>un conocimiento del profesor de metas y acercamientos </a:t>
            </a:r>
            <a:r>
              <a:rPr lang="es-MX" sz="1200" dirty="0" smtClean="0"/>
              <a:t>generales</a:t>
            </a:r>
            <a:endParaRPr lang="es-MX" sz="1200" dirty="0"/>
          </a:p>
          <a:p>
            <a:pPr algn="ctr"/>
            <a:r>
              <a:rPr lang="es-MX" sz="1200" dirty="0"/>
              <a:t>enseñanza de las ciencias</a:t>
            </a:r>
          </a:p>
        </p:txBody>
      </p:sp>
      <p:sp>
        <p:nvSpPr>
          <p:cNvPr id="68" name="67 Rectángulo"/>
          <p:cNvSpPr/>
          <p:nvPr/>
        </p:nvSpPr>
        <p:spPr>
          <a:xfrm>
            <a:off x="2152924" y="3491105"/>
            <a:ext cx="1786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Incluyendo </a:t>
            </a:r>
            <a:r>
              <a:rPr lang="es-MX" sz="1200" dirty="0"/>
              <a:t>estándares nacionales, estatales y distritales y currículo de ciencia </a:t>
            </a:r>
          </a:p>
          <a:p>
            <a:pPr algn="ctr"/>
            <a:r>
              <a:rPr lang="es-MX" sz="1200" dirty="0" smtClean="0"/>
              <a:t>específico</a:t>
            </a:r>
            <a:endParaRPr lang="es-MX" sz="1200" dirty="0"/>
          </a:p>
        </p:txBody>
      </p:sp>
      <p:sp>
        <p:nvSpPr>
          <p:cNvPr id="69" name="68 Rectángulo"/>
          <p:cNvSpPr/>
          <p:nvPr/>
        </p:nvSpPr>
        <p:spPr>
          <a:xfrm>
            <a:off x="3716811" y="2366593"/>
            <a:ext cx="1817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Incluyendo </a:t>
            </a:r>
            <a:r>
              <a:rPr lang="es-MX" sz="1200" dirty="0"/>
              <a:t>qué y </a:t>
            </a:r>
          </a:p>
          <a:p>
            <a:pPr algn="ctr"/>
            <a:r>
              <a:rPr lang="es-MX" sz="1200" dirty="0"/>
              <a:t>cómo evaluar a los estudiantes</a:t>
            </a:r>
          </a:p>
        </p:txBody>
      </p:sp>
      <p:sp>
        <p:nvSpPr>
          <p:cNvPr id="70" name="69 Rectángulo"/>
          <p:cNvSpPr/>
          <p:nvPr/>
        </p:nvSpPr>
        <p:spPr>
          <a:xfrm>
            <a:off x="5361197" y="3643709"/>
            <a:ext cx="1751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Incluyendo </a:t>
            </a:r>
            <a:r>
              <a:rPr lang="es-MX" sz="1200" dirty="0"/>
              <a:t>representaciones, actividades y métodos</a:t>
            </a:r>
            <a:endParaRPr lang="en-US" sz="1200" dirty="0"/>
          </a:p>
        </p:txBody>
      </p:sp>
      <p:sp>
        <p:nvSpPr>
          <p:cNvPr id="71" name="70 Rectángulo"/>
          <p:cNvSpPr/>
          <p:nvPr/>
        </p:nvSpPr>
        <p:spPr>
          <a:xfrm>
            <a:off x="7179298" y="2393279"/>
            <a:ext cx="178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 </a:t>
            </a:r>
            <a:endParaRPr lang="es-MX" sz="1200" dirty="0"/>
          </a:p>
          <a:p>
            <a:pPr algn="ctr"/>
            <a:r>
              <a:rPr lang="es-MX" sz="1200" dirty="0"/>
              <a:t>concepciones comunes y áreas de dificultad</a:t>
            </a:r>
          </a:p>
        </p:txBody>
      </p:sp>
    </p:spTree>
    <p:extLst>
      <p:ext uri="{BB962C8B-B14F-4D97-AF65-F5344CB8AC3E}">
        <p14:creationId xmlns:p14="http://schemas.microsoft.com/office/powerpoint/2010/main" val="37543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1252248" y="361717"/>
            <a:ext cx="6371295" cy="669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401104" y="434928"/>
            <a:ext cx="637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err="1"/>
              <a:t>Magnusson</a:t>
            </a:r>
            <a:r>
              <a:rPr lang="es-MX" dirty="0"/>
              <a:t>, plantea que respecto al modelo </a:t>
            </a:r>
            <a:r>
              <a:rPr lang="es-MX" dirty="0" smtClean="0"/>
              <a:t>propuesto, </a:t>
            </a:r>
            <a:r>
              <a:rPr lang="es-MX" dirty="0"/>
              <a:t>se deben reconocer </a:t>
            </a:r>
          </a:p>
          <a:p>
            <a:pPr algn="ctr"/>
            <a:r>
              <a:rPr lang="es-MX" dirty="0"/>
              <a:t>dos ideas importantes. </a:t>
            </a:r>
          </a:p>
        </p:txBody>
      </p:sp>
      <p:cxnSp>
        <p:nvCxnSpPr>
          <p:cNvPr id="6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3417749" y="1031359"/>
            <a:ext cx="581698" cy="574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5055614" y="1031359"/>
            <a:ext cx="537111" cy="574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1252248" y="1691226"/>
            <a:ext cx="2325890" cy="1110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5324169" y="1605516"/>
            <a:ext cx="2390031" cy="1155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370664" y="2987957"/>
            <a:ext cx="4432174" cy="935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1252248" y="1646104"/>
            <a:ext cx="2325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Que </a:t>
            </a:r>
            <a:r>
              <a:rPr lang="es-MX" sz="1200" dirty="0"/>
              <a:t>los componentes individuales que se </a:t>
            </a:r>
            <a:r>
              <a:rPr lang="es-MX" sz="1200" dirty="0" smtClean="0"/>
              <a:t>señalan</a:t>
            </a:r>
            <a:r>
              <a:rPr lang="es-MX" sz="1200" dirty="0"/>
              <a:t>, indican que hay diferente tipos de conocimiento pedagógico </a:t>
            </a:r>
          </a:p>
          <a:p>
            <a:pPr algn="ctr"/>
            <a:r>
              <a:rPr lang="es-MX" sz="1200" dirty="0"/>
              <a:t>específicos de la materia, que son usados al enseñar ciencia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251168" y="1582955"/>
            <a:ext cx="253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Al designar </a:t>
            </a:r>
            <a:endParaRPr lang="es-MX" sz="1200" dirty="0"/>
          </a:p>
          <a:p>
            <a:pPr algn="ctr"/>
            <a:r>
              <a:rPr lang="es-MX" sz="1200" dirty="0"/>
              <a:t>estos componentes como una parte de un constructo único o de un solo </a:t>
            </a:r>
            <a:r>
              <a:rPr lang="es-MX" sz="1200" dirty="0" smtClean="0"/>
              <a:t>constructo </a:t>
            </a:r>
            <a:r>
              <a:rPr lang="es-MX" sz="1200" dirty="0"/>
              <a:t>(CPC), indicamos que los componentes funcionan como parte </a:t>
            </a:r>
            <a:r>
              <a:rPr lang="es-MX" sz="1200" dirty="0" smtClean="0"/>
              <a:t>de un todo</a:t>
            </a:r>
            <a:endParaRPr lang="es-MX" sz="1200" dirty="0"/>
          </a:p>
        </p:txBody>
      </p:sp>
      <p:sp>
        <p:nvSpPr>
          <p:cNvPr id="19" name="18 Rectángulo"/>
          <p:cNvSpPr/>
          <p:nvPr/>
        </p:nvSpPr>
        <p:spPr>
          <a:xfrm>
            <a:off x="2370664" y="2987956"/>
            <a:ext cx="4432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Como </a:t>
            </a:r>
            <a:r>
              <a:rPr lang="es-MX" sz="1200" dirty="0" smtClean="0"/>
              <a:t>resultado</a:t>
            </a:r>
            <a:r>
              <a:rPr lang="es-MX" sz="1200" dirty="0"/>
              <a:t>, falta de coherencia entre componentes puede ser </a:t>
            </a:r>
            <a:r>
              <a:rPr lang="es-MX" sz="1200" dirty="0" smtClean="0"/>
              <a:t>problemático </a:t>
            </a:r>
            <a:r>
              <a:rPr lang="es-MX" sz="1200" dirty="0"/>
              <a:t>al desarrollar y usar CPC, y el conocimiento incrementado de un solo componentes puede no ser suficiente para generar un cambio en la </a:t>
            </a:r>
          </a:p>
          <a:p>
            <a:pPr algn="ctr"/>
            <a:r>
              <a:rPr lang="es-MX" sz="1200" dirty="0"/>
              <a:t>práctica.</a:t>
            </a:r>
          </a:p>
          <a:p>
            <a:endParaRPr lang="es-MX" sz="1200" dirty="0"/>
          </a:p>
          <a:p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  <p:sp>
        <p:nvSpPr>
          <p:cNvPr id="20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370664" y="4151443"/>
            <a:ext cx="4432174" cy="8309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2286000" y="41514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dirty="0" smtClean="0"/>
              <a:t>El </a:t>
            </a:r>
            <a:r>
              <a:rPr lang="es-MX" sz="1200" dirty="0"/>
              <a:t>conocimiento de un profesor de un componente particular, </a:t>
            </a:r>
          </a:p>
          <a:p>
            <a:pPr algn="ctr"/>
            <a:r>
              <a:rPr lang="es-MX" sz="1200" dirty="0"/>
              <a:t>puede no ser predictivo para su práctica de enseñanza y, mientras es útil para </a:t>
            </a:r>
          </a:p>
          <a:p>
            <a:pPr algn="ctr"/>
            <a:r>
              <a:rPr lang="es-MX" sz="1200" dirty="0"/>
              <a:t>entender los componentes del conocimiento pedagógico</a:t>
            </a:r>
          </a:p>
        </p:txBody>
      </p:sp>
      <p:cxnSp>
        <p:nvCxnSpPr>
          <p:cNvPr id="22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4586751" y="3934528"/>
            <a:ext cx="0" cy="287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4756699" y="2587011"/>
            <a:ext cx="597830" cy="428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de flecha 56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3578138" y="2700877"/>
            <a:ext cx="706783" cy="287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8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1560380" y="81844"/>
            <a:ext cx="6371295" cy="384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4 Rectángulo"/>
          <p:cNvSpPr/>
          <p:nvPr/>
        </p:nvSpPr>
        <p:spPr>
          <a:xfrm>
            <a:off x="2421265" y="124878"/>
            <a:ext cx="4649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Conceptos de autores</a:t>
            </a:r>
            <a:endParaRPr lang="es-MX" dirty="0"/>
          </a:p>
        </p:txBody>
      </p:sp>
      <p:cxnSp>
        <p:nvCxnSpPr>
          <p:cNvPr id="8" name="Conector: angular 8">
            <a:extLst>
              <a:ext uri="{FF2B5EF4-FFF2-40B4-BE49-F238E27FC236}">
                <a16:creationId xmlns:a16="http://schemas.microsoft.com/office/drawing/2014/main" xmlns="" id="{2A00EF5A-359D-484F-9526-093EBB2A889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26453" y="-2947810"/>
            <a:ext cx="39146" cy="7476104"/>
          </a:xfrm>
          <a:prstGeom prst="bentConnector3">
            <a:avLst>
              <a:gd name="adj1" fmla="val 22222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65ADA21F-4264-4FE3-8CCD-87A301B1B1F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746027" y="465852"/>
            <a:ext cx="1" cy="241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439626" y="861559"/>
            <a:ext cx="1772996" cy="386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983431" y="873249"/>
            <a:ext cx="3017874" cy="5765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7139446" y="948800"/>
            <a:ext cx="1772996" cy="388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186057" y="1337727"/>
            <a:ext cx="2474024" cy="34654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983431" y="1537125"/>
            <a:ext cx="3017874" cy="1339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6126126" y="1449808"/>
            <a:ext cx="2901480" cy="9649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468931" y="924147"/>
            <a:ext cx="19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Martínez </a:t>
            </a:r>
            <a:r>
              <a:rPr lang="es-MX" b="1" dirty="0"/>
              <a:t>J.G (2002)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18476" y="1361964"/>
            <a:ext cx="2369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biodiversidad es resultado de la acción conjunta de procesos ecológicos </a:t>
            </a:r>
          </a:p>
          <a:p>
            <a:r>
              <a:rPr lang="es-MX" dirty="0"/>
              <a:t>Se da en diferentes niveles como consecuencia de que los seres vivos están organizados jerárquicamente.</a:t>
            </a:r>
          </a:p>
          <a:p>
            <a:r>
              <a:rPr lang="es-MX" dirty="0"/>
              <a:t> Los procesos evolutivos y ecológicos que han originado y mantienen la diversidad biológica forman parte del concepto de biodiversidad en si mismos</a:t>
            </a:r>
          </a:p>
          <a:p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983431" y="897133"/>
            <a:ext cx="302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Rozzi R, Feinsinger P, Massardo, Primack (2001)</a:t>
            </a:r>
            <a:endParaRPr lang="es-MX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038574" y="1537125"/>
            <a:ext cx="3017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diversidad biológica puede ser escrita y analizada dentro de un sistema </a:t>
            </a:r>
            <a:r>
              <a:rPr lang="es-MX" dirty="0" smtClean="0"/>
              <a:t>jerárquico </a:t>
            </a:r>
            <a:r>
              <a:rPr lang="es-MX" dirty="0"/>
              <a:t>de niveles de organización, en el cual se distinguen tres atributos: composición, estructura y </a:t>
            </a:r>
            <a:r>
              <a:rPr lang="es-MX" dirty="0" smtClean="0"/>
              <a:t>función.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203199" y="989374"/>
            <a:ext cx="19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Escobar A (1999)</a:t>
            </a:r>
            <a:endParaRPr lang="es-MX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126126" y="1523365"/>
            <a:ext cx="3017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El convenio sobre la diversidad biológica subyace una mirada de la biodiversidad como recurso.</a:t>
            </a:r>
            <a:endParaRPr lang="es-MX" dirty="0"/>
          </a:p>
        </p:txBody>
      </p:sp>
      <p:sp>
        <p:nvSpPr>
          <p:cNvPr id="31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990659" y="3113431"/>
            <a:ext cx="2208128" cy="386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/>
          <p:cNvSpPr txBox="1"/>
          <p:nvPr/>
        </p:nvSpPr>
        <p:spPr>
          <a:xfrm>
            <a:off x="3038573" y="3152580"/>
            <a:ext cx="220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Naciones unidas (1992)</a:t>
            </a:r>
            <a:endParaRPr lang="es-MX" b="1" dirty="0"/>
          </a:p>
        </p:txBody>
      </p:sp>
      <p:sp>
        <p:nvSpPr>
          <p:cNvPr id="33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820502" y="3580590"/>
            <a:ext cx="6091939" cy="11156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/>
          <p:cNvSpPr txBox="1"/>
          <p:nvPr/>
        </p:nvSpPr>
        <p:spPr>
          <a:xfrm>
            <a:off x="2905831" y="3641260"/>
            <a:ext cx="5258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Se entiende por diversidad biológica a la variabilidad de organismos vivos de cualquier frente.</a:t>
            </a:r>
          </a:p>
          <a:p>
            <a:r>
              <a:rPr lang="es-MX"/>
              <a:t>La diversidad se encuentra dentro de cada especie, entre las especies y de los ecosistemas.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890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95996" y="905291"/>
            <a:ext cx="2402816" cy="39064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509060" y="335956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3662607" y="309618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6546575" y="327374"/>
            <a:ext cx="2242317" cy="455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407253" y="986492"/>
            <a:ext cx="23696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diversidad biológica tiene una importancia para la evolución y mantenimiento de los sistemas necesarios para la vida de la biosfera.</a:t>
            </a:r>
          </a:p>
          <a:p>
            <a:r>
              <a:rPr lang="es-MX" dirty="0"/>
              <a:t>Los objetivos de la biodiversidad son la conservación de la biodiversidad biológica, la utilización sostenible de sus componentes y la participación justa y equitativa de los beneficios que se </a:t>
            </a:r>
            <a:r>
              <a:rPr lang="es-MX" dirty="0" smtClean="0"/>
              <a:t>derivan </a:t>
            </a:r>
            <a:r>
              <a:rPr lang="es-MX" dirty="0"/>
              <a:t>de la utilización de los recursos genéticos.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85463" y="383262"/>
            <a:ext cx="1220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ONU(1992)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91723" y="383262"/>
            <a:ext cx="169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Pinillos M (2005)</a:t>
            </a:r>
          </a:p>
        </p:txBody>
      </p:sp>
      <p:sp>
        <p:nvSpPr>
          <p:cNvPr id="11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3069513" y="831868"/>
            <a:ext cx="2879278" cy="21954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3368575" y="899054"/>
            <a:ext cx="2715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biodiversidad puede comprenderse como un concepto que refleja una forma novedosa de ver el mundo.</a:t>
            </a:r>
          </a:p>
          <a:p>
            <a:r>
              <a:rPr lang="es-MX" dirty="0"/>
              <a:t>Ve la realidad como un producto complejo y en constante </a:t>
            </a:r>
            <a:r>
              <a:rPr lang="es-MX" dirty="0" smtClean="0"/>
              <a:t>mutación </a:t>
            </a:r>
            <a:r>
              <a:rPr lang="es-MX" dirty="0"/>
              <a:t>de la </a:t>
            </a:r>
            <a:r>
              <a:rPr lang="es-MX" dirty="0" smtClean="0"/>
              <a:t>interacción </a:t>
            </a:r>
            <a:r>
              <a:rPr lang="es-MX" dirty="0"/>
              <a:t>reticular entre entidades.</a:t>
            </a:r>
          </a:p>
        </p:txBody>
      </p:sp>
      <p:sp>
        <p:nvSpPr>
          <p:cNvPr id="14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6241443" y="899054"/>
            <a:ext cx="2879278" cy="2462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6376769" y="899054"/>
            <a:ext cx="27155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Propone a la diversidad como como concepto estructurante en la biología, este concepto permitirá comprender la variedad de formas y procesos que se llevan a cabo en el mundo viviente.</a:t>
            </a:r>
          </a:p>
          <a:p>
            <a:r>
              <a:rPr lang="es-MX"/>
              <a:t>Este concepto implica el de clasificación o sistematización, el cual es muy bueno para ordenar nuestro saber.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546576" y="401382"/>
            <a:ext cx="237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Castro y Valbuena (2007)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5581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509060" y="335956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95996" y="905291"/>
            <a:ext cx="5758575" cy="1251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759325" y="406370"/>
            <a:ext cx="152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García </a:t>
            </a:r>
            <a:r>
              <a:rPr lang="es-MX" b="1" dirty="0"/>
              <a:t>(1998)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1740" y="981056"/>
            <a:ext cx="5404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La diversidad se constituye en un concepto metadisiplinar, que se caracteriza, por constituirse en un concepto integrador.</a:t>
            </a:r>
          </a:p>
          <a:p>
            <a:r>
              <a:rPr lang="es-MX"/>
              <a:t>Es un conocimiento que constituye un marco de referencia para la formulación del conocimiento escolar, y no el contenido que deba aprender el alumno.</a:t>
            </a:r>
          </a:p>
          <a:p>
            <a:endParaRPr lang="es-MX" dirty="0"/>
          </a:p>
        </p:txBody>
      </p:sp>
      <p:sp>
        <p:nvSpPr>
          <p:cNvPr id="8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6716031" y="2441443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: esquinas redondeadas 59">
            <a:extLst>
              <a:ext uri="{FF2B5EF4-FFF2-40B4-BE49-F238E27FC236}">
                <a16:creationId xmlns:a16="http://schemas.microsoft.com/office/drawing/2014/main" xmlns="" id="{1C3F692E-1560-4CFA-9DBA-CC06C4182E4D}"/>
              </a:ext>
            </a:extLst>
          </p:cNvPr>
          <p:cNvSpPr/>
          <p:nvPr/>
        </p:nvSpPr>
        <p:spPr>
          <a:xfrm>
            <a:off x="2987409" y="3090677"/>
            <a:ext cx="5758575" cy="9841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6966296" y="2520785"/>
            <a:ext cx="152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MEN (1998)</a:t>
            </a:r>
            <a:endParaRPr lang="es-MX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175283" y="3144535"/>
            <a:ext cx="5404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El tema de biodiversidad esta asociado con la construcción de una nueva ética: sustentada principalmente en unas nuevas relaciones hombre-naturaleza-ciencia-tecnologia-sociedad.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780912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C94284"/>
      </a:dk1>
      <a:lt1>
        <a:srgbClr val="FFFFFF"/>
      </a:lt1>
      <a:dk2>
        <a:srgbClr val="000000"/>
      </a:dk2>
      <a:lt2>
        <a:srgbClr val="EEEEEE"/>
      </a:lt2>
      <a:accent1>
        <a:srgbClr val="FF99CF"/>
      </a:accent1>
      <a:accent2>
        <a:srgbClr val="EACAFF"/>
      </a:accent2>
      <a:accent3>
        <a:srgbClr val="FFBBAA"/>
      </a:accent3>
      <a:accent4>
        <a:srgbClr val="E881BF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1362</Words>
  <Application>Microsoft Office PowerPoint</Application>
  <PresentationFormat>Presentación en pantalla (16:9)</PresentationFormat>
  <Paragraphs>130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Itim</vt:lpstr>
      <vt:lpstr>Muli</vt:lpstr>
      <vt:lpstr>Times New Roman</vt:lpstr>
      <vt:lpstr>Book Antiqua</vt:lpstr>
      <vt:lpstr>Hello Valentica</vt:lpstr>
      <vt:lpstr>Online Notebook by Slidesgo</vt:lpstr>
      <vt:lpstr>Presentación de PowerPoint</vt:lpstr>
      <vt:lpstr>Presentación de PowerPoint</vt:lpstr>
      <vt:lpstr>Conocimiento Didáctico del 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CONOCIMIENTO DIDÁCTICO DEL CONTENIDO</dc:title>
  <dc:creator>Andrea Sanguino</dc:creator>
  <cp:lastModifiedBy>SORIA</cp:lastModifiedBy>
  <cp:revision>23</cp:revision>
  <dcterms:modified xsi:type="dcterms:W3CDTF">2021-03-19T04:51:10Z</dcterms:modified>
</cp:coreProperties>
</file>