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</p:sldIdLst>
  <p:sldSz cx="12179300" cy="9134475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8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027" autoAdjust="0"/>
    <p:restoredTop sz="94660"/>
  </p:normalViewPr>
  <p:slideViewPr>
    <p:cSldViewPr snapToGrid="0">
      <p:cViewPr>
        <p:scale>
          <a:sx n="78" d="100"/>
          <a:sy n="78" d="100"/>
        </p:scale>
        <p:origin x="954" y="-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53392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4820" y="2616294"/>
            <a:ext cx="7611034" cy="3225256"/>
          </a:xfrm>
        </p:spPr>
        <p:txBody>
          <a:bodyPr anchor="b">
            <a:normAutofit/>
          </a:bodyPr>
          <a:lstStyle>
            <a:lvl1pPr algn="r">
              <a:defRPr sz="586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4820" y="5841553"/>
            <a:ext cx="7611034" cy="1872004"/>
          </a:xfrm>
        </p:spPr>
        <p:txBody>
          <a:bodyPr anchor="t">
            <a:normAutofit/>
          </a:bodyPr>
          <a:lstStyle>
            <a:lvl1pPr marL="0" indent="0" algn="r">
              <a:buNone/>
              <a:defRPr sz="2397" cap="all">
                <a:solidFill>
                  <a:schemeClr val="tx1"/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704" y="7819282"/>
            <a:ext cx="1614547" cy="503242"/>
          </a:xfrm>
        </p:spPr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4820" y="7819282"/>
            <a:ext cx="5237388" cy="503242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09746" y="7819282"/>
            <a:ext cx="556108" cy="503242"/>
          </a:xfrm>
        </p:spPr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07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6303913"/>
            <a:ext cx="10352405" cy="754864"/>
          </a:xfrm>
        </p:spPr>
        <p:txBody>
          <a:bodyPr anchor="b">
            <a:normAutofit/>
          </a:bodyPr>
          <a:lstStyle>
            <a:lvl1pPr algn="l">
              <a:defRPr sz="2664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7931" y="1241521"/>
            <a:ext cx="9134475" cy="421557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131"/>
            </a:lvl1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66" y="7058777"/>
            <a:ext cx="10352405" cy="657597"/>
          </a:xfrm>
        </p:spPr>
        <p:txBody>
          <a:bodyPr>
            <a:normAutofit/>
          </a:bodyPr>
          <a:lstStyle>
            <a:lvl1pPr marL="0" indent="0">
              <a:buNone/>
              <a:defRPr sz="1865"/>
            </a:lvl1pPr>
            <a:lvl2pPr marL="608945" indent="0">
              <a:buNone/>
              <a:defRPr sz="1598"/>
            </a:lvl2pPr>
            <a:lvl3pPr marL="1217889" indent="0">
              <a:buNone/>
              <a:defRPr sz="1332"/>
            </a:lvl3pPr>
            <a:lvl4pPr marL="1826834" indent="0">
              <a:buNone/>
              <a:defRPr sz="1199"/>
            </a:lvl4pPr>
            <a:lvl5pPr marL="2435779" indent="0">
              <a:buNone/>
              <a:defRPr sz="1199"/>
            </a:lvl5pPr>
            <a:lvl6pPr marL="3044723" indent="0">
              <a:buNone/>
              <a:defRPr sz="1199"/>
            </a:lvl6pPr>
            <a:lvl7pPr marL="3653668" indent="0">
              <a:buNone/>
              <a:defRPr sz="1199"/>
            </a:lvl7pPr>
            <a:lvl8pPr marL="4262613" indent="0">
              <a:buNone/>
              <a:defRPr sz="1199"/>
            </a:lvl8pPr>
            <a:lvl9pPr marL="4871557" indent="0">
              <a:buNone/>
              <a:defRPr sz="11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15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9" y="811956"/>
            <a:ext cx="10352404" cy="4161260"/>
          </a:xfrm>
        </p:spPr>
        <p:txBody>
          <a:bodyPr anchor="ctr">
            <a:normAutofit/>
          </a:bodyPr>
          <a:lstStyle>
            <a:lvl1pPr algn="l">
              <a:defRPr sz="4262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8" y="5785168"/>
            <a:ext cx="10352404" cy="1928389"/>
          </a:xfrm>
        </p:spPr>
        <p:txBody>
          <a:bodyPr anchor="ctr">
            <a:normAutofit/>
          </a:bodyPr>
          <a:lstStyle>
            <a:lvl1pPr marL="0" indent="0" algn="l">
              <a:buNone/>
              <a:defRPr sz="2664">
                <a:solidFill>
                  <a:schemeClr val="tx1"/>
                </a:solidFill>
              </a:defRPr>
            </a:lvl1pPr>
            <a:lvl2pPr marL="608945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65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303656" y="3665073"/>
            <a:ext cx="609124" cy="778889"/>
          </a:xfrm>
          <a:prstGeom prst="rect">
            <a:avLst/>
          </a:prstGeom>
        </p:spPr>
        <p:txBody>
          <a:bodyPr vert="horz" lIns="121793" tIns="60897" rIns="121793" bIns="6089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5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1809" y="956488"/>
            <a:ext cx="609124" cy="778889"/>
          </a:xfrm>
          <a:prstGeom prst="rect">
            <a:avLst/>
          </a:prstGeom>
        </p:spPr>
        <p:txBody>
          <a:bodyPr vert="horz" lIns="121793" tIns="60897" rIns="121793" bIns="6089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065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70933" y="811956"/>
            <a:ext cx="9445214" cy="3653789"/>
          </a:xfrm>
        </p:spPr>
        <p:txBody>
          <a:bodyPr anchor="ctr">
            <a:normAutofit/>
          </a:bodyPr>
          <a:lstStyle>
            <a:lvl1pPr algn="l">
              <a:defRPr sz="4262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16856" y="4465743"/>
            <a:ext cx="9158627" cy="507471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131"/>
            </a:lvl1pPr>
            <a:lvl2pPr marL="608945" indent="0">
              <a:buFontTx/>
              <a:buNone/>
              <a:defRPr/>
            </a:lvl2pPr>
            <a:lvl3pPr marL="1217889" indent="0">
              <a:buFontTx/>
              <a:buNone/>
              <a:defRPr/>
            </a:lvl3pPr>
            <a:lvl4pPr marL="1826834" indent="0">
              <a:buFontTx/>
              <a:buNone/>
              <a:defRPr/>
            </a:lvl4pPr>
            <a:lvl5pPr marL="2435779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713" y="5785168"/>
            <a:ext cx="10352405" cy="1928389"/>
          </a:xfrm>
        </p:spPr>
        <p:txBody>
          <a:bodyPr anchor="ctr">
            <a:normAutofit/>
          </a:bodyPr>
          <a:lstStyle>
            <a:lvl1pPr marL="0" indent="0" algn="l">
              <a:buNone/>
              <a:defRPr sz="2664">
                <a:solidFill>
                  <a:schemeClr val="tx1"/>
                </a:solidFill>
              </a:defRPr>
            </a:lvl1pPr>
            <a:lvl2pPr marL="608945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2564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7" y="4384292"/>
            <a:ext cx="10352406" cy="1956360"/>
          </a:xfrm>
        </p:spPr>
        <p:txBody>
          <a:bodyPr anchor="b">
            <a:normAutofit/>
          </a:bodyPr>
          <a:lstStyle>
            <a:lvl1pPr algn="l">
              <a:defRPr sz="3729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6340652"/>
            <a:ext cx="10352408" cy="1146005"/>
          </a:xfrm>
        </p:spPr>
        <p:txBody>
          <a:bodyPr anchor="t">
            <a:normAutofit/>
          </a:bodyPr>
          <a:lstStyle>
            <a:lvl1pPr marL="0" indent="0" algn="l">
              <a:buNone/>
              <a:defRPr sz="2397">
                <a:solidFill>
                  <a:schemeClr val="tx1"/>
                </a:solidFill>
              </a:defRPr>
            </a:lvl1pPr>
            <a:lvl2pPr marL="608945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9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303656" y="3665073"/>
            <a:ext cx="609124" cy="778889"/>
          </a:xfrm>
          <a:prstGeom prst="rect">
            <a:avLst/>
          </a:prstGeom>
        </p:spPr>
        <p:txBody>
          <a:bodyPr vert="horz" lIns="121793" tIns="60897" rIns="121793" bIns="6089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5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1809" y="956488"/>
            <a:ext cx="609124" cy="778889"/>
          </a:xfrm>
          <a:prstGeom prst="rect">
            <a:avLst/>
          </a:prstGeom>
        </p:spPr>
        <p:txBody>
          <a:bodyPr vert="horz" lIns="121793" tIns="60897" rIns="121793" bIns="6089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065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70933" y="811956"/>
            <a:ext cx="9445214" cy="3653789"/>
          </a:xfrm>
        </p:spPr>
        <p:txBody>
          <a:bodyPr anchor="ctr">
            <a:normAutofit/>
          </a:bodyPr>
          <a:lstStyle>
            <a:lvl1pPr algn="l">
              <a:defRPr sz="4262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6" y="5176202"/>
            <a:ext cx="10352406" cy="118409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64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6360301"/>
            <a:ext cx="10352406" cy="1353256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tx1"/>
                </a:solidFill>
              </a:defRPr>
            </a:lvl1pPr>
            <a:lvl2pPr marL="60894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110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09" y="811956"/>
            <a:ext cx="10352406" cy="365378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729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8609" y="4668732"/>
            <a:ext cx="10352406" cy="111643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64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608" y="5785168"/>
            <a:ext cx="10352406" cy="1928389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tx1"/>
                </a:solidFill>
              </a:defRPr>
            </a:lvl1pPr>
            <a:lvl2pPr marL="60894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942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8965" y="811955"/>
            <a:ext cx="10352405" cy="1939667"/>
          </a:xfrm>
        </p:spPr>
        <p:txBody>
          <a:bodyPr>
            <a:normAutofit/>
          </a:bodyPr>
          <a:lstStyle>
            <a:lvl1pPr>
              <a:defRPr sz="372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44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8203" y="811954"/>
            <a:ext cx="2233166" cy="6901605"/>
          </a:xfrm>
        </p:spPr>
        <p:txBody>
          <a:bodyPr vert="eaVert">
            <a:normAutofit/>
          </a:bodyPr>
          <a:lstStyle>
            <a:lvl1pPr>
              <a:defRPr sz="372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811954"/>
            <a:ext cx="7978592" cy="690160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4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2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751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8" y="4406846"/>
            <a:ext cx="10352405" cy="1956360"/>
          </a:xfrm>
        </p:spPr>
        <p:txBody>
          <a:bodyPr anchor="b">
            <a:normAutofit/>
          </a:bodyPr>
          <a:lstStyle>
            <a:lvl1pPr algn="l">
              <a:defRPr sz="4262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6363206"/>
            <a:ext cx="10352405" cy="1146005"/>
          </a:xfrm>
        </p:spPr>
        <p:txBody>
          <a:bodyPr anchor="t">
            <a:normAutofit/>
          </a:bodyPr>
          <a:lstStyle>
            <a:lvl1pPr marL="0" indent="0" algn="l">
              <a:buNone/>
              <a:defRPr sz="2397" cap="all">
                <a:solidFill>
                  <a:schemeClr val="tx1"/>
                </a:solidFill>
              </a:defRPr>
            </a:lvl1pPr>
            <a:lvl2pPr marL="608945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44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966" y="2853115"/>
            <a:ext cx="5078768" cy="486044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2603" y="2853116"/>
            <a:ext cx="5078768" cy="486044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002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6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275" y="2954608"/>
            <a:ext cx="4715886" cy="767549"/>
          </a:xfrm>
        </p:spPr>
        <p:txBody>
          <a:bodyPr anchor="b">
            <a:noAutofit/>
          </a:bodyPr>
          <a:lstStyle>
            <a:lvl1pPr marL="0" indent="0">
              <a:buNone/>
              <a:defRPr sz="3197" b="0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3822948"/>
            <a:ext cx="5078768" cy="3890607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4950" y="2954608"/>
            <a:ext cx="4686420" cy="767549"/>
          </a:xfrm>
        </p:spPr>
        <p:txBody>
          <a:bodyPr anchor="b">
            <a:noAutofit/>
          </a:bodyPr>
          <a:lstStyle>
            <a:lvl1pPr marL="0" indent="0">
              <a:buNone/>
              <a:defRPr sz="3197" b="0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2602" y="3822948"/>
            <a:ext cx="5078768" cy="3890607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02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811955"/>
            <a:ext cx="10352405" cy="1939667"/>
          </a:xfrm>
        </p:spPr>
        <p:txBody>
          <a:bodyPr>
            <a:normAutofit/>
          </a:bodyPr>
          <a:lstStyle>
            <a:lvl1pPr>
              <a:defRPr sz="426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93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06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83" y="2074994"/>
            <a:ext cx="3813237" cy="1917110"/>
          </a:xfrm>
        </p:spPr>
        <p:txBody>
          <a:bodyPr anchor="b">
            <a:normAutofit/>
          </a:bodyPr>
          <a:lstStyle>
            <a:lvl1pPr algn="l">
              <a:defRPr sz="3197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3184" y="811955"/>
            <a:ext cx="6164206" cy="690160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983" y="3992105"/>
            <a:ext cx="3813237" cy="2458416"/>
          </a:xfrm>
        </p:spPr>
        <p:txBody>
          <a:bodyPr anchor="t">
            <a:normAutofit/>
          </a:bodyPr>
          <a:lstStyle>
            <a:lvl1pPr marL="0" indent="0">
              <a:buNone/>
              <a:defRPr sz="1865"/>
            </a:lvl1pPr>
            <a:lvl2pPr marL="608945" indent="0">
              <a:buNone/>
              <a:defRPr sz="1598"/>
            </a:lvl2pPr>
            <a:lvl3pPr marL="1217889" indent="0">
              <a:buNone/>
              <a:defRPr sz="1332"/>
            </a:lvl3pPr>
            <a:lvl4pPr marL="1826834" indent="0">
              <a:buNone/>
              <a:defRPr sz="1199"/>
            </a:lvl4pPr>
            <a:lvl5pPr marL="2435779" indent="0">
              <a:buNone/>
              <a:defRPr sz="1199"/>
            </a:lvl5pPr>
            <a:lvl6pPr marL="3044723" indent="0">
              <a:buNone/>
              <a:defRPr sz="1199"/>
            </a:lvl6pPr>
            <a:lvl7pPr marL="3653668" indent="0">
              <a:buNone/>
              <a:defRPr sz="1199"/>
            </a:lvl7pPr>
            <a:lvl8pPr marL="4262613" indent="0">
              <a:buNone/>
              <a:defRPr sz="1199"/>
            </a:lvl8pPr>
            <a:lvl9pPr marL="4871557" indent="0">
              <a:buNone/>
              <a:defRPr sz="11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71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" y="0"/>
            <a:ext cx="12145469" cy="9134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529" y="2311819"/>
            <a:ext cx="5457248" cy="1826895"/>
          </a:xfrm>
        </p:spPr>
        <p:txBody>
          <a:bodyPr anchor="b">
            <a:normAutofit/>
          </a:bodyPr>
          <a:lstStyle>
            <a:lvl1pPr algn="l">
              <a:defRPr sz="3197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98615" y="1217930"/>
            <a:ext cx="4262755" cy="608965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131" dirty="0"/>
            </a:lvl1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5529" y="4138714"/>
            <a:ext cx="5457248" cy="2435860"/>
          </a:xfrm>
        </p:spPr>
        <p:txBody>
          <a:bodyPr anchor="t">
            <a:normAutofit/>
          </a:bodyPr>
          <a:lstStyle>
            <a:lvl1pPr marL="0" indent="0">
              <a:buNone/>
              <a:defRPr sz="2131"/>
            </a:lvl1pPr>
            <a:lvl2pPr marL="608945" indent="0">
              <a:buNone/>
              <a:defRPr sz="1598"/>
            </a:lvl2pPr>
            <a:lvl3pPr marL="1217889" indent="0">
              <a:buNone/>
              <a:defRPr sz="1332"/>
            </a:lvl3pPr>
            <a:lvl4pPr marL="1826834" indent="0">
              <a:buNone/>
              <a:defRPr sz="1199"/>
            </a:lvl4pPr>
            <a:lvl5pPr marL="2435779" indent="0">
              <a:buNone/>
              <a:defRPr sz="1199"/>
            </a:lvl5pPr>
            <a:lvl6pPr marL="3044723" indent="0">
              <a:buNone/>
              <a:defRPr sz="1199"/>
            </a:lvl6pPr>
            <a:lvl7pPr marL="3653668" indent="0">
              <a:buNone/>
              <a:defRPr sz="1199"/>
            </a:lvl7pPr>
            <a:lvl8pPr marL="4262613" indent="0">
              <a:buNone/>
              <a:defRPr sz="1199"/>
            </a:lvl8pPr>
            <a:lvl9pPr marL="4871557" indent="0">
              <a:buNone/>
              <a:defRPr sz="11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01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811955"/>
            <a:ext cx="10352405" cy="19396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853116"/>
            <a:ext cx="10352405" cy="4860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9223" y="7819282"/>
            <a:ext cx="1614547" cy="503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8E2E73-01F1-43E5-B0B5-57430EB4989A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966" y="7819282"/>
            <a:ext cx="7978761" cy="503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05263" y="7819282"/>
            <a:ext cx="556108" cy="503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82BBDA-98C6-4507-9CE5-082363198C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441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608945" rtl="0" eaLnBrk="1" latinLnBrk="0" hangingPunct="1">
        <a:spcBef>
          <a:spcPct val="0"/>
        </a:spcBef>
        <a:buNone/>
        <a:defRPr sz="4262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0590" indent="-380590" algn="l" defTabSz="608945" rtl="0" eaLnBrk="1" latinLnBrk="0" hangingPunct="1">
        <a:spcBef>
          <a:spcPts val="0"/>
        </a:spcBef>
        <a:spcAft>
          <a:spcPts val="1332"/>
        </a:spcAft>
        <a:buClr>
          <a:schemeClr val="tx1"/>
        </a:buClr>
        <a:buSzPct val="100000"/>
        <a:buFont typeface="Arial"/>
        <a:buChar char="•"/>
        <a:defRPr sz="239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89535" indent="-380590" algn="l" defTabSz="608945" rtl="0" eaLnBrk="1" latinLnBrk="0" hangingPunct="1">
        <a:spcBef>
          <a:spcPts val="0"/>
        </a:spcBef>
        <a:spcAft>
          <a:spcPts val="1332"/>
        </a:spcAft>
        <a:buClr>
          <a:schemeClr val="tx1"/>
        </a:buClr>
        <a:buSzPct val="100000"/>
        <a:buFont typeface="Arial"/>
        <a:buChar char="•"/>
        <a:defRPr sz="213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598480" indent="-380590" algn="l" defTabSz="608945" rtl="0" eaLnBrk="1" latinLnBrk="0" hangingPunct="1">
        <a:spcBef>
          <a:spcPts val="0"/>
        </a:spcBef>
        <a:spcAft>
          <a:spcPts val="1332"/>
        </a:spcAft>
        <a:buClr>
          <a:schemeClr val="tx1"/>
        </a:buClr>
        <a:buSzPct val="100000"/>
        <a:buFont typeface="Arial"/>
        <a:buChar char="•"/>
        <a:defRPr sz="18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055188" indent="-228354" algn="l" defTabSz="608945" rtl="0" eaLnBrk="1" latinLnBrk="0" hangingPunct="1">
        <a:spcBef>
          <a:spcPts val="0"/>
        </a:spcBef>
        <a:spcAft>
          <a:spcPts val="1332"/>
        </a:spcAft>
        <a:buClr>
          <a:schemeClr val="tx1"/>
        </a:buClr>
        <a:buSzPct val="100000"/>
        <a:buFont typeface="Arial"/>
        <a:buChar char="•"/>
        <a:defRPr sz="159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664133" indent="-228354" algn="l" defTabSz="608945" rtl="0" eaLnBrk="1" latinLnBrk="0" hangingPunct="1">
        <a:spcBef>
          <a:spcPts val="0"/>
        </a:spcBef>
        <a:spcAft>
          <a:spcPts val="1332"/>
        </a:spcAft>
        <a:buClr>
          <a:schemeClr val="tx1"/>
        </a:buClr>
        <a:buSzPct val="100000"/>
        <a:buFont typeface="Arial"/>
        <a:buChar char="•"/>
        <a:defRPr sz="159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349196" indent="-304472" algn="l" defTabSz="608945" rtl="0" eaLnBrk="1" latinLnBrk="0" hangingPunct="1">
        <a:spcBef>
          <a:spcPts val="0"/>
        </a:spcBef>
        <a:spcAft>
          <a:spcPts val="1332"/>
        </a:spcAft>
        <a:buClr>
          <a:schemeClr val="tx1"/>
        </a:buClr>
        <a:buSzPct val="100000"/>
        <a:buFont typeface="Arial"/>
        <a:buChar char="•"/>
        <a:defRPr sz="159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958140" indent="-304472" algn="l" defTabSz="608945" rtl="0" eaLnBrk="1" latinLnBrk="0" hangingPunct="1">
        <a:spcBef>
          <a:spcPts val="0"/>
        </a:spcBef>
        <a:spcAft>
          <a:spcPts val="1332"/>
        </a:spcAft>
        <a:buClr>
          <a:schemeClr val="tx1"/>
        </a:buClr>
        <a:buSzPct val="100000"/>
        <a:buFont typeface="Arial"/>
        <a:buChar char="•"/>
        <a:defRPr sz="159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567085" indent="-304472" algn="l" defTabSz="608945" rtl="0" eaLnBrk="1" latinLnBrk="0" hangingPunct="1">
        <a:spcBef>
          <a:spcPts val="0"/>
        </a:spcBef>
        <a:spcAft>
          <a:spcPts val="1332"/>
        </a:spcAft>
        <a:buClr>
          <a:schemeClr val="tx1"/>
        </a:buClr>
        <a:buSzPct val="100000"/>
        <a:buFont typeface="Arial"/>
        <a:buChar char="•"/>
        <a:defRPr sz="159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176030" indent="-304472" algn="l" defTabSz="608945" rtl="0" eaLnBrk="1" latinLnBrk="0" hangingPunct="1">
        <a:spcBef>
          <a:spcPts val="0"/>
        </a:spcBef>
        <a:spcAft>
          <a:spcPts val="1332"/>
        </a:spcAft>
        <a:buClr>
          <a:schemeClr val="tx1"/>
        </a:buClr>
        <a:buSzPct val="100000"/>
        <a:buFont typeface="Arial"/>
        <a:buChar char="•"/>
        <a:defRPr sz="159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69BF377-4323-49C7-93DA-60B9B2BF1898}"/>
              </a:ext>
            </a:extLst>
          </p:cNvPr>
          <p:cNvSpPr txBox="1"/>
          <p:nvPr/>
        </p:nvSpPr>
        <p:spPr>
          <a:xfrm>
            <a:off x="-111988" y="245113"/>
            <a:ext cx="10794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Aharoni" panose="02010803020104030203" pitchFamily="2" charset="-79"/>
                <a:cs typeface="Aharoni" panose="02010803020104030203" pitchFamily="2" charset="-79"/>
              </a:rPr>
              <a:t>ESCUELA NORMAL DE EDUCACIÓN PREESCOLAR</a:t>
            </a:r>
          </a:p>
          <a:p>
            <a:pPr algn="ctr"/>
            <a:r>
              <a:rPr lang="es-MX" sz="3600" dirty="0">
                <a:latin typeface="Aharoni" panose="02010803020104030203" pitchFamily="2" charset="-79"/>
                <a:cs typeface="Aharoni" panose="02010803020104030203" pitchFamily="2" charset="-79"/>
              </a:rPr>
              <a:t>CICLO 2020 - 2021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633DDEE-9D40-42CB-98E2-07D8823E38B3}"/>
              </a:ext>
            </a:extLst>
          </p:cNvPr>
          <p:cNvSpPr txBox="1"/>
          <p:nvPr/>
        </p:nvSpPr>
        <p:spPr>
          <a:xfrm>
            <a:off x="-111988" y="1653015"/>
            <a:ext cx="1229128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500" b="1" spc="3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lmond Cream" pitchFamily="2" charset="0"/>
              </a:rPr>
              <a:t>CUADRO DE DOBLE ENTRADA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A5579DB-7743-4595-9FA1-9D23B67EC526}"/>
              </a:ext>
            </a:extLst>
          </p:cNvPr>
          <p:cNvSpPr txBox="1"/>
          <p:nvPr/>
        </p:nvSpPr>
        <p:spPr>
          <a:xfrm>
            <a:off x="666016" y="6900254"/>
            <a:ext cx="5819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latin typeface="Aharoni" panose="02010803020104030203" pitchFamily="2" charset="-79"/>
                <a:cs typeface="Aharoni" panose="02010803020104030203" pitchFamily="2" charset="-79"/>
              </a:rPr>
              <a:t>Lucero de Lourdes García Vela</a:t>
            </a:r>
          </a:p>
          <a:p>
            <a:r>
              <a:rPr lang="es-MX" sz="3600" dirty="0">
                <a:latin typeface="Aharoni" panose="02010803020104030203" pitchFamily="2" charset="-79"/>
                <a:cs typeface="Aharoni" panose="02010803020104030203" pitchFamily="2" charset="-79"/>
              </a:rPr>
              <a:t>2°C #6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D306629-C470-452E-ADB8-5858FE1FEE5F}"/>
              </a:ext>
            </a:extLst>
          </p:cNvPr>
          <p:cNvSpPr txBox="1"/>
          <p:nvPr/>
        </p:nvSpPr>
        <p:spPr>
          <a:xfrm>
            <a:off x="7982238" y="5682028"/>
            <a:ext cx="3927286" cy="953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797" dirty="0">
                <a:latin typeface="Aharoni" panose="02010803020104030203" pitchFamily="2" charset="-79"/>
                <a:cs typeface="Aharoni" panose="02010803020104030203" pitchFamily="2" charset="-79"/>
              </a:rPr>
              <a:t>PRACTICAS SOCIALES DE LENGUAJE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F36127F-A558-4E13-8D41-9DCD21F02EC1}"/>
              </a:ext>
            </a:extLst>
          </p:cNvPr>
          <p:cNvSpPr txBox="1"/>
          <p:nvPr/>
        </p:nvSpPr>
        <p:spPr>
          <a:xfrm>
            <a:off x="8549170" y="6825084"/>
            <a:ext cx="2746404" cy="181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797" dirty="0">
                <a:latin typeface="Aharoni" panose="02010803020104030203" pitchFamily="2" charset="-79"/>
                <a:cs typeface="Aharoni" panose="02010803020104030203" pitchFamily="2" charset="-79"/>
              </a:rPr>
              <a:t>Maestra: MARÍA ELENA VILLARREAL MÁRQUEZ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3210498-1216-4D9D-B739-69FF97E0E6BE}"/>
              </a:ext>
            </a:extLst>
          </p:cNvPr>
          <p:cNvSpPr/>
          <p:nvPr/>
        </p:nvSpPr>
        <p:spPr>
          <a:xfrm>
            <a:off x="7982238" y="5486323"/>
            <a:ext cx="3902801" cy="3354296"/>
          </a:xfrm>
          <a:prstGeom prst="rect">
            <a:avLst/>
          </a:prstGeom>
          <a:noFill/>
          <a:ln w="76200" cap="flat" cmpd="sng" algn="ctr">
            <a:solidFill>
              <a:schemeClr val="accent2"/>
            </a:solidFill>
            <a:prstDash val="lgDashDot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MX" sz="1798"/>
          </a:p>
        </p:txBody>
      </p:sp>
      <p:pic>
        <p:nvPicPr>
          <p:cNvPr id="10" name="Imagen 9" descr="Ver las imágenes de origen">
            <a:extLst>
              <a:ext uri="{FF2B5EF4-FFF2-40B4-BE49-F238E27FC236}">
                <a16:creationId xmlns:a16="http://schemas.microsoft.com/office/drawing/2014/main" id="{D648BFE0-50AC-41B1-BB8F-B1CFEFA2CF5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7" r="18975"/>
          <a:stretch/>
        </p:blipFill>
        <p:spPr bwMode="auto">
          <a:xfrm>
            <a:off x="10484543" y="293856"/>
            <a:ext cx="1424981" cy="15680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7942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B65C660-2485-4133-8CAB-EC917E98F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46143"/>
              </p:ext>
            </p:extLst>
          </p:nvPr>
        </p:nvGraphicFramePr>
        <p:xfrm>
          <a:off x="154112" y="345758"/>
          <a:ext cx="11741974" cy="76382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8888">
                  <a:extLst>
                    <a:ext uri="{9D8B030D-6E8A-4147-A177-3AD203B41FA5}">
                      <a16:colId xmlns:a16="http://schemas.microsoft.com/office/drawing/2014/main" val="2347320222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695389547"/>
                    </a:ext>
                  </a:extLst>
                </a:gridCol>
                <a:gridCol w="1001515">
                  <a:extLst>
                    <a:ext uri="{9D8B030D-6E8A-4147-A177-3AD203B41FA5}">
                      <a16:colId xmlns:a16="http://schemas.microsoft.com/office/drawing/2014/main" val="2042795784"/>
                    </a:ext>
                  </a:extLst>
                </a:gridCol>
                <a:gridCol w="940735">
                  <a:extLst>
                    <a:ext uri="{9D8B030D-6E8A-4147-A177-3AD203B41FA5}">
                      <a16:colId xmlns:a16="http://schemas.microsoft.com/office/drawing/2014/main" val="248516284"/>
                    </a:ext>
                  </a:extLst>
                </a:gridCol>
                <a:gridCol w="755230">
                  <a:extLst>
                    <a:ext uri="{9D8B030D-6E8A-4147-A177-3AD203B41FA5}">
                      <a16:colId xmlns:a16="http://schemas.microsoft.com/office/drawing/2014/main" val="1721593135"/>
                    </a:ext>
                  </a:extLst>
                </a:gridCol>
                <a:gridCol w="1014774">
                  <a:extLst>
                    <a:ext uri="{9D8B030D-6E8A-4147-A177-3AD203B41FA5}">
                      <a16:colId xmlns:a16="http://schemas.microsoft.com/office/drawing/2014/main" val="2036112391"/>
                    </a:ext>
                  </a:extLst>
                </a:gridCol>
                <a:gridCol w="885002">
                  <a:extLst>
                    <a:ext uri="{9D8B030D-6E8A-4147-A177-3AD203B41FA5}">
                      <a16:colId xmlns:a16="http://schemas.microsoft.com/office/drawing/2014/main" val="1236103898"/>
                    </a:ext>
                  </a:extLst>
                </a:gridCol>
                <a:gridCol w="751984">
                  <a:extLst>
                    <a:ext uri="{9D8B030D-6E8A-4147-A177-3AD203B41FA5}">
                      <a16:colId xmlns:a16="http://schemas.microsoft.com/office/drawing/2014/main" val="2928498768"/>
                    </a:ext>
                  </a:extLst>
                </a:gridCol>
                <a:gridCol w="1018018">
                  <a:extLst>
                    <a:ext uri="{9D8B030D-6E8A-4147-A177-3AD203B41FA5}">
                      <a16:colId xmlns:a16="http://schemas.microsoft.com/office/drawing/2014/main" val="2490527786"/>
                    </a:ext>
                  </a:extLst>
                </a:gridCol>
                <a:gridCol w="885002">
                  <a:extLst>
                    <a:ext uri="{9D8B030D-6E8A-4147-A177-3AD203B41FA5}">
                      <a16:colId xmlns:a16="http://schemas.microsoft.com/office/drawing/2014/main" val="232279665"/>
                    </a:ext>
                  </a:extLst>
                </a:gridCol>
                <a:gridCol w="885002">
                  <a:extLst>
                    <a:ext uri="{9D8B030D-6E8A-4147-A177-3AD203B41FA5}">
                      <a16:colId xmlns:a16="http://schemas.microsoft.com/office/drawing/2014/main" val="2952659481"/>
                    </a:ext>
                  </a:extLst>
                </a:gridCol>
                <a:gridCol w="885002">
                  <a:extLst>
                    <a:ext uri="{9D8B030D-6E8A-4147-A177-3AD203B41FA5}">
                      <a16:colId xmlns:a16="http://schemas.microsoft.com/office/drawing/2014/main" val="2664983648"/>
                    </a:ext>
                  </a:extLst>
                </a:gridCol>
                <a:gridCol w="885002">
                  <a:extLst>
                    <a:ext uri="{9D8B030D-6E8A-4147-A177-3AD203B41FA5}">
                      <a16:colId xmlns:a16="http://schemas.microsoft.com/office/drawing/2014/main" val="1631129641"/>
                    </a:ext>
                  </a:extLst>
                </a:gridCol>
              </a:tblGrid>
              <a:tr h="917963"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Indicador</a:t>
                      </a:r>
                    </a:p>
                    <a:p>
                      <a:endParaRPr lang="es-MX" sz="1200" dirty="0"/>
                    </a:p>
                    <a:p>
                      <a:r>
                        <a:rPr lang="es-MX" sz="1200" dirty="0"/>
                        <a:t>Prácticas</a:t>
                      </a:r>
                    </a:p>
                    <a:p>
                      <a:r>
                        <a:rPr lang="es-MX" sz="1200" dirty="0"/>
                        <a:t> de Lenguaje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7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8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9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10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11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12</a:t>
                      </a:r>
                    </a:p>
                  </a:txBody>
                  <a:tcPr marL="91345" marR="91345" marT="45672" marB="45672" anchor="ctr"/>
                </a:tc>
                <a:extLst>
                  <a:ext uri="{0D108BD9-81ED-4DB2-BD59-A6C34878D82A}">
                    <a16:rowId xmlns:a16="http://schemas.microsoft.com/office/drawing/2014/main" val="1383157245"/>
                  </a:ext>
                </a:extLst>
              </a:tr>
              <a:tr h="1627841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ESCRITO</a:t>
                      </a:r>
                    </a:p>
                    <a:p>
                      <a:r>
                        <a:rPr lang="es-MX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Carta de recomendación</a:t>
                      </a:r>
                    </a:p>
                  </a:txBody>
                  <a:tcPr marL="91345" marR="91345" marT="45672" marB="45672"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Emitir una opinión, recomendar a una persona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Interacción entre una persona con otra mediante un escrito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Autoridades, Conocidos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Escribir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Opinar, justificar, recomendar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Explicativo, descriptivo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Formal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Toma de notas, hacer un borrador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Poner un saludo a quien corresponda, uso de lenguaje formal, firma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Profesional, académico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Décadas pasadas, Actualidad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Pragmática, léxica, discursiva.</a:t>
                      </a:r>
                    </a:p>
                  </a:txBody>
                  <a:tcPr marL="91345" marR="91345" marT="45672" marB="45672" anchor="ctr"/>
                </a:tc>
                <a:extLst>
                  <a:ext uri="{0D108BD9-81ED-4DB2-BD59-A6C34878D82A}">
                    <a16:rowId xmlns:a16="http://schemas.microsoft.com/office/drawing/2014/main" val="3320689508"/>
                  </a:ext>
                </a:extLst>
              </a:tr>
              <a:tr h="1611858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ESCRITO</a:t>
                      </a:r>
                    </a:p>
                    <a:p>
                      <a:r>
                        <a:rPr lang="es-MX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Escribir un libro</a:t>
                      </a:r>
                    </a:p>
                  </a:txBody>
                  <a:tcPr marL="91345" marR="91345" marT="45672" marB="45672"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Entretener, relatar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Interacción entre una persona con un texto escrito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Conocidos/ Desconocidos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Escribir, leer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Relatar, ofrecer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Narrativo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Formal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Planificación previa, Prelectura, toma de notas, hacer un borrador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El uso de coherencia y cohesión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Profesional, académico, personal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Siglos pasados, décadas pasadas, la actualidad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Adaptación lingüística, léxica, discursiva</a:t>
                      </a:r>
                    </a:p>
                  </a:txBody>
                  <a:tcPr marL="91345" marR="91345" marT="45672" marB="45672" anchor="ctr"/>
                </a:tc>
                <a:extLst>
                  <a:ext uri="{0D108BD9-81ED-4DB2-BD59-A6C34878D82A}">
                    <a16:rowId xmlns:a16="http://schemas.microsoft.com/office/drawing/2014/main" val="2577242242"/>
                  </a:ext>
                </a:extLst>
              </a:tr>
              <a:tr h="1740276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ORAL</a:t>
                      </a:r>
                    </a:p>
                    <a:p>
                      <a:r>
                        <a:rPr lang="es-MX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Discurso </a:t>
                      </a:r>
                      <a:r>
                        <a:rPr lang="es-MX" sz="12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Politico</a:t>
                      </a:r>
                      <a:endParaRPr lang="es-MX" sz="1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91345" marR="91345" marT="45672" marB="45672"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Dar información, persuadir, justificar una acción, explicar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Interacción a través de un texto </a:t>
                      </a:r>
                      <a:r>
                        <a:rPr lang="es-MX" sz="1200" dirty="0" err="1"/>
                        <a:t>otal</a:t>
                      </a:r>
                      <a:endParaRPr lang="es-MX" sz="1200" dirty="0"/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Profesionales, Conocidos/Desconocidos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Escribir, leer, Hablar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Justificar, Opinar, Ofrecer, Prometer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Persuasivo, explicativo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marL="0" marR="0" lvl="0" indent="0" algn="ctr" defTabSz="608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Formal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marL="0" marR="0" lvl="0" indent="0" algn="ctr" defTabSz="608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Planificación previa, Modulación de la voz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Saludo, lenguaje formal, despedida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Comunitario. </a:t>
                      </a:r>
                      <a:r>
                        <a:rPr lang="es-MX" sz="1200" dirty="0" err="1"/>
                        <a:t>Politico</a:t>
                      </a:r>
                      <a:endParaRPr lang="es-MX" sz="1200" dirty="0"/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Actualidad</a:t>
                      </a:r>
                    </a:p>
                  </a:txBody>
                  <a:tcPr marL="91345" marR="91345" marT="45672" marB="45672" anchor="ctr"/>
                </a:tc>
                <a:tc>
                  <a:txBody>
                    <a:bodyPr/>
                    <a:lstStyle/>
                    <a:p>
                      <a:pPr marL="0" marR="0" lvl="0" indent="0" algn="ctr" defTabSz="608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Adaptación lingüística. Pragmática, léxica, discursiva.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 marL="91345" marR="91345" marT="45672" marB="45672" anchor="ctr"/>
                </a:tc>
                <a:extLst>
                  <a:ext uri="{0D108BD9-81ED-4DB2-BD59-A6C34878D82A}">
                    <a16:rowId xmlns:a16="http://schemas.microsoft.com/office/drawing/2014/main" val="3637495023"/>
                  </a:ext>
                </a:extLst>
              </a:tr>
              <a:tr h="1740276">
                <a:tc>
                  <a:txBody>
                    <a:bodyPr/>
                    <a:lstStyle/>
                    <a:p>
                      <a:r>
                        <a:rPr lang="es-MX" sz="1200" dirty="0"/>
                        <a:t>ORAL</a:t>
                      </a:r>
                    </a:p>
                    <a:p>
                      <a:r>
                        <a:rPr lang="es-MX" sz="1200" dirty="0"/>
                        <a:t>Entrevista</a:t>
                      </a:r>
                    </a:p>
                  </a:txBody>
                  <a:tcPr marL="91345" marR="91345" marT="45672" marB="45672">
                    <a:solidFill>
                      <a:srgbClr val="9D8C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Enterarse de los detalles de un evento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Interacción entre 2 personas 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Desconocidos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Escuchar y hablar 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Justificar y opinar 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Argumentativo y descriptivo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Formal o informal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Planificación y toma de notas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Saludo y esperar turno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Cualquier tipo de contexto 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Corresponde a la actualidad o épocas pasadas 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Adaptación lingüística 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4890075"/>
                  </a:ext>
                </a:extLst>
              </a:tr>
            </a:tbl>
          </a:graphicData>
        </a:graphic>
      </p:graphicFrame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38CB8C0E-C458-4B46-A664-45FE9D82DA9C}"/>
              </a:ext>
            </a:extLst>
          </p:cNvPr>
          <p:cNvCxnSpPr>
            <a:cxnSpLocks/>
          </p:cNvCxnSpPr>
          <p:nvPr/>
        </p:nvCxnSpPr>
        <p:spPr>
          <a:xfrm>
            <a:off x="154112" y="293524"/>
            <a:ext cx="966028" cy="9409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096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2283</TotalTime>
  <Words>295</Words>
  <Application>Microsoft Office PowerPoint</Application>
  <PresentationFormat>Doble carta (432 x 279 mm)</PresentationFormat>
  <Paragraphs>79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Aharoni</vt:lpstr>
      <vt:lpstr>Almond Cream</vt:lpstr>
      <vt:lpstr>Arial</vt:lpstr>
      <vt:lpstr>Calibri</vt:lpstr>
      <vt:lpstr>Calibri Light</vt:lpstr>
      <vt:lpstr>Celestial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LUCERO DE LOURDES GARCIA VELA</dc:creator>
  <cp:lastModifiedBy>LUCERO DE LOURDES GARCIA VELA</cp:lastModifiedBy>
  <cp:revision>32</cp:revision>
  <dcterms:created xsi:type="dcterms:W3CDTF">2021-03-15T23:19:14Z</dcterms:created>
  <dcterms:modified xsi:type="dcterms:W3CDTF">2021-03-18T05:59:56Z</dcterms:modified>
</cp:coreProperties>
</file>